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FFC31-CEA1-4A79-B6BE-18EB2FC94D1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73730-11EC-40DE-9C16-407D901E8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11" Type="http://schemas.openxmlformats.org/officeDocument/2006/relationships/image" Target="../media/image20.png"/><Relationship Id="rId5" Type="http://schemas.openxmlformats.org/officeDocument/2006/relationships/image" Target="../media/image15.wmf"/><Relationship Id="rId10" Type="http://schemas.openxmlformats.org/officeDocument/2006/relationships/image" Target="../media/image19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2.wmf"/><Relationship Id="rId7" Type="http://schemas.openxmlformats.org/officeDocument/2006/relationships/image" Target="../media/image24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28.png"/><Relationship Id="rId5" Type="http://schemas.openxmlformats.org/officeDocument/2006/relationships/image" Target="../media/image23.wmf"/><Relationship Id="rId10" Type="http://schemas.openxmlformats.org/officeDocument/2006/relationships/image" Target="../media/image27.wmf"/><Relationship Id="rId4" Type="http://schemas.openxmlformats.org/officeDocument/2006/relationships/image" Target="../media/image9.wmf"/><Relationship Id="rId9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spcBef>
                <a:spcPts val="1800"/>
              </a:spcBef>
            </a:pPr>
            <a:r>
              <a:rPr lang="cs-CZ" sz="4000" smtClean="0">
                <a:latin typeface="Arial" charset="0"/>
              </a:rPr>
              <a:t>Osobní hygiena</a:t>
            </a:r>
            <a:br>
              <a:rPr lang="cs-CZ" sz="4000" smtClean="0">
                <a:latin typeface="Arial" charset="0"/>
              </a:rPr>
            </a:br>
            <a:r>
              <a:rPr lang="cs-CZ" sz="4000" smtClean="0"/>
              <a:t> VY_32_INOVACE_2C_16 </a:t>
            </a:r>
            <a:br>
              <a:rPr lang="cs-CZ" sz="4000" smtClean="0"/>
            </a:br>
            <a:r>
              <a:rPr lang="cs-CZ" sz="2800" smtClean="0"/>
              <a:t>Číslo projektu: CZ.1.07/1.5.00/34.1056</a:t>
            </a:r>
            <a:endParaRPr lang="cs-CZ" sz="4000" smtClean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v domácnosti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20713"/>
          <a:ext cx="8280598" cy="5398436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Žáci se v tomto učebním materiálu seznámí s pojmem hygiena a jejím základním členěním (ranní, celodenní a večerní). Dále budou seznámeni s hygienickými návyky, které je potřeba ráno, během dne a večer dodržovat.  První úkol je interaktivní, kde žáci musí vybrat správné obrázky a přiřadit je správně do tabulky. Na dalším snímku musí žáci vybrat z množiny slov ty, které věci potřebné k hygieně.  V dalším úkolu musí žáci doplnit do vět správná slova z výběru.  Na závěr musí žáci tužkou podtrhnou správné věty týkající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se hygieny.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Osobní hygiena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Hygiena</a:t>
            </a:r>
            <a:r>
              <a:rPr lang="cs-CZ" dirty="0" smtClean="0"/>
              <a:t> = dodržování zásad pro uchování zdraví člověka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Rozlišujeme hygienu</a:t>
            </a:r>
            <a:r>
              <a:rPr lang="cs-CZ" dirty="0" smtClean="0"/>
              <a:t>:</a:t>
            </a:r>
          </a:p>
          <a:p>
            <a:pPr marL="514350" indent="-514350">
              <a:buAutoNum type="arabicParenR"/>
            </a:pPr>
            <a:r>
              <a:rPr lang="cs-CZ" dirty="0" smtClean="0"/>
              <a:t>Ranní </a:t>
            </a:r>
          </a:p>
          <a:p>
            <a:pPr marL="514350" indent="-514350">
              <a:buAutoNum type="arabicParenR"/>
            </a:pPr>
            <a:r>
              <a:rPr lang="cs-CZ" dirty="0" smtClean="0"/>
              <a:t>Odpolední</a:t>
            </a:r>
          </a:p>
          <a:p>
            <a:pPr marL="514350" indent="-514350">
              <a:buAutoNum type="arabicParenR"/>
            </a:pPr>
            <a:r>
              <a:rPr lang="cs-CZ" dirty="0" smtClean="0"/>
              <a:t>Večerní </a:t>
            </a:r>
            <a:endParaRPr lang="cs-CZ" dirty="0"/>
          </a:p>
        </p:txBody>
      </p:sp>
      <p:pic>
        <p:nvPicPr>
          <p:cNvPr id="1026" name="Picture 2" descr="C:\Users\Jarka\AppData\Local\Microsoft\Windows\Temporary Internet Files\Content.IE5\SU7MNXGZ\MC9002321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140968"/>
            <a:ext cx="2989062" cy="29377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Ranní hygiena</a:t>
            </a:r>
            <a:endParaRPr lang="cs-CZ" b="1" dirty="0"/>
          </a:p>
        </p:txBody>
      </p:sp>
      <p:pic>
        <p:nvPicPr>
          <p:cNvPr id="2052" name="Picture 4" descr="C:\Users\Jarka\AppData\Local\Microsoft\Windows\Temporary Internet Files\Content.IE5\SU7MNXGZ\MC9003713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276872"/>
            <a:ext cx="1610632" cy="1296144"/>
          </a:xfrm>
          <a:prstGeom prst="rect">
            <a:avLst/>
          </a:prstGeom>
          <a:noFill/>
        </p:spPr>
      </p:pic>
      <p:pic>
        <p:nvPicPr>
          <p:cNvPr id="2053" name="Picture 5" descr="C:\Users\Jarka\AppData\Local\Microsoft\Windows\Temporary Internet Files\Content.IE5\L29BKNL9\MC9003975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013176"/>
            <a:ext cx="1224136" cy="14608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162880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Každé ráno po probuzení musíme dodržovat tyto hygienické návyky: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4" name="Picture 6" descr="C:\Users\Jarka\AppData\Local\Microsoft\Windows\Temporary Internet Files\Content.IE5\SU7MNXGZ\MC9003432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429000"/>
            <a:ext cx="1368152" cy="87727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39552" y="278092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Umýt si ruce a celý obličej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357301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Důkladně si vyčistit zuby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50912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Učesat se a upravit se před odchodem do školy / práce</a:t>
            </a:r>
            <a:endParaRPr lang="cs-CZ" sz="2400" dirty="0"/>
          </a:p>
        </p:txBody>
      </p:sp>
      <p:pic>
        <p:nvPicPr>
          <p:cNvPr id="2055" name="Picture 7" descr="C:\Users\Jarka\AppData\Local\Microsoft\Windows\Temporary Internet Files\Content.IE5\L29BKNL9\MC9003488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2348880"/>
            <a:ext cx="520751" cy="923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Hygiena během dne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každým jídlem si musíme umýt ruce mýdlem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 použití WC spláchneme a musíme si opět pečlivě umýt ruce mýdlem</a:t>
            </a:r>
          </a:p>
          <a:p>
            <a:endParaRPr lang="cs-CZ" dirty="0"/>
          </a:p>
        </p:txBody>
      </p:sp>
      <p:pic>
        <p:nvPicPr>
          <p:cNvPr id="3074" name="Picture 2" descr="C:\Users\Jarka\AppData\Local\Microsoft\Windows\Temporary Internet Files\Content.IE5\L29BKNL9\MC90038313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581128"/>
            <a:ext cx="1477396" cy="1584176"/>
          </a:xfrm>
          <a:prstGeom prst="rect">
            <a:avLst/>
          </a:prstGeom>
          <a:noFill/>
        </p:spPr>
      </p:pic>
      <p:pic>
        <p:nvPicPr>
          <p:cNvPr id="3075" name="Picture 3" descr="C:\Users\Jarka\AppData\Local\Microsoft\Windows\Temporary Internet Files\Content.IE5\GJFPQD0O\MC9003523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437112"/>
            <a:ext cx="1103014" cy="1788059"/>
          </a:xfrm>
          <a:prstGeom prst="rect">
            <a:avLst/>
          </a:prstGeom>
          <a:noFill/>
        </p:spPr>
      </p:pic>
      <p:pic>
        <p:nvPicPr>
          <p:cNvPr id="3076" name="Picture 4" descr="C:\Users\Jarka\AppData\Local\Microsoft\Windows\Temporary Internet Files\Content.IE5\GJFPQD0O\MC9002900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869160"/>
            <a:ext cx="1425921" cy="1042657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2483768" y="5157192"/>
            <a:ext cx="1080120" cy="504056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796136" y="5157192"/>
            <a:ext cx="1296144" cy="57606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Večerní hygiena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Každý večer se musí dodržet tyto hygienické návyky:</a:t>
            </a:r>
            <a:endParaRPr lang="cs-CZ" dirty="0" smtClean="0"/>
          </a:p>
          <a:p>
            <a:r>
              <a:rPr lang="cs-CZ" dirty="0" smtClean="0"/>
              <a:t>Osprchovat se / vykoupat se / umýt si vlasy</a:t>
            </a:r>
          </a:p>
          <a:p>
            <a:r>
              <a:rPr lang="cs-CZ" dirty="0" smtClean="0"/>
              <a:t>Učesat se</a:t>
            </a:r>
          </a:p>
          <a:p>
            <a:r>
              <a:rPr lang="cs-CZ" dirty="0" smtClean="0"/>
              <a:t>Po večeři je důležité si pečlivě vyčistit zuby</a:t>
            </a:r>
          </a:p>
          <a:p>
            <a:endParaRPr lang="cs-CZ" dirty="0"/>
          </a:p>
        </p:txBody>
      </p:sp>
      <p:pic>
        <p:nvPicPr>
          <p:cNvPr id="4099" name="Picture 3" descr="C:\Users\Jarka\AppData\Local\Microsoft\Windows\Temporary Internet Files\Content.IE5\GJFPQD0O\MC9003511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013176"/>
            <a:ext cx="662401" cy="1584176"/>
          </a:xfrm>
          <a:prstGeom prst="rect">
            <a:avLst/>
          </a:prstGeom>
          <a:noFill/>
        </p:spPr>
      </p:pic>
      <p:pic>
        <p:nvPicPr>
          <p:cNvPr id="4100" name="Picture 4" descr="C:\Users\Jarka\AppData\Local\Microsoft\Windows\Temporary Internet Files\Content.IE5\L29BKNL9\MC9002321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085184"/>
            <a:ext cx="1584176" cy="1556975"/>
          </a:xfrm>
          <a:prstGeom prst="rect">
            <a:avLst/>
          </a:prstGeom>
          <a:noFill/>
        </p:spPr>
      </p:pic>
      <p:pic>
        <p:nvPicPr>
          <p:cNvPr id="4101" name="Picture 5" descr="C:\Users\Jarka\AppData\Local\Microsoft\Windows\Temporary Internet Files\Content.IE5\SU7MNXGZ\MC9004240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013176"/>
            <a:ext cx="792088" cy="1505976"/>
          </a:xfrm>
          <a:prstGeom prst="rect">
            <a:avLst/>
          </a:prstGeom>
          <a:noFill/>
        </p:spPr>
      </p:pic>
      <p:pic>
        <p:nvPicPr>
          <p:cNvPr id="8" name="Picture 5" descr="C:\Users\Jarka\AppData\Local\Microsoft\Windows\Temporary Internet Files\Content.IE5\L29BKNL9\MC9003975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5157192"/>
            <a:ext cx="1224136" cy="1460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Roztřiď předměty podle </a:t>
            </a:r>
            <a:r>
              <a:rPr lang="cs-CZ" b="1" dirty="0" smtClean="0"/>
              <a:t>toho, </a:t>
            </a:r>
            <a:r>
              <a:rPr lang="cs-CZ" b="1" dirty="0" smtClean="0"/>
              <a:t>k čemu je potřebuješ. Klikni na obrázek.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1700808"/>
          <a:ext cx="7560840" cy="3472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520280"/>
                <a:gridCol w="2520280"/>
                <a:gridCol w="2520280"/>
              </a:tblGrid>
              <a:tr h="1736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3608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Jarka\AppData\Local\Microsoft\Windows\Temporary Internet Files\Content.IE5\GJFPQD0O\MC9002402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977398" cy="1296144"/>
          </a:xfrm>
          <a:prstGeom prst="rect">
            <a:avLst/>
          </a:prstGeom>
          <a:noFill/>
        </p:spPr>
      </p:pic>
      <p:pic>
        <p:nvPicPr>
          <p:cNvPr id="5123" name="Picture 3" descr="C:\Users\Jarka\AppData\Local\Microsoft\Windows\Temporary Internet Files\Content.IE5\GJFPQD0O\MC9003713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517232"/>
            <a:ext cx="811073" cy="907999"/>
          </a:xfrm>
          <a:prstGeom prst="rect">
            <a:avLst/>
          </a:prstGeom>
          <a:noFill/>
        </p:spPr>
      </p:pic>
      <p:pic>
        <p:nvPicPr>
          <p:cNvPr id="5124" name="Picture 4" descr="C:\Users\Jarka\AppData\Local\Microsoft\Windows\Temporary Internet Files\Content.IE5\GJFPQD0O\MC9003348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5589240"/>
            <a:ext cx="752517" cy="726950"/>
          </a:xfrm>
          <a:prstGeom prst="rect">
            <a:avLst/>
          </a:prstGeom>
          <a:noFill/>
        </p:spPr>
      </p:pic>
      <p:pic>
        <p:nvPicPr>
          <p:cNvPr id="5125" name="Picture 5" descr="C:\Users\Jarka\AppData\Local\Microsoft\Windows\Temporary Internet Files\Content.IE5\SU7MNXGZ\MC9004406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1916832"/>
            <a:ext cx="1368152" cy="1368152"/>
          </a:xfrm>
          <a:prstGeom prst="rect">
            <a:avLst/>
          </a:prstGeom>
          <a:noFill/>
        </p:spPr>
      </p:pic>
      <p:pic>
        <p:nvPicPr>
          <p:cNvPr id="5129" name="Picture 9" descr="C:\Users\Jarka\AppData\Local\Microsoft\Windows\Temporary Internet Files\Content.IE5\SU7MNXGZ\MC900232153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916832"/>
            <a:ext cx="1368152" cy="1344661"/>
          </a:xfrm>
          <a:prstGeom prst="rect">
            <a:avLst/>
          </a:prstGeom>
          <a:noFill/>
        </p:spPr>
      </p:pic>
      <p:pic>
        <p:nvPicPr>
          <p:cNvPr id="5130" name="Picture 10" descr="C:\Users\Jarka\AppData\Local\Microsoft\Windows\Temporary Internet Files\Content.IE5\L29BKNL9\MC9003713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5517232"/>
            <a:ext cx="1096373" cy="936104"/>
          </a:xfrm>
          <a:prstGeom prst="rect">
            <a:avLst/>
          </a:prstGeom>
          <a:noFill/>
        </p:spPr>
      </p:pic>
      <p:pic>
        <p:nvPicPr>
          <p:cNvPr id="5131" name="Picture 11" descr="C:\Users\Jarka\AppData\Local\Microsoft\Windows\Temporary Internet Files\Content.IE5\Z6IV408G\MC90037140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91680" y="5373216"/>
            <a:ext cx="1152128" cy="1207719"/>
          </a:xfrm>
          <a:prstGeom prst="rect">
            <a:avLst/>
          </a:prstGeom>
          <a:noFill/>
        </p:spPr>
      </p:pic>
      <p:pic>
        <p:nvPicPr>
          <p:cNvPr id="5133" name="Picture 13" descr="C:\Users\Jarka\AppData\Local\Microsoft\Windows\Temporary Internet Files\Content.IE5\Z6IV408G\MC90032441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5373216"/>
            <a:ext cx="1635382" cy="1152128"/>
          </a:xfrm>
          <a:prstGeom prst="rect">
            <a:avLst/>
          </a:prstGeom>
          <a:noFill/>
        </p:spPr>
      </p:pic>
      <p:pic>
        <p:nvPicPr>
          <p:cNvPr id="5136" name="Picture 16" descr="C:\Users\Jarka\AppData\Local\Microsoft\Windows\Temporary Internet Files\Content.IE5\Z6IV408G\dglxasset[2].aspx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76056" y="5517232"/>
            <a:ext cx="1324630" cy="952344"/>
          </a:xfrm>
          <a:prstGeom prst="rect">
            <a:avLst/>
          </a:prstGeom>
          <a:noFill/>
        </p:spPr>
      </p:pic>
      <p:pic>
        <p:nvPicPr>
          <p:cNvPr id="20" name="Picture 6" descr="C:\Users\Jarka\AppData\Local\Microsoft\Windows\Temporary Internet Files\Content.IE5\GJFPQD0O\MC900441752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445224"/>
            <a:ext cx="864096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L 0.33872 -0.24144 " pathEditMode="relative" ptsTypes="AA">
                                      <p:cBhvr>
                                        <p:cTn id="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L -0.36719 -0.2131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" y="-1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-0.25191 -0.2206 " pathEditMode="relative" ptsTypes="AA">
                                      <p:cBhvr>
                                        <p:cTn id="16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L 0.2441 -0.2625 " pathEditMode="relative" ptsTypes="AA">
                                      <p:cBhvr>
                                        <p:cTn id="21" dur="2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L -0.09132 -0.3201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" y="-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L 0.52777 -0.1930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" y="-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4444E-6 L 0.15347 -0.1680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Zakroužkuj hygienické potřeby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448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ZUBNÍ KARTÁČEK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63691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TELEFON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RUČNÍK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4452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LOĎ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50912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FÉN NA VLASY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50100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TOALETNÍ PAPÍR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56490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MÍČ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18448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HŘEBEN NA VLASY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54452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MÝDLO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50912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KLOBOUK</a:t>
            </a:r>
            <a:endParaRPr lang="cs-CZ" sz="2400" b="1" dirty="0"/>
          </a:p>
        </p:txBody>
      </p:sp>
      <p:pic>
        <p:nvPicPr>
          <p:cNvPr id="6146" name="Picture 2" descr="C:\Users\Jarka\AppData\Local\Microsoft\Windows\Temporary Internet Files\Content.IE5\Z6IV408G\MC9004126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373216"/>
            <a:ext cx="936104" cy="624069"/>
          </a:xfrm>
          <a:prstGeom prst="rect">
            <a:avLst/>
          </a:prstGeom>
          <a:noFill/>
        </p:spPr>
      </p:pic>
      <p:pic>
        <p:nvPicPr>
          <p:cNvPr id="6148" name="Picture 4" descr="C:\Users\Jarka\AppData\Local\Microsoft\Windows\Temporary Internet Files\Content.IE5\L29BKNL9\MC9003358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149080"/>
            <a:ext cx="864096" cy="978968"/>
          </a:xfrm>
          <a:prstGeom prst="rect">
            <a:avLst/>
          </a:prstGeom>
          <a:noFill/>
        </p:spPr>
      </p:pic>
      <p:pic>
        <p:nvPicPr>
          <p:cNvPr id="6150" name="Picture 6" descr="C:\Users\Jarka\AppData\Local\Microsoft\Windows\Temporary Internet Files\Content.IE5\L29BKNL9\MC9002900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356992"/>
            <a:ext cx="1008392" cy="737353"/>
          </a:xfrm>
          <a:prstGeom prst="rect">
            <a:avLst/>
          </a:prstGeom>
          <a:noFill/>
        </p:spPr>
      </p:pic>
      <p:pic>
        <p:nvPicPr>
          <p:cNvPr id="6151" name="Picture 7" descr="C:\Users\Jarka\AppData\Local\Microsoft\Windows\Temporary Internet Files\Content.IE5\SU7MNXGZ\MC9003564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2492896"/>
            <a:ext cx="833705" cy="712500"/>
          </a:xfrm>
          <a:prstGeom prst="rect">
            <a:avLst/>
          </a:prstGeom>
          <a:noFill/>
        </p:spPr>
      </p:pic>
      <p:pic>
        <p:nvPicPr>
          <p:cNvPr id="6153" name="Picture 9" descr="C:\Users\Jarka\AppData\Local\Microsoft\Windows\Temporary Internet Files\Content.IE5\Z6IV408G\MC9003713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1700808"/>
            <a:ext cx="739065" cy="827386"/>
          </a:xfrm>
          <a:prstGeom prst="rect">
            <a:avLst/>
          </a:prstGeom>
          <a:noFill/>
        </p:spPr>
      </p:pic>
      <p:pic>
        <p:nvPicPr>
          <p:cNvPr id="6154" name="Picture 10" descr="C:\Users\Jarka\AppData\Local\Microsoft\Windows\Temporary Internet Files\Content.IE5\SU7MNXGZ\MC9003521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5229200"/>
            <a:ext cx="1152128" cy="1150187"/>
          </a:xfrm>
          <a:prstGeom prst="rect">
            <a:avLst/>
          </a:prstGeom>
          <a:noFill/>
        </p:spPr>
      </p:pic>
      <p:pic>
        <p:nvPicPr>
          <p:cNvPr id="6155" name="Picture 11" descr="C:\Users\Jarka\AppData\Local\Microsoft\Windows\Temporary Internet Files\Content.IE5\L29BKNL9\MC90025220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4365104"/>
            <a:ext cx="721869" cy="841478"/>
          </a:xfrm>
          <a:prstGeom prst="rect">
            <a:avLst/>
          </a:prstGeom>
          <a:noFill/>
        </p:spPr>
      </p:pic>
      <p:pic>
        <p:nvPicPr>
          <p:cNvPr id="6156" name="Picture 12" descr="C:\Users\Jarka\AppData\Local\Microsoft\Windows\Temporary Internet Files\Content.IE5\Z6IV408G\MC9003711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3573016"/>
            <a:ext cx="719715" cy="720080"/>
          </a:xfrm>
          <a:prstGeom prst="rect">
            <a:avLst/>
          </a:prstGeom>
          <a:noFill/>
        </p:spPr>
      </p:pic>
      <p:pic>
        <p:nvPicPr>
          <p:cNvPr id="6157" name="Picture 13" descr="C:\Users\Jarka\AppData\Local\Microsoft\Windows\Temporary Internet Files\Content.IE5\GJFPQD0O\MC9002975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2564904"/>
            <a:ext cx="696547" cy="693057"/>
          </a:xfrm>
          <a:prstGeom prst="rect">
            <a:avLst/>
          </a:prstGeom>
          <a:noFill/>
        </p:spPr>
      </p:pic>
      <p:pic>
        <p:nvPicPr>
          <p:cNvPr id="6158" name="Picture 14" descr="C:\Users\Jarka\AppData\Local\Microsoft\Windows\Temporary Internet Files\Content.IE5\SU7MNXGZ\MC900441808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03848" y="1628800"/>
            <a:ext cx="723528" cy="723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Doplň do vět správná slova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Každé ráno a večer si vlasy češeme ………………………….. 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649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Zuby si čistíme zubním ……………………….. a zubní ………………………………. 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78904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Ruce si myjeme …………………………………… 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72514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Každý večer se koupeme ve …………………… 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6237312"/>
            <a:ext cx="1872208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hřebenem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6237312"/>
            <a:ext cx="18722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kartáčkem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6237312"/>
            <a:ext cx="151216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pastou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03840" y="6237312"/>
            <a:ext cx="1260648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mýdlem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6237312"/>
            <a:ext cx="1368152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vaně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6503E-6 L 0.63786 -0.66096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76503E-6 L -0.16528 -0.53492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6503E-6 L -0.13386 -0.45097 " pathEditMode="relative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6503E-6 L -0.40955 -0.35661 " pathEditMode="relative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6503E-6 L 0.12587 -0.2204 " pathEditMode="relative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Podtrhni věty, které jsou správné a pravdivé.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Po použití toalety si vždy myjeme ruce vodou a mýdlem.</a:t>
            </a:r>
          </a:p>
          <a:p>
            <a:pPr>
              <a:buNone/>
            </a:pPr>
            <a:r>
              <a:rPr lang="cs-CZ" sz="2800" dirty="0" smtClean="0"/>
              <a:t>Před každým jídlem si myjeme ruce.</a:t>
            </a:r>
          </a:p>
          <a:p>
            <a:pPr>
              <a:buNone/>
            </a:pPr>
            <a:r>
              <a:rPr lang="cs-CZ" sz="2800" dirty="0" smtClean="0"/>
              <a:t>Koupeme se jednou za týden.</a:t>
            </a:r>
          </a:p>
          <a:p>
            <a:pPr>
              <a:buNone/>
            </a:pPr>
            <a:r>
              <a:rPr lang="cs-CZ" sz="2800" dirty="0" smtClean="0"/>
              <a:t>Každé ráno a večer si důkladně čistíme zuby kartáčkem a zubní pastou.</a:t>
            </a:r>
          </a:p>
          <a:p>
            <a:pPr>
              <a:buNone/>
            </a:pPr>
            <a:r>
              <a:rPr lang="cs-CZ" sz="2800" dirty="0" smtClean="0"/>
              <a:t>Každé ráno si oblékáme čisté spodní prádlo.</a:t>
            </a:r>
          </a:p>
          <a:p>
            <a:pPr>
              <a:buNone/>
            </a:pPr>
            <a:r>
              <a:rPr lang="cs-CZ" sz="2800" dirty="0" smtClean="0"/>
              <a:t>Vlasy není potřeba si česat ani stříhat.</a:t>
            </a:r>
          </a:p>
          <a:p>
            <a:pPr>
              <a:buNone/>
            </a:pPr>
            <a:r>
              <a:rPr lang="cs-CZ" sz="2800" dirty="0" smtClean="0"/>
              <a:t>Je důležité si pravidelně stříhat nehty a čistit uši.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447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Osobní hygiena  VY_32_INOVACE_2C_16  Číslo projektu: CZ.1.07/1.5.00/34.1056</vt:lpstr>
      <vt:lpstr>Snímek 2</vt:lpstr>
      <vt:lpstr>Osobní hygiena</vt:lpstr>
      <vt:lpstr>Ranní hygiena</vt:lpstr>
      <vt:lpstr>Hygiena během dne</vt:lpstr>
      <vt:lpstr>Večerní hygiena</vt:lpstr>
      <vt:lpstr>Roztřiď předměty podle toho, k čemu je potřebuješ. Klikni na obrázek.</vt:lpstr>
      <vt:lpstr>Zakroužkuj hygienické potřeby</vt:lpstr>
      <vt:lpstr>Doplň do vět správná slova</vt:lpstr>
      <vt:lpstr>Podtrhni věty, které jsou správné a pravdivé.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hygiena  VY_32_INOVACE_2C_16  Číslo projektu: CZ.1.07/1.5.00/34.1056</dc:title>
  <dc:creator>JG</dc:creator>
  <cp:lastModifiedBy>Dum</cp:lastModifiedBy>
  <cp:revision>37</cp:revision>
  <dcterms:created xsi:type="dcterms:W3CDTF">2014-01-08T13:36:47Z</dcterms:created>
  <dcterms:modified xsi:type="dcterms:W3CDTF">2014-04-29T12:37:01Z</dcterms:modified>
</cp:coreProperties>
</file>