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6" r:id="rId5"/>
    <p:sldId id="268" r:id="rId6"/>
    <p:sldId id="269" r:id="rId7"/>
    <p:sldId id="263" r:id="rId8"/>
    <p:sldId id="264" r:id="rId9"/>
    <p:sldId id="270" r:id="rId10"/>
    <p:sldId id="271" r:id="rId11"/>
    <p:sldId id="272" r:id="rId12"/>
    <p:sldId id="273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3" autoAdjust="0"/>
    <p:restoredTop sz="94660"/>
  </p:normalViewPr>
  <p:slideViewPr>
    <p:cSldViewPr>
      <p:cViewPr varScale="1">
        <p:scale>
          <a:sx n="70" d="100"/>
          <a:sy n="70" d="100"/>
        </p:scale>
        <p:origin x="-5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68727-83EB-4A69-A1E2-2C1E3BE0FB83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49598A-E679-4634-BE9E-F9EAE949E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11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Jednoduché </a:t>
            </a:r>
            <a:r>
              <a:rPr lang="cs-CZ" sz="4000" dirty="0" smtClean="0">
                <a:latin typeface="Arial" charset="0"/>
              </a:rPr>
              <a:t>spotřebiče v domácnosti</a:t>
            </a:r>
            <a:r>
              <a:rPr lang="cs-CZ" sz="4000" dirty="0" smtClean="0">
                <a:latin typeface="Arial" charset="0"/>
              </a:rPr>
              <a:t/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VY_32_INOVACE_2C_17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Práce v domácnosti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620713"/>
          <a:ext cx="8280598" cy="5695309"/>
        </p:xfrm>
        <a:graphic>
          <a:graphicData uri="http://schemas.openxmlformats.org/drawingml/2006/table">
            <a:tbl>
              <a:tblPr/>
              <a:tblGrid>
                <a:gridCol w="2303518"/>
                <a:gridCol w="5977080"/>
              </a:tblGrid>
              <a:tr h="1640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 tomto učebním materiálu jsou žáci seznámeni se základními domácími spotřebiči (vysavač, lednice, sporák, myčka nádobí, mixér, rychlovarná konvice, pračka, mikrovlnná trouba, fén na vlasy, šicí stroj, žehlička a holící strojek). Na snímcích 4 – 6 je popsáno, k čemu spotřebiče slouží.  Na snímcích 7 a 8 musí žáci přiřadit k obrázkům správné názvy spotřebičů. V závěru prezentace je žákům popsán postup při nákupu domácích spotřebičů. Jsou především upozorněni na to, že se zacházením se spotřebiči je nutné dbát bezpečnostních zásad, které je nutné si nastudovat v návodu k použití daného spotřebiče (viz. snímek  10 a 11).  Na závěr mají žáci za úkol zodpovědět správně otázky na snímku 12.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3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Luboš Mrázek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22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rka\AppData\Local\Microsoft\Windows\Temporary Internet Files\Content.IE5\G1N9V4FL\MC900332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72816"/>
            <a:ext cx="1642335" cy="1296144"/>
          </a:xfrm>
          <a:prstGeom prst="rect">
            <a:avLst/>
          </a:prstGeom>
          <a:noFill/>
        </p:spPr>
      </p:pic>
      <p:pic>
        <p:nvPicPr>
          <p:cNvPr id="1027" name="Picture 3" descr="C:\Users\Jarka\AppData\Local\Microsoft\Windows\Temporary Internet Files\Content.IE5\MU4WTOKD\MC9003910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3840" y="1556792"/>
            <a:ext cx="1440160" cy="1653579"/>
          </a:xfrm>
          <a:prstGeom prst="rect">
            <a:avLst/>
          </a:prstGeom>
          <a:noFill/>
        </p:spPr>
      </p:pic>
      <p:pic>
        <p:nvPicPr>
          <p:cNvPr id="1029" name="Picture 5" descr="C:\Users\Jarka\AppData\Local\Microsoft\Windows\Temporary Internet Files\Content.IE5\TASRWCK4\MC9003911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797152"/>
            <a:ext cx="1532534" cy="1841602"/>
          </a:xfrm>
          <a:prstGeom prst="rect">
            <a:avLst/>
          </a:prstGeom>
          <a:noFill/>
        </p:spPr>
      </p:pic>
      <p:pic>
        <p:nvPicPr>
          <p:cNvPr id="1030" name="Picture 6" descr="C:\Users\Jarka\AppData\Local\Microsoft\Windows\Temporary Internet Files\Content.IE5\W7U3XZIE\MC9004123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1772816"/>
            <a:ext cx="1031875" cy="1863725"/>
          </a:xfrm>
          <a:prstGeom prst="rect">
            <a:avLst/>
          </a:prstGeom>
          <a:noFill/>
        </p:spPr>
      </p:pic>
      <p:pic>
        <p:nvPicPr>
          <p:cNvPr id="1031" name="Picture 7" descr="C:\Users\Jarka\AppData\Local\Microsoft\Windows\Temporary Internet Files\Content.IE5\G1N9V4FL\MC90039691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5085184"/>
            <a:ext cx="1164785" cy="1589002"/>
          </a:xfrm>
          <a:prstGeom prst="rect">
            <a:avLst/>
          </a:prstGeom>
          <a:noFill/>
        </p:spPr>
      </p:pic>
      <p:pic>
        <p:nvPicPr>
          <p:cNvPr id="1036" name="Picture 12" descr="C:\Program Files\Microsoft Office\MEDIA\CAGCAT10\j0234266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3501008"/>
            <a:ext cx="1108240" cy="1080120"/>
          </a:xfrm>
          <a:prstGeom prst="rect">
            <a:avLst/>
          </a:prstGeom>
          <a:noFill/>
        </p:spPr>
      </p:pic>
      <p:pic>
        <p:nvPicPr>
          <p:cNvPr id="1037" name="Picture 13" descr="C:\Users\Jarka\AppData\Local\Microsoft\Windows\Temporary Internet Files\Content.IE5\MU4WTOKD\MC9004059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5976" y="1556792"/>
            <a:ext cx="1261720" cy="1296144"/>
          </a:xfrm>
          <a:prstGeom prst="rect">
            <a:avLst/>
          </a:prstGeom>
          <a:noFill/>
        </p:spPr>
      </p:pic>
      <p:pic>
        <p:nvPicPr>
          <p:cNvPr id="1038" name="Picture 14" descr="C:\Users\Jarka\AppData\Local\Microsoft\Windows\Temporary Internet Files\Content.IE5\TASRWCK4\MC90025220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760" y="4797152"/>
            <a:ext cx="1567282" cy="1826971"/>
          </a:xfrm>
          <a:prstGeom prst="rect">
            <a:avLst/>
          </a:prstGeom>
          <a:noFill/>
        </p:spPr>
      </p:pic>
      <p:pic>
        <p:nvPicPr>
          <p:cNvPr id="1039" name="Picture 15" descr="C:\Users\Jarka\AppData\Local\Microsoft\Windows\Temporary Internet Files\Content.IE5\W7U3XZIE\MC9003324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24328" y="3573016"/>
            <a:ext cx="883731" cy="1224136"/>
          </a:xfrm>
          <a:prstGeom prst="rect">
            <a:avLst/>
          </a:prstGeom>
          <a:noFill/>
        </p:spPr>
      </p:pic>
      <p:pic>
        <p:nvPicPr>
          <p:cNvPr id="19" name="Picture 2" descr="C:\Users\Jarka\Desktop\Dumy\fotky\IMG_0487.JPG"/>
          <p:cNvPicPr>
            <a:picLocks noGrp="1" noChangeAspect="1" noChangeArrowheads="1"/>
          </p:cNvPicPr>
          <p:nvPr>
            <p:ph idx="1"/>
          </p:nvPr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5085184"/>
            <a:ext cx="1920000" cy="1440000"/>
          </a:xfrm>
          <a:prstGeom prst="rect">
            <a:avLst/>
          </a:prstGeom>
          <a:noFill/>
        </p:spPr>
      </p:pic>
      <p:pic>
        <p:nvPicPr>
          <p:cNvPr id="20" name="Picture 3" descr="C:\Users\Jarka\Desktop\Dumy\fotky\IMG_0478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139952" y="3356992"/>
            <a:ext cx="1656184" cy="1242138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</p:spPr>
      </p:pic>
      <p:pic>
        <p:nvPicPr>
          <p:cNvPr id="1041" name="Picture 17" descr="C:\Users\Jarka\AppData\Local\Microsoft\Windows\Temporary Internet Files\Content.IE5\MU4WTOKD\MC900412334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156176" y="2204864"/>
            <a:ext cx="1232595" cy="1207736"/>
          </a:xfrm>
          <a:prstGeom prst="rect">
            <a:avLst/>
          </a:prstGeom>
          <a:noFill/>
        </p:spPr>
      </p:pic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Prohlédni si jednoduché spotřebiče v domácnosti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Použití jednoduchých spotřebičů v domácnosti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Jarka\AppData\Local\Microsoft\Windows\Temporary Internet Files\Content.IE5\G1N9V4FL\MC900332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72816"/>
            <a:ext cx="1440160" cy="1136586"/>
          </a:xfrm>
          <a:prstGeom prst="rect">
            <a:avLst/>
          </a:prstGeom>
          <a:noFill/>
        </p:spPr>
      </p:pic>
      <p:pic>
        <p:nvPicPr>
          <p:cNvPr id="5" name="Picture 12" descr="C:\Program Files\Microsoft Office\MEDIA\CAGCAT10\j0234266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068960"/>
            <a:ext cx="1108240" cy="1080120"/>
          </a:xfrm>
          <a:prstGeom prst="rect">
            <a:avLst/>
          </a:prstGeom>
          <a:noFill/>
        </p:spPr>
      </p:pic>
      <p:pic>
        <p:nvPicPr>
          <p:cNvPr id="6" name="Picture 14" descr="C:\Users\Jarka\AppData\Local\Microsoft\Windows\Temporary Internet Files\Content.IE5\TASRWCK4\MC9002522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5589240"/>
            <a:ext cx="936104" cy="1091211"/>
          </a:xfrm>
          <a:prstGeom prst="rect">
            <a:avLst/>
          </a:prstGeom>
          <a:noFill/>
        </p:spPr>
      </p:pic>
      <p:pic>
        <p:nvPicPr>
          <p:cNvPr id="7" name="Picture 15" descr="C:\Users\Jarka\AppData\Local\Microsoft\Windows\Temporary Internet Files\Content.IE5\W7U3XZIE\MC900332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293096"/>
            <a:ext cx="779763" cy="10801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267744" y="1844824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Vysavač je nezbytnou součástí domácnosti. Používáme ho k odstranění nečistot především z podlahy a koberců. 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140968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Žehličku používáme k žehlení čerstvě vypraného a usušeného prádla. Žehličku musíme používat velice opatrně, jelikož žehlení prádla probíhá za velmi vysoké teploty.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4581128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Tento holící strojek používají muži k odstranění vousů z obličeje. Existují i dámské holicí strojky k odstranění chloupků z nohou. 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5733256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Fén používají zejména ženy k vysoušení a úpravě čerstvě umytých vlasů. 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Použití jednoduchých spotřebičů v domácnosti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" name="Picture 17" descr="C:\Users\Jarka\AppData\Local\Microsoft\Windows\Temporary Internet Files\Content.IE5\MU4WTOKD\MC9004123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589240"/>
            <a:ext cx="1080120" cy="1058336"/>
          </a:xfrm>
          <a:prstGeom prst="rect">
            <a:avLst/>
          </a:prstGeom>
          <a:noFill/>
        </p:spPr>
      </p:pic>
      <p:pic>
        <p:nvPicPr>
          <p:cNvPr id="9" name="Picture 3" descr="C:\Users\Jarka\Desktop\Dumy\fotky\IMG_047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780928"/>
            <a:ext cx="1440160" cy="1080120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</p:spPr>
      </p:pic>
      <p:pic>
        <p:nvPicPr>
          <p:cNvPr id="10" name="Picture 2" descr="C:\Users\Jarka\Desktop\Dumy\fotky\IMG_0487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293096"/>
            <a:ext cx="1632181" cy="1224136"/>
          </a:xfrm>
          <a:prstGeom prst="rect">
            <a:avLst/>
          </a:prstGeom>
          <a:noFill/>
        </p:spPr>
      </p:pic>
      <p:pic>
        <p:nvPicPr>
          <p:cNvPr id="11" name="Picture 13" descr="C:\Users\Jarka\AppData\Local\Microsoft\Windows\Temporary Internet Files\Content.IE5\MU4WTOKD\MC9004059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1340768"/>
            <a:ext cx="1008112" cy="103561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627784" y="4437112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Mikrovlnná trouba slouží k tepelné úpravě již hotových pokrmů. 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5661248"/>
            <a:ext cx="48245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Šlehač používáme k důkladnému promíchání surovin (např. vaječné bílky, bramborová kaše apod.)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91272" y="263691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Rychlovarná konvice je elektrický spotřebič, který slouží k ohřívání vody až na bod varu (např. příprava kávy, čaje apod.).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91272" y="1628800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Šicí stroj slouží ke spojování jednotlivých kusů látek pomocí nití.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Použití jednoduchých spotřebičů v domácnosti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6" descr="C:\Users\Jarka\AppData\Local\Microsoft\Windows\Temporary Internet Files\Content.IE5\W7U3XZIE\MC9004123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933056"/>
            <a:ext cx="708347" cy="1279384"/>
          </a:xfrm>
          <a:prstGeom prst="rect">
            <a:avLst/>
          </a:prstGeom>
          <a:noFill/>
        </p:spPr>
      </p:pic>
      <p:pic>
        <p:nvPicPr>
          <p:cNvPr id="6" name="Picture 5" descr="C:\Users\Jarka\AppData\Local\Microsoft\Windows\Temporary Internet Files\Content.IE5\TASRWCK4\MC9003911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12776"/>
            <a:ext cx="792088" cy="951829"/>
          </a:xfrm>
          <a:prstGeom prst="rect">
            <a:avLst/>
          </a:prstGeom>
          <a:noFill/>
        </p:spPr>
      </p:pic>
      <p:pic>
        <p:nvPicPr>
          <p:cNvPr id="7" name="Picture 7" descr="C:\Users\Jarka\AppData\Local\Microsoft\Windows\Temporary Internet Files\Content.IE5\G1N9V4FL\MC9003969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780928"/>
            <a:ext cx="720080" cy="982334"/>
          </a:xfrm>
          <a:prstGeom prst="rect">
            <a:avLst/>
          </a:prstGeom>
          <a:noFill/>
        </p:spPr>
      </p:pic>
      <p:pic>
        <p:nvPicPr>
          <p:cNvPr id="8" name="Picture 3" descr="C:\Users\Jarka\AppData\Local\Microsoft\Windows\Temporary Internet Files\Content.IE5\MU4WTOKD\MC9003910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445224"/>
            <a:ext cx="1066143" cy="12241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051720" y="3140968"/>
            <a:ext cx="6408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Sporák slouží k tepelné úpravě potravin (jídel). 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1556792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Myčka nádobí slouží k rychlému a úspornému mytí nádobí. Na rozdíl od ručního mytí nádobí v kuchyňském dřezu je mytí nádobí v myčce méně fyzicky náročné a ušetří vám mnoho času.  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4365104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Lednice slouží k uchovávání potravin při nízké teplotě.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5877272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Pračku používáme k praní špinavého prádla. 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Přiřaď k obrázkům správné názvy spotřebičů. Spoj čarou.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" name="Picture 2" descr="C:\Users\Jarka\AppData\Local\Microsoft\Windows\Temporary Internet Files\Content.IE5\G1N9V4FL\MC900332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132856"/>
            <a:ext cx="1642335" cy="1296144"/>
          </a:xfrm>
          <a:prstGeom prst="rect">
            <a:avLst/>
          </a:prstGeom>
          <a:noFill/>
        </p:spPr>
      </p:pic>
      <p:pic>
        <p:nvPicPr>
          <p:cNvPr id="9" name="Picture 12" descr="C:\Program Files\Microsoft Office\MEDIA\CAGCAT10\j0234266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276872"/>
            <a:ext cx="1108240" cy="1080120"/>
          </a:xfrm>
          <a:prstGeom prst="rect">
            <a:avLst/>
          </a:prstGeom>
          <a:noFill/>
        </p:spPr>
      </p:pic>
      <p:pic>
        <p:nvPicPr>
          <p:cNvPr id="10" name="Picture 14" descr="C:\Users\Jarka\AppData\Local\Microsoft\Windows\Temporary Internet Files\Content.IE5\TASRWCK4\MC9002522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204864"/>
            <a:ext cx="1008112" cy="1175150"/>
          </a:xfrm>
          <a:prstGeom prst="rect">
            <a:avLst/>
          </a:prstGeom>
          <a:noFill/>
        </p:spPr>
      </p:pic>
      <p:pic>
        <p:nvPicPr>
          <p:cNvPr id="11" name="Picture 15" descr="C:\Users\Jarka\AppData\Local\Microsoft\Windows\Temporary Internet Files\Content.IE5\W7U3XZIE\MC900332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2204864"/>
            <a:ext cx="883731" cy="1224136"/>
          </a:xfrm>
          <a:prstGeom prst="rect">
            <a:avLst/>
          </a:prstGeom>
          <a:noFill/>
        </p:spPr>
      </p:pic>
      <p:pic>
        <p:nvPicPr>
          <p:cNvPr id="12" name="Picture 13" descr="C:\Users\Jarka\AppData\Local\Microsoft\Windows\Temporary Internet Files\Content.IE5\MU4WTOKD\MC9004059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1988840"/>
            <a:ext cx="1261720" cy="1296144"/>
          </a:xfrm>
          <a:prstGeom prst="rect">
            <a:avLst/>
          </a:prstGeom>
          <a:noFill/>
        </p:spPr>
      </p:pic>
      <p:pic>
        <p:nvPicPr>
          <p:cNvPr id="13" name="Picture 17" descr="C:\Users\Jarka\AppData\Local\Microsoft\Windows\Temporary Internet Files\Content.IE5\MU4WTOKD\MC9004123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2060848"/>
            <a:ext cx="1232595" cy="120773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79512" y="594928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Fén na vlasy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594928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Šicí stroj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5949280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Mixér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594928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Vysavač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08104" y="594928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Žehlička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594928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Holicí strojek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Přiřaď k obrázkům správné názvy spotřebičů. Spoj čarou.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Picture 5" descr="C:\Users\Jarka\AppData\Local\Microsoft\Windows\Temporary Internet Files\Content.IE5\TASRWCK4\MC9003911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916832"/>
            <a:ext cx="1318311" cy="1584176"/>
          </a:xfrm>
          <a:prstGeom prst="rect">
            <a:avLst/>
          </a:prstGeom>
          <a:noFill/>
        </p:spPr>
      </p:pic>
      <p:pic>
        <p:nvPicPr>
          <p:cNvPr id="7" name="Picture 6" descr="C:\Users\Jarka\AppData\Local\Microsoft\Windows\Temporary Internet Files\Content.IE5\W7U3XZIE\MC9004123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628800"/>
            <a:ext cx="1031875" cy="1863725"/>
          </a:xfrm>
          <a:prstGeom prst="rect">
            <a:avLst/>
          </a:prstGeom>
          <a:noFill/>
        </p:spPr>
      </p:pic>
      <p:pic>
        <p:nvPicPr>
          <p:cNvPr id="8" name="Picture 3" descr="C:\Users\Jarka\Desktop\Dumy\fotky\IMG_04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132856"/>
            <a:ext cx="1632181" cy="1224136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</p:spPr>
      </p:pic>
      <p:pic>
        <p:nvPicPr>
          <p:cNvPr id="9" name="Picture 2" descr="C:\Users\Jarka\Desktop\Dumy\fotky\IMG_0487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2204864"/>
            <a:ext cx="1728192" cy="1296144"/>
          </a:xfrm>
          <a:prstGeom prst="rect">
            <a:avLst/>
          </a:prstGeom>
          <a:noFill/>
        </p:spPr>
      </p:pic>
      <p:pic>
        <p:nvPicPr>
          <p:cNvPr id="10" name="Picture 7" descr="C:\Users\Jarka\AppData\Local\Microsoft\Windows\Temporary Internet Files\Content.IE5\G1N9V4FL\MC90039691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1916832"/>
            <a:ext cx="1164785" cy="1589002"/>
          </a:xfrm>
          <a:prstGeom prst="rect">
            <a:avLst/>
          </a:prstGeom>
          <a:noFill/>
        </p:spPr>
      </p:pic>
      <p:pic>
        <p:nvPicPr>
          <p:cNvPr id="11" name="Picture 3" descr="C:\Users\Jarka\AppData\Local\Microsoft\Windows\Temporary Internet Files\Content.IE5\MU4WTOKD\MC90039109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89714" y="1988840"/>
            <a:ext cx="1254286" cy="144016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796136" y="602128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Lednička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80528" y="6021288"/>
            <a:ext cx="2195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Varná konvice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602128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Sporák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602128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Pračka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594928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Myčka na nádobí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36296" y="594928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Mikrovlnná trouba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Nákup domácích spotřebičů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Domácí spotřebiče prodávají ve specializovaných obchodech s elektrem.</a:t>
            </a:r>
          </a:p>
          <a:p>
            <a:r>
              <a:rPr lang="cs-CZ" dirty="0" smtClean="0"/>
              <a:t>Než se vydáme do specializovaného obchodu nakoupit domácí spotřebič, musíme mít připravený dostatek </a:t>
            </a:r>
            <a:r>
              <a:rPr lang="cs-CZ" b="1" dirty="0" smtClean="0">
                <a:solidFill>
                  <a:srgbClr val="FF0000"/>
                </a:solidFill>
              </a:rPr>
              <a:t>peněz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každém specializovaném obchodu, kde prodávají domácí spotřebiče je </a:t>
            </a:r>
            <a:r>
              <a:rPr lang="cs-CZ" b="1" dirty="0" smtClean="0">
                <a:solidFill>
                  <a:srgbClr val="FF0000"/>
                </a:solidFill>
              </a:rPr>
              <a:t>obsluha</a:t>
            </a:r>
            <a:r>
              <a:rPr lang="cs-CZ" dirty="0" smtClean="0"/>
              <a:t>, která nám ráda pomůže a poradí při výběru správného spotřebiče.</a:t>
            </a:r>
          </a:p>
          <a:p>
            <a:r>
              <a:rPr lang="cs-CZ" dirty="0" smtClean="0"/>
              <a:t>Po pečlivém zvážení a výběru spotřebiče zaplatíme zboží u pokladny.</a:t>
            </a:r>
          </a:p>
          <a:p>
            <a:endParaRPr lang="cs-CZ" dirty="0"/>
          </a:p>
        </p:txBody>
      </p:sp>
      <p:pic>
        <p:nvPicPr>
          <p:cNvPr id="3079" name="Picture 7" descr="C:\Users\Jarka\AppData\Local\Microsoft\Windows\Temporary Internet Files\Content.IE5\W7U3XZIE\MC90043163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143500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Použití zakoupeného spotřebiče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 přivezení spotřebiče domů si v první řadě musíme pečlivě přečíst </a:t>
            </a:r>
            <a:r>
              <a:rPr lang="cs-CZ" b="1" dirty="0" smtClean="0">
                <a:solidFill>
                  <a:srgbClr val="FF0000"/>
                </a:solidFill>
              </a:rPr>
              <a:t>návod k použití </a:t>
            </a:r>
            <a:r>
              <a:rPr lang="cs-CZ" dirty="0" smtClean="0"/>
              <a:t>daného spotřebiče. Návod k použití musí být u každého zboží, které si zakoupíme.</a:t>
            </a:r>
          </a:p>
          <a:p>
            <a:r>
              <a:rPr lang="cs-CZ" dirty="0" smtClean="0"/>
              <a:t>Až po pečlivém nastudování návodu k použití můžeme spotřebič zapojit a začít používat.</a:t>
            </a:r>
          </a:p>
          <a:p>
            <a:r>
              <a:rPr lang="cs-CZ" dirty="0" smtClean="0"/>
              <a:t>Při používání spotřebiče musíme dbát a dodržovat </a:t>
            </a:r>
            <a:r>
              <a:rPr lang="cs-CZ" b="1" dirty="0" smtClean="0">
                <a:solidFill>
                  <a:srgbClr val="FF0000"/>
                </a:solidFill>
              </a:rPr>
              <a:t>bezpečnostní zásady</a:t>
            </a:r>
            <a:r>
              <a:rPr lang="cs-CZ" dirty="0" smtClean="0"/>
              <a:t>, které jsou uvedeny v návodu k použití (např. nezapojovat spotřebič do elektřiny mokrýma rukama, čistit spotřebič pouze tehdy, když je vypnutý, apod.).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C:\Users\Jarka\AppData\Local\Microsoft\Windows\Temporary Internet Files\Content.IE5\G1N9V4FL\MC9003192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84777" y="5373216"/>
            <a:ext cx="959223" cy="1484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PAMATUJ SI!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Nikdy neodcházíme z domu, když je některý domácí spotřebič zapnutý!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Před odchodem z domu se musíme </a:t>
            </a:r>
            <a:r>
              <a:rPr lang="cs-CZ" b="1" dirty="0" smtClean="0">
                <a:solidFill>
                  <a:srgbClr val="FF0000"/>
                </a:solidFill>
              </a:rPr>
              <a:t>VŽDY</a:t>
            </a:r>
            <a:r>
              <a:rPr lang="cs-CZ" dirty="0" smtClean="0"/>
              <a:t> ujistit, že jsou všechny spotřebiče vypnuté a nemůže dojít požáru.</a:t>
            </a:r>
            <a:endParaRPr lang="cs-CZ" dirty="0"/>
          </a:p>
        </p:txBody>
      </p:sp>
      <p:pic>
        <p:nvPicPr>
          <p:cNvPr id="5124" name="Picture 4" descr="C:\Users\Jarka\AppData\Local\Microsoft\Windows\Temporary Internet Files\Content.IE5\TASRWCK4\MC9002902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437112"/>
            <a:ext cx="1987309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Odpověz správně na otázky.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Co si musíš připravit a vzít s sebou, než si půjdeš do obchodu koupit spotřebič?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Kde se prodávají domácí spotřebiče?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Co si musíš přečíst a nastudovat, než začneš zakoupený spotřebič používat?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Co nikdy nesmíš udělat, když máš doma zapnutý nějaký spotřebič?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213285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PENÍZE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2924944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VE SPECIALIZOVANÉM OBCHODĚ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436510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NÁVOD K POUŽITÍ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566124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ODEJÍT Z DOMU!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– Klipart</a:t>
            </a:r>
          </a:p>
          <a:p>
            <a:r>
              <a:rPr lang="cs-CZ" dirty="0" smtClean="0"/>
              <a:t>Vlastní fotografie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735</Words>
  <Application>Microsoft Office PowerPoint</Application>
  <PresentationFormat>Předvádění na obrazovce (4:3)</PresentationFormat>
  <Paragraphs>82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Jednoduché spotřebiče v domácnosti  VY_32_INOVACE_2C_17  Číslo projektu: CZ.1.07/1.5.00/34.1056</vt:lpstr>
      <vt:lpstr>Snímek 2</vt:lpstr>
      <vt:lpstr>Prohlédni si jednoduché spotřebiče v domácnosti</vt:lpstr>
      <vt:lpstr>Použití jednoduchých spotřebičů v domácnosti</vt:lpstr>
      <vt:lpstr>Použití jednoduchých spotřebičů v domácnosti</vt:lpstr>
      <vt:lpstr>Použití jednoduchých spotřebičů v domácnosti</vt:lpstr>
      <vt:lpstr>Přiřaď k obrázkům správné názvy spotřebičů. Spoj čarou. </vt:lpstr>
      <vt:lpstr>Přiřaď k obrázkům správné názvy spotřebičů. Spoj čarou. </vt:lpstr>
      <vt:lpstr>Nákup domácích spotřebičů</vt:lpstr>
      <vt:lpstr>Použití zakoupeného spotřebiče</vt:lpstr>
      <vt:lpstr>PAMATUJ SI!</vt:lpstr>
      <vt:lpstr>Odpověz správně na otázky.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Jednoduché nástroje a spotřebiče  VY_32_INOVACE_2C_17  Číslo projektu: CZ.1.07/1.5.00/34.1056</dc:title>
  <dc:creator>JG</dc:creator>
  <cp:lastModifiedBy>JG</cp:lastModifiedBy>
  <cp:revision>29</cp:revision>
  <dcterms:created xsi:type="dcterms:W3CDTF">2014-01-20T08:41:20Z</dcterms:created>
  <dcterms:modified xsi:type="dcterms:W3CDTF">2014-01-25T16:43:08Z</dcterms:modified>
</cp:coreProperties>
</file>