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64" r:id="rId4"/>
    <p:sldId id="265" r:id="rId5"/>
    <p:sldId id="266" r:id="rId6"/>
    <p:sldId id="259" r:id="rId7"/>
    <p:sldId id="260" r:id="rId8"/>
    <p:sldId id="267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582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243DE8-D0D4-455E-98BB-2B66DBBF0EFF}" type="datetimeFigureOut">
              <a:rPr lang="cs-CZ" smtClean="0"/>
              <a:pPr/>
              <a:t>28.4.2014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6B65B5BD-B736-4580-861D-54C940A0811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243DE8-D0D4-455E-98BB-2B66DBBF0EFF}" type="datetimeFigureOut">
              <a:rPr lang="cs-CZ" smtClean="0"/>
              <a:pPr/>
              <a:t>28.4.2014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6B65B5BD-B736-4580-861D-54C940A0811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243DE8-D0D4-455E-98BB-2B66DBBF0EFF}" type="datetimeFigureOut">
              <a:rPr lang="cs-CZ" smtClean="0"/>
              <a:pPr/>
              <a:t>28.4.2014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65B5BD-B736-4580-861D-54C940A0811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243DE8-D0D4-455E-98BB-2B66DBBF0EFF}" type="datetimeFigureOut">
              <a:rPr lang="cs-CZ" smtClean="0"/>
              <a:pPr/>
              <a:t>28.4.2014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65B5BD-B736-4580-861D-54C940A0811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243DE8-D0D4-455E-98BB-2B66DBBF0EFF}" type="datetimeFigureOut">
              <a:rPr lang="cs-CZ" smtClean="0"/>
              <a:pPr/>
              <a:t>28.4.2014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6B65B5BD-B736-4580-861D-54C940A0811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243DE8-D0D4-455E-98BB-2B66DBBF0EFF}" type="datetimeFigureOut">
              <a:rPr lang="cs-CZ" smtClean="0"/>
              <a:pPr/>
              <a:t>28.4.2014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65B5BD-B736-4580-861D-54C940A0811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243DE8-D0D4-455E-98BB-2B66DBBF0EFF}" type="datetimeFigureOut">
              <a:rPr lang="cs-CZ" smtClean="0"/>
              <a:pPr/>
              <a:t>28.4.2014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65B5BD-B736-4580-861D-54C940A0811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243DE8-D0D4-455E-98BB-2B66DBBF0EFF}" type="datetimeFigureOut">
              <a:rPr lang="cs-CZ" smtClean="0"/>
              <a:pPr/>
              <a:t>28.4.2014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65B5BD-B736-4580-861D-54C940A0811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243DE8-D0D4-455E-98BB-2B66DBBF0EFF}" type="datetimeFigureOut">
              <a:rPr lang="cs-CZ" smtClean="0"/>
              <a:pPr/>
              <a:t>28.4.2014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65B5BD-B736-4580-861D-54C940A0811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243DE8-D0D4-455E-98BB-2B66DBBF0EFF}" type="datetimeFigureOut">
              <a:rPr lang="cs-CZ" smtClean="0"/>
              <a:pPr/>
              <a:t>28.4.2014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65B5BD-B736-4580-861D-54C940A0811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243DE8-D0D4-455E-98BB-2B66DBBF0EFF}" type="datetimeFigureOut">
              <a:rPr lang="cs-CZ" smtClean="0"/>
              <a:pPr/>
              <a:t>28.4.2014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65B5BD-B736-4580-861D-54C940A0811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97243DE8-D0D4-455E-98BB-2B66DBBF0EFF}" type="datetimeFigureOut">
              <a:rPr lang="cs-CZ" smtClean="0"/>
              <a:pPr/>
              <a:t>28.4.2014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6B65B5BD-B736-4580-861D-54C940A0811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03648" y="4725144"/>
            <a:ext cx="6086475" cy="1557338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14348" y="642918"/>
            <a:ext cx="7772400" cy="1470025"/>
          </a:xfrm>
        </p:spPr>
        <p:txBody>
          <a:bodyPr>
            <a:normAutofit/>
          </a:bodyPr>
          <a:lstStyle/>
          <a:p>
            <a:r>
              <a:rPr lang="cs-CZ" b="1" i="1" dirty="0"/>
              <a:t>DUM - Digitální Učební Materiál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000100" y="2571744"/>
            <a:ext cx="7215238" cy="4286256"/>
          </a:xfrm>
        </p:spPr>
        <p:txBody>
          <a:bodyPr>
            <a:normAutofit lnSpcReduction="10000"/>
          </a:bodyPr>
          <a:lstStyle/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 smtClean="0"/>
          </a:p>
          <a:p>
            <a:endParaRPr lang="cs-CZ" sz="800" dirty="0" smtClean="0"/>
          </a:p>
          <a:p>
            <a:endParaRPr lang="cs-CZ" sz="800" dirty="0" smtClean="0"/>
          </a:p>
          <a:p>
            <a:endParaRPr lang="cs-CZ" sz="800" dirty="0" smtClean="0"/>
          </a:p>
          <a:p>
            <a:endParaRPr lang="cs-CZ" sz="800" dirty="0" smtClean="0"/>
          </a:p>
          <a:p>
            <a:endParaRPr lang="cs-CZ" sz="800" dirty="0" smtClean="0"/>
          </a:p>
          <a:p>
            <a:endParaRPr lang="cs-CZ" sz="800" dirty="0" smtClean="0"/>
          </a:p>
          <a:p>
            <a:endParaRPr lang="cs-CZ" sz="800" dirty="0" smtClean="0"/>
          </a:p>
          <a:p>
            <a:endParaRPr lang="cs-CZ" sz="800" dirty="0" smtClean="0"/>
          </a:p>
          <a:p>
            <a:endParaRPr lang="cs-CZ" sz="800" dirty="0" smtClean="0"/>
          </a:p>
          <a:p>
            <a:r>
              <a:rPr lang="cs-CZ" sz="900" dirty="0" smtClean="0"/>
              <a:t>	Tento projekt je spolufinancován Evropským sociálním fondem a státním rozpočtem České republiky.</a:t>
            </a:r>
          </a:p>
          <a:p>
            <a:endParaRPr lang="cs-CZ" dirty="0"/>
          </a:p>
        </p:txBody>
      </p:sp>
      <p:pic>
        <p:nvPicPr>
          <p:cNvPr id="4" name="Obrázek 3" descr="C:\Users\Maruška\Desktop\logo_barevne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43306" y="1785926"/>
            <a:ext cx="1657350" cy="51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ovéPole 5"/>
          <p:cNvSpPr txBox="1"/>
          <p:nvPr/>
        </p:nvSpPr>
        <p:spPr>
          <a:xfrm>
            <a:off x="1214414" y="2786058"/>
            <a:ext cx="685804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1200"/>
              </a:spcBef>
              <a:spcAft>
                <a:spcPts val="1200"/>
              </a:spcAft>
            </a:pPr>
            <a:r>
              <a:rPr lang="cs-CZ" sz="2000" b="1" i="1" dirty="0" smtClean="0"/>
              <a:t>Registrační číslo: </a:t>
            </a:r>
            <a:r>
              <a:rPr lang="cs-CZ" sz="2000" i="1" dirty="0" smtClean="0"/>
              <a:t>CZ.1.07/1.5.00/34.1012</a:t>
            </a:r>
          </a:p>
          <a:p>
            <a:pPr>
              <a:spcBef>
                <a:spcPts val="1200"/>
              </a:spcBef>
              <a:spcAft>
                <a:spcPts val="1200"/>
              </a:spcAft>
            </a:pPr>
            <a:r>
              <a:rPr lang="cs-CZ" b="1" i="1" dirty="0" smtClean="0"/>
              <a:t>Šablona:</a:t>
            </a:r>
            <a:r>
              <a:rPr lang="cs-CZ" i="1" dirty="0" smtClean="0"/>
              <a:t> III/2                                                         </a:t>
            </a:r>
            <a:r>
              <a:rPr lang="cs-CZ" b="1" i="1" dirty="0" smtClean="0"/>
              <a:t>Sada:  </a:t>
            </a:r>
            <a:r>
              <a:rPr lang="cs-CZ" i="1" dirty="0" smtClean="0"/>
              <a:t>A1_52</a:t>
            </a:r>
          </a:p>
          <a:p>
            <a:pPr>
              <a:spcBef>
                <a:spcPts val="1200"/>
              </a:spcBef>
              <a:spcAft>
                <a:spcPts val="1200"/>
              </a:spcAft>
            </a:pPr>
            <a:r>
              <a:rPr lang="cs-CZ" b="1" i="1" dirty="0" smtClean="0"/>
              <a:t>Datum ověření ve výuce:  </a:t>
            </a:r>
            <a:r>
              <a:rPr lang="cs-CZ" i="1" dirty="0" smtClean="0"/>
              <a:t>16. 1. </a:t>
            </a:r>
            <a:r>
              <a:rPr lang="cs-CZ" i="1" smtClean="0"/>
              <a:t>2014                 </a:t>
            </a:r>
            <a:r>
              <a:rPr lang="cs-CZ" b="1" i="1" dirty="0" smtClean="0"/>
              <a:t>Třída:  </a:t>
            </a:r>
            <a:r>
              <a:rPr lang="cs-CZ" i="1" dirty="0" smtClean="0"/>
              <a:t>1.KA</a:t>
            </a:r>
            <a:r>
              <a:rPr lang="cs-CZ" b="1" i="1" dirty="0" smtClean="0"/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i="1" dirty="0" smtClean="0"/>
              <a:t>DUM - Digitální Učební Materiál</a:t>
            </a:r>
            <a:endParaRPr lang="cs-CZ" i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554162"/>
            <a:ext cx="9144000" cy="4525963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cs-CZ" b="1" i="1" dirty="0" smtClean="0"/>
              <a:t>Tematická oblast: </a:t>
            </a:r>
            <a:r>
              <a:rPr lang="cs-CZ" i="1" dirty="0" smtClean="0"/>
              <a:t>Stravovací a ubytovací služby</a:t>
            </a:r>
            <a:endParaRPr lang="cs-CZ" b="1" i="1" dirty="0" smtClean="0"/>
          </a:p>
          <a:p>
            <a:pPr>
              <a:buNone/>
            </a:pPr>
            <a:r>
              <a:rPr lang="cs-CZ" b="1" i="1" dirty="0" smtClean="0"/>
              <a:t>Předmět: </a:t>
            </a:r>
            <a:r>
              <a:rPr lang="cs-CZ" i="1" dirty="0" smtClean="0"/>
              <a:t>Odborný výcvik</a:t>
            </a:r>
            <a:endParaRPr lang="cs-CZ" b="1" i="1" dirty="0" smtClean="0"/>
          </a:p>
          <a:p>
            <a:pPr>
              <a:buNone/>
            </a:pPr>
            <a:r>
              <a:rPr lang="cs-CZ" b="1" i="1" dirty="0" smtClean="0"/>
              <a:t>Ročník: </a:t>
            </a:r>
            <a:r>
              <a:rPr lang="cs-CZ" i="1" dirty="0" smtClean="0"/>
              <a:t>1.KA</a:t>
            </a:r>
            <a:endParaRPr lang="cs-CZ" b="1" i="1" dirty="0" smtClean="0"/>
          </a:p>
          <a:p>
            <a:pPr>
              <a:buNone/>
            </a:pPr>
            <a:r>
              <a:rPr lang="cs-CZ" b="1" i="1" dirty="0" smtClean="0"/>
              <a:t>Klíčová slova: </a:t>
            </a:r>
            <a:r>
              <a:rPr lang="cs-CZ" i="1" dirty="0" err="1" smtClean="0"/>
              <a:t>Rizolety</a:t>
            </a:r>
            <a:r>
              <a:rPr lang="cs-CZ" i="1" dirty="0" smtClean="0"/>
              <a:t>, haše, špenát</a:t>
            </a:r>
          </a:p>
          <a:p>
            <a:pPr>
              <a:buNone/>
            </a:pPr>
            <a:r>
              <a:rPr lang="cs-CZ" b="1" i="1" dirty="0" smtClean="0"/>
              <a:t>Jméno autora (vč. titulu): </a:t>
            </a:r>
            <a:r>
              <a:rPr lang="cs-CZ" i="1" dirty="0" smtClean="0"/>
              <a:t>Bc. Romana </a:t>
            </a:r>
            <a:r>
              <a:rPr lang="cs-CZ" i="1" dirty="0" err="1" smtClean="0"/>
              <a:t>Pašková</a:t>
            </a:r>
            <a:endParaRPr lang="cs-CZ" b="1" i="1" dirty="0" smtClean="0"/>
          </a:p>
          <a:p>
            <a:pPr>
              <a:buNone/>
            </a:pPr>
            <a:r>
              <a:rPr lang="cs-CZ" b="1" i="1" dirty="0" smtClean="0"/>
              <a:t>Škola:</a:t>
            </a:r>
            <a:r>
              <a:rPr lang="cs-CZ" i="1" dirty="0" smtClean="0"/>
              <a:t> 	</a:t>
            </a:r>
            <a:r>
              <a:rPr lang="cs-CZ" sz="2400" b="1" i="1" dirty="0" smtClean="0">
                <a:solidFill>
                  <a:schemeClr val="tx2"/>
                </a:solidFill>
              </a:rPr>
              <a:t>Střední </a:t>
            </a:r>
            <a:r>
              <a:rPr lang="cs-CZ" sz="2400" b="1" i="1" dirty="0">
                <a:solidFill>
                  <a:schemeClr val="tx2"/>
                </a:solidFill>
              </a:rPr>
              <a:t>odborné učiliště, </a:t>
            </a:r>
            <a:r>
              <a:rPr lang="cs-CZ" sz="2400" b="1" i="1" dirty="0" err="1">
                <a:solidFill>
                  <a:schemeClr val="tx2"/>
                </a:solidFill>
              </a:rPr>
              <a:t>Lišov</a:t>
            </a:r>
            <a:r>
              <a:rPr lang="cs-CZ" sz="2400" b="1" i="1" dirty="0">
                <a:solidFill>
                  <a:schemeClr val="tx2"/>
                </a:solidFill>
              </a:rPr>
              <a:t/>
            </a:r>
            <a:br>
              <a:rPr lang="cs-CZ" sz="2400" b="1" i="1" dirty="0">
                <a:solidFill>
                  <a:schemeClr val="tx2"/>
                </a:solidFill>
              </a:rPr>
            </a:br>
            <a:r>
              <a:rPr lang="cs-CZ" sz="2400" b="1" i="1" dirty="0">
                <a:solidFill>
                  <a:schemeClr val="tx2"/>
                </a:solidFill>
              </a:rPr>
              <a:t>	</a:t>
            </a:r>
            <a:r>
              <a:rPr lang="cs-CZ" sz="2400" b="1" i="1" dirty="0" smtClean="0">
                <a:solidFill>
                  <a:schemeClr val="tx2"/>
                </a:solidFill>
              </a:rPr>
              <a:t>	tř</a:t>
            </a:r>
            <a:r>
              <a:rPr lang="cs-CZ" sz="2400" b="1" i="1" dirty="0">
                <a:solidFill>
                  <a:schemeClr val="tx2"/>
                </a:solidFill>
              </a:rPr>
              <a:t>. 5. května 3</a:t>
            </a:r>
          </a:p>
          <a:p>
            <a:pPr>
              <a:buNone/>
            </a:pPr>
            <a:r>
              <a:rPr lang="cs-CZ" sz="2400" b="1" i="1" dirty="0">
                <a:solidFill>
                  <a:schemeClr val="tx2"/>
                </a:solidFill>
              </a:rPr>
              <a:t>		</a:t>
            </a:r>
            <a:r>
              <a:rPr lang="cs-CZ" sz="2400" b="1" i="1" dirty="0" smtClean="0">
                <a:solidFill>
                  <a:schemeClr val="tx2"/>
                </a:solidFill>
              </a:rPr>
              <a:t>	373 </a:t>
            </a:r>
            <a:r>
              <a:rPr lang="cs-CZ" sz="2400" b="1" i="1" dirty="0">
                <a:solidFill>
                  <a:schemeClr val="tx2"/>
                </a:solidFill>
              </a:rPr>
              <a:t>72 </a:t>
            </a:r>
            <a:r>
              <a:rPr lang="cs-CZ" sz="2400" b="1" i="1" dirty="0" err="1">
                <a:solidFill>
                  <a:schemeClr val="tx2"/>
                </a:solidFill>
              </a:rPr>
              <a:t>Lišov</a:t>
            </a:r>
            <a:endParaRPr lang="cs-CZ" sz="2400" b="1" i="1" dirty="0">
              <a:solidFill>
                <a:schemeClr val="tx2"/>
              </a:solidFill>
            </a:endParaRPr>
          </a:p>
          <a:p>
            <a:pPr>
              <a:buNone/>
            </a:pPr>
            <a:r>
              <a:rPr lang="cs-CZ" sz="2400" b="1" i="1" dirty="0">
                <a:solidFill>
                  <a:schemeClr val="tx2"/>
                </a:solidFill>
              </a:rPr>
              <a:t>		</a:t>
            </a:r>
            <a:r>
              <a:rPr lang="cs-CZ" sz="2400" b="1" i="1" dirty="0" smtClean="0">
                <a:solidFill>
                  <a:schemeClr val="tx2"/>
                </a:solidFill>
              </a:rPr>
              <a:t>	IČO</a:t>
            </a:r>
            <a:r>
              <a:rPr lang="cs-CZ" sz="2400" b="1" i="1" dirty="0">
                <a:solidFill>
                  <a:schemeClr val="tx2"/>
                </a:solidFill>
              </a:rPr>
              <a:t>: 75050111	REDIZO: 651023599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57158" y="214290"/>
            <a:ext cx="8229600" cy="1000132"/>
          </a:xfrm>
        </p:spPr>
        <p:txBody>
          <a:bodyPr>
            <a:noAutofit/>
          </a:bodyPr>
          <a:lstStyle/>
          <a:p>
            <a:pPr algn="ctr"/>
            <a:r>
              <a:rPr lang="cs-CZ" sz="4900" b="1" i="1" dirty="0" smtClean="0"/>
              <a:t>Pro někoho neznámé …RIZOLETY</a:t>
            </a:r>
            <a:endParaRPr lang="cs-CZ" sz="4900" b="1" i="1" dirty="0"/>
          </a:p>
        </p:txBody>
      </p:sp>
      <p:pic>
        <p:nvPicPr>
          <p:cNvPr id="2050" name="Picture 2" descr="S:\FOTOGALERIE\FOTOGALERIE-ODBORNÝ VÝCVIK\AKCE ODBORNÉHO VÝCVIKU\PREZENTACE - kuchařské práce\Palačinkové proměny-2012\80-rizolety s haší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1571612"/>
            <a:ext cx="4125034" cy="307183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051" name="Picture 3" descr="S:\FOTOGALERIE\FOTOGALERIE-ODBORNÝ VÝCVIK\AKCE ODBORNÉHO VÝCVIKU\PREZENTACE - kuchařské práce\Palačinkové proměny-2012\81-rizolety se špenátem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93405" y="3429000"/>
            <a:ext cx="4179123" cy="292895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900" b="1" dirty="0" err="1" smtClean="0"/>
              <a:t>Rizolety</a:t>
            </a:r>
            <a:r>
              <a:rPr lang="cs-CZ" sz="4900" b="1" dirty="0" smtClean="0"/>
              <a:t> s haší</a:t>
            </a:r>
            <a:endParaRPr lang="cs-CZ" sz="4900" b="1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idx="1"/>
          </p:nvPr>
        </p:nvSpPr>
        <p:spPr/>
        <p:txBody>
          <a:bodyPr anchor="t">
            <a:normAutofit lnSpcReduction="10000"/>
          </a:bodyPr>
          <a:lstStyle/>
          <a:p>
            <a:r>
              <a:rPr lang="cs-CZ" sz="3600" b="1" dirty="0" smtClean="0"/>
              <a:t>Těsto:</a:t>
            </a:r>
          </a:p>
          <a:p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half" idx="3"/>
          </p:nvPr>
        </p:nvSpPr>
        <p:spPr/>
        <p:txBody>
          <a:bodyPr anchor="b">
            <a:noAutofit/>
          </a:bodyPr>
          <a:lstStyle/>
          <a:p>
            <a:r>
              <a:rPr lang="cs-CZ" sz="3600" b="1" dirty="0" smtClean="0"/>
              <a:t>Náplň:</a:t>
            </a:r>
            <a:endParaRPr lang="cs-CZ" sz="3600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2"/>
          </p:nvPr>
        </p:nvSpPr>
        <p:spPr/>
        <p:txBody>
          <a:bodyPr anchor="ctr"/>
          <a:lstStyle/>
          <a:p>
            <a:r>
              <a:rPr lang="cs-CZ" dirty="0" smtClean="0"/>
              <a:t>mléko 400 ml</a:t>
            </a:r>
          </a:p>
          <a:p>
            <a:r>
              <a:rPr lang="cs-CZ" dirty="0" smtClean="0"/>
              <a:t>vejce 3</a:t>
            </a:r>
          </a:p>
          <a:p>
            <a:r>
              <a:rPr lang="cs-CZ" dirty="0" smtClean="0"/>
              <a:t>sůl špetka</a:t>
            </a:r>
          </a:p>
          <a:p>
            <a:r>
              <a:rPr lang="cs-CZ" dirty="0" smtClean="0"/>
              <a:t>hladká mouka 150-170 ml</a:t>
            </a:r>
          </a:p>
          <a:p>
            <a:r>
              <a:rPr lang="cs-CZ" dirty="0" smtClean="0"/>
              <a:t>olej (pečení) </a:t>
            </a:r>
          </a:p>
          <a:p>
            <a:pPr>
              <a:buNone/>
            </a:pPr>
            <a:endParaRPr lang="cs-CZ" dirty="0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4"/>
          </p:nvPr>
        </p:nvSpPr>
        <p:spPr/>
        <p:txBody>
          <a:bodyPr anchor="t">
            <a:normAutofit lnSpcReduction="10000"/>
          </a:bodyPr>
          <a:lstStyle/>
          <a:p>
            <a:r>
              <a:rPr lang="cs-CZ" dirty="0" smtClean="0"/>
              <a:t>vepřový bůček 500 g</a:t>
            </a:r>
          </a:p>
          <a:p>
            <a:r>
              <a:rPr lang="cs-CZ" dirty="0" smtClean="0"/>
              <a:t>cibule 2 ks</a:t>
            </a:r>
          </a:p>
          <a:p>
            <a:r>
              <a:rPr lang="cs-CZ" dirty="0" smtClean="0"/>
              <a:t>česnek  (dle chuti)</a:t>
            </a:r>
          </a:p>
          <a:p>
            <a:r>
              <a:rPr lang="cs-CZ" dirty="0" smtClean="0"/>
              <a:t>majoránka (dle chuti)</a:t>
            </a:r>
          </a:p>
          <a:p>
            <a:r>
              <a:rPr lang="cs-CZ" dirty="0" smtClean="0"/>
              <a:t>sůl, pepř (špetka)</a:t>
            </a:r>
          </a:p>
          <a:p>
            <a:r>
              <a:rPr lang="cs-CZ" dirty="0" smtClean="0"/>
              <a:t>žemle 1 ks</a:t>
            </a:r>
          </a:p>
          <a:p>
            <a:r>
              <a:rPr lang="cs-CZ" dirty="0" smtClean="0"/>
              <a:t>strouhanka (dle potřeby)</a:t>
            </a:r>
          </a:p>
          <a:p>
            <a:r>
              <a:rPr lang="cs-CZ" dirty="0" smtClean="0"/>
              <a:t>hladká mouka (dle potřeby)</a:t>
            </a:r>
          </a:p>
          <a:p>
            <a:r>
              <a:rPr lang="cs-CZ" dirty="0" smtClean="0"/>
              <a:t>vejce  3 ks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1752" y="548680"/>
            <a:ext cx="8686800" cy="749768"/>
          </a:xfrm>
        </p:spPr>
        <p:txBody>
          <a:bodyPr/>
          <a:lstStyle/>
          <a:p>
            <a:pPr algn="ctr"/>
            <a:r>
              <a:rPr lang="cs-CZ" i="1" dirty="0" smtClean="0"/>
              <a:t>Technologický postup</a:t>
            </a:r>
            <a:endParaRPr lang="cs-CZ" i="1" dirty="0"/>
          </a:p>
        </p:txBody>
      </p:sp>
      <p:sp>
        <p:nvSpPr>
          <p:cNvPr id="8" name="Zástupný symbol pro obsah 7"/>
          <p:cNvSpPr>
            <a:spLocks noGrp="1"/>
          </p:cNvSpPr>
          <p:nvPr>
            <p:ph idx="4294967295"/>
          </p:nvPr>
        </p:nvSpPr>
        <p:spPr>
          <a:xfrm>
            <a:off x="0" y="1772816"/>
            <a:ext cx="9144000" cy="4608511"/>
          </a:xfrm>
        </p:spPr>
        <p:txBody>
          <a:bodyPr anchor="ctr">
            <a:normAutofit/>
          </a:bodyPr>
          <a:lstStyle/>
          <a:p>
            <a:pPr algn="ctr"/>
            <a:r>
              <a:rPr lang="cs-CZ" sz="3600" i="1" dirty="0" smtClean="0"/>
              <a:t>připravíme palačinkové těsto</a:t>
            </a:r>
          </a:p>
          <a:p>
            <a:pPr algn="ctr"/>
            <a:r>
              <a:rPr lang="cs-CZ" sz="3600" i="1" dirty="0" smtClean="0"/>
              <a:t>palačinky upečeme</a:t>
            </a:r>
          </a:p>
          <a:p>
            <a:pPr algn="ctr"/>
            <a:r>
              <a:rPr lang="cs-CZ" sz="3600" i="1" dirty="0" smtClean="0"/>
              <a:t>připravíme haši</a:t>
            </a:r>
          </a:p>
          <a:p>
            <a:pPr algn="ctr"/>
            <a:r>
              <a:rPr lang="cs-CZ" sz="3600" i="1" dirty="0" smtClean="0"/>
              <a:t>palačinky naplníme a zavineme</a:t>
            </a:r>
          </a:p>
          <a:p>
            <a:pPr algn="ctr"/>
            <a:r>
              <a:rPr lang="cs-CZ" sz="3600" i="1" dirty="0" smtClean="0"/>
              <a:t>palačinky obalíme v trojobalu</a:t>
            </a:r>
          </a:p>
          <a:p>
            <a:pPr algn="ctr"/>
            <a:r>
              <a:rPr lang="cs-CZ" sz="3600" i="1" dirty="0" smtClean="0"/>
              <a:t>palačinky usmažíme</a:t>
            </a:r>
            <a:endParaRPr lang="cs-CZ" sz="2800" i="1" dirty="0"/>
          </a:p>
        </p:txBody>
      </p:sp>
    </p:spTree>
  </p:cSld>
  <p:clrMapOvr>
    <a:masterClrMapping/>
  </p:clrMapOvr>
  <p:transition advTm="11637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900" b="1" dirty="0" err="1" smtClean="0"/>
              <a:t>Rizolety</a:t>
            </a:r>
            <a:r>
              <a:rPr lang="cs-CZ" sz="4900" b="1" dirty="0" smtClean="0"/>
              <a:t> se špenátem</a:t>
            </a:r>
            <a:endParaRPr lang="cs-CZ" sz="4900" b="1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idx="1"/>
          </p:nvPr>
        </p:nvSpPr>
        <p:spPr/>
        <p:txBody>
          <a:bodyPr>
            <a:noAutofit/>
          </a:bodyPr>
          <a:lstStyle/>
          <a:p>
            <a:r>
              <a:rPr lang="cs-CZ" sz="3600" b="1" dirty="0" smtClean="0"/>
              <a:t>Těsto:</a:t>
            </a:r>
            <a:endParaRPr lang="cs-CZ" sz="3600" b="1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half" idx="3"/>
          </p:nvPr>
        </p:nvSpPr>
        <p:spPr/>
        <p:txBody>
          <a:bodyPr>
            <a:noAutofit/>
          </a:bodyPr>
          <a:lstStyle/>
          <a:p>
            <a:r>
              <a:rPr lang="cs-CZ" sz="3600" b="1" dirty="0" smtClean="0"/>
              <a:t>Náplň: </a:t>
            </a:r>
            <a:r>
              <a:rPr lang="cs-CZ" sz="2000" b="1" dirty="0" smtClean="0"/>
              <a:t> 12 pal.</a:t>
            </a:r>
            <a:endParaRPr lang="cs-CZ" sz="2000" b="1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2"/>
          </p:nvPr>
        </p:nvSpPr>
        <p:spPr/>
        <p:txBody>
          <a:bodyPr anchor="ctr"/>
          <a:lstStyle/>
          <a:p>
            <a:r>
              <a:rPr lang="cs-CZ" dirty="0" smtClean="0"/>
              <a:t>mléko 400 ml</a:t>
            </a:r>
          </a:p>
          <a:p>
            <a:r>
              <a:rPr lang="cs-CZ" dirty="0" smtClean="0"/>
              <a:t>vejce 3</a:t>
            </a:r>
          </a:p>
          <a:p>
            <a:r>
              <a:rPr lang="cs-CZ" dirty="0" smtClean="0"/>
              <a:t>sůl špetka</a:t>
            </a:r>
          </a:p>
          <a:p>
            <a:r>
              <a:rPr lang="cs-CZ" dirty="0" smtClean="0"/>
              <a:t>hladká mouka 150-170 ml</a:t>
            </a:r>
          </a:p>
          <a:p>
            <a:r>
              <a:rPr lang="cs-CZ" dirty="0" smtClean="0"/>
              <a:t>olej (pečení) </a:t>
            </a:r>
            <a:endParaRPr lang="cs-CZ" dirty="0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4"/>
          </p:nvPr>
        </p:nvSpPr>
        <p:spPr>
          <a:xfrm>
            <a:off x="4648730" y="1196753"/>
            <a:ext cx="4288536" cy="4061048"/>
          </a:xfrm>
        </p:spPr>
        <p:txBody>
          <a:bodyPr anchor="ctr">
            <a:normAutofit fontScale="92500" lnSpcReduction="20000"/>
          </a:bodyPr>
          <a:lstStyle/>
          <a:p>
            <a:r>
              <a:rPr lang="cs-CZ" sz="2600" dirty="0" smtClean="0"/>
              <a:t>špenát mražený 500 g</a:t>
            </a:r>
          </a:p>
          <a:p>
            <a:r>
              <a:rPr lang="cs-CZ" sz="2600" dirty="0" smtClean="0"/>
              <a:t>mléko 2 lžíce</a:t>
            </a:r>
          </a:p>
          <a:p>
            <a:r>
              <a:rPr lang="cs-CZ" sz="2600" dirty="0" smtClean="0"/>
              <a:t>cibule 1 ks</a:t>
            </a:r>
          </a:p>
          <a:p>
            <a:r>
              <a:rPr lang="cs-CZ" sz="2600" dirty="0" smtClean="0"/>
              <a:t>česnek 2 stroužky</a:t>
            </a:r>
          </a:p>
          <a:p>
            <a:r>
              <a:rPr lang="cs-CZ" sz="2600" dirty="0" smtClean="0"/>
              <a:t>mletý pepř, sůl</a:t>
            </a:r>
          </a:p>
          <a:p>
            <a:r>
              <a:rPr lang="cs-CZ" sz="2600" dirty="0" smtClean="0"/>
              <a:t>vejce 1 ks</a:t>
            </a:r>
          </a:p>
          <a:p>
            <a:r>
              <a:rPr lang="cs-CZ" b="1" dirty="0" smtClean="0"/>
              <a:t>Obal:</a:t>
            </a:r>
          </a:p>
          <a:p>
            <a:r>
              <a:rPr lang="cs-CZ" sz="2600" dirty="0" smtClean="0"/>
              <a:t>vejce 1ks</a:t>
            </a:r>
          </a:p>
          <a:p>
            <a:r>
              <a:rPr lang="cs-CZ" sz="2600" dirty="0" smtClean="0"/>
              <a:t>hladká mouka 4 lžíce</a:t>
            </a:r>
          </a:p>
          <a:p>
            <a:r>
              <a:rPr lang="cs-CZ" sz="2600" dirty="0" smtClean="0"/>
              <a:t>strouhanka 150-200 g</a:t>
            </a:r>
          </a:p>
          <a:p>
            <a:r>
              <a:rPr lang="cs-CZ" sz="2600" dirty="0" smtClean="0"/>
              <a:t>olej (smažení)</a:t>
            </a:r>
            <a:endParaRPr lang="cs-CZ" sz="2600" dirty="0"/>
          </a:p>
        </p:txBody>
      </p:sp>
    </p:spTree>
  </p:cSld>
  <p:clrMapOvr>
    <a:masterClrMapping/>
  </p:clrMapOvr>
  <p:transition advTm="11637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1752" y="548680"/>
            <a:ext cx="8686800" cy="749768"/>
          </a:xfrm>
        </p:spPr>
        <p:txBody>
          <a:bodyPr/>
          <a:lstStyle/>
          <a:p>
            <a:pPr algn="ctr"/>
            <a:r>
              <a:rPr lang="cs-CZ" i="1" dirty="0" smtClean="0"/>
              <a:t>Technologický postup</a:t>
            </a:r>
            <a:endParaRPr lang="cs-CZ" i="1" dirty="0"/>
          </a:p>
        </p:txBody>
      </p:sp>
      <p:sp>
        <p:nvSpPr>
          <p:cNvPr id="8" name="Zástupný symbol pro obsah 7"/>
          <p:cNvSpPr>
            <a:spLocks noGrp="1"/>
          </p:cNvSpPr>
          <p:nvPr>
            <p:ph idx="4294967295"/>
          </p:nvPr>
        </p:nvSpPr>
        <p:spPr>
          <a:xfrm>
            <a:off x="0" y="1772816"/>
            <a:ext cx="9144000" cy="4608511"/>
          </a:xfrm>
        </p:spPr>
        <p:txBody>
          <a:bodyPr anchor="ctr">
            <a:normAutofit/>
          </a:bodyPr>
          <a:lstStyle/>
          <a:p>
            <a:pPr algn="ctr"/>
            <a:r>
              <a:rPr lang="cs-CZ" sz="3600" i="1" dirty="0" smtClean="0"/>
              <a:t>připravíme palačinkové těsto</a:t>
            </a:r>
          </a:p>
          <a:p>
            <a:pPr algn="ctr"/>
            <a:r>
              <a:rPr lang="cs-CZ" sz="3600" i="1" dirty="0" smtClean="0"/>
              <a:t>palačinky upečeme</a:t>
            </a:r>
          </a:p>
          <a:p>
            <a:pPr algn="ctr"/>
            <a:r>
              <a:rPr lang="cs-CZ" sz="3600" i="1" dirty="0" smtClean="0"/>
              <a:t>připravíme špenátovou náplň</a:t>
            </a:r>
          </a:p>
          <a:p>
            <a:pPr algn="ctr"/>
            <a:r>
              <a:rPr lang="cs-CZ" sz="3600" i="1" dirty="0" smtClean="0"/>
              <a:t>palačinky naplníme a zavineme</a:t>
            </a:r>
          </a:p>
          <a:p>
            <a:pPr algn="ctr"/>
            <a:r>
              <a:rPr lang="cs-CZ" sz="3600" i="1" dirty="0" smtClean="0"/>
              <a:t>palačinky obalíme v trojobalu</a:t>
            </a:r>
          </a:p>
          <a:p>
            <a:pPr algn="ctr"/>
            <a:r>
              <a:rPr lang="cs-CZ" sz="3600" i="1" dirty="0" smtClean="0"/>
              <a:t>palačinky usmažíme</a:t>
            </a:r>
            <a:endParaRPr lang="cs-CZ" sz="2800" i="1" dirty="0"/>
          </a:p>
        </p:txBody>
      </p:sp>
    </p:spTree>
  </p:cSld>
  <p:clrMapOvr>
    <a:masterClrMapping/>
  </p:clrMapOvr>
  <p:transition advTm="11637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900" b="1" i="1" dirty="0" smtClean="0"/>
              <a:t>ZDROJE</a:t>
            </a:r>
            <a:endParaRPr lang="cs-CZ" sz="4900" b="1" i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554162"/>
            <a:ext cx="9144000" cy="4525963"/>
          </a:xfrm>
        </p:spPr>
        <p:txBody>
          <a:bodyPr anchor="b">
            <a:noAutofit/>
          </a:bodyPr>
          <a:lstStyle/>
          <a:p>
            <a:pPr>
              <a:buNone/>
            </a:pPr>
            <a:r>
              <a:rPr lang="cs-CZ" b="1" i="1" dirty="0" smtClean="0"/>
              <a:t>Obrázky:</a:t>
            </a:r>
          </a:p>
          <a:p>
            <a:r>
              <a:rPr lang="cs-CZ" i="1" dirty="0" smtClean="0"/>
              <a:t>použity vlastní zdroje</a:t>
            </a:r>
          </a:p>
          <a:p>
            <a:pPr>
              <a:buNone/>
            </a:pPr>
            <a:r>
              <a:rPr lang="cs-CZ" b="1" i="1" dirty="0" smtClean="0"/>
              <a:t>Externí zdroje:</a:t>
            </a:r>
          </a:p>
          <a:p>
            <a:r>
              <a:rPr lang="cs-CZ" i="1" dirty="0" smtClean="0"/>
              <a:t>Kučerová, A. Vlasta. </a:t>
            </a:r>
          </a:p>
          <a:p>
            <a:pPr>
              <a:buNone/>
            </a:pPr>
            <a:r>
              <a:rPr lang="cs-CZ" i="1" dirty="0" smtClean="0"/>
              <a:t>   Příloha Vlasty, 2006, č. 5, s. 41-42.</a:t>
            </a:r>
          </a:p>
          <a:p>
            <a:r>
              <a:rPr lang="cs-CZ" i="1" dirty="0" smtClean="0"/>
              <a:t>Beránek, J. Receptury teplých pokrmů.</a:t>
            </a:r>
          </a:p>
          <a:p>
            <a:pPr>
              <a:buNone/>
            </a:pPr>
            <a:r>
              <a:rPr lang="cs-CZ" i="1" dirty="0" smtClean="0"/>
              <a:t>   Praha: Merkur, 1991. </a:t>
            </a:r>
          </a:p>
          <a:p>
            <a:pPr>
              <a:buNone/>
            </a:pPr>
            <a:r>
              <a:rPr lang="cs-CZ" i="1" dirty="0" smtClean="0"/>
              <a:t>   ISBN 80-7032-588-7.</a:t>
            </a:r>
            <a:endParaRPr lang="cs-CZ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57</TotalTime>
  <Words>282</Words>
  <Application>Microsoft Office PowerPoint</Application>
  <PresentationFormat>Předvádění na obrazovce (4:3)</PresentationFormat>
  <Paragraphs>103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Cesta</vt:lpstr>
      <vt:lpstr>DUM - Digitální Učební Materiál </vt:lpstr>
      <vt:lpstr>DUM - Digitální Učební Materiál</vt:lpstr>
      <vt:lpstr>Pro někoho neznámé …RIZOLETY</vt:lpstr>
      <vt:lpstr>Rizolety s haší</vt:lpstr>
      <vt:lpstr>Technologický postup</vt:lpstr>
      <vt:lpstr>Rizolety se špenátem</vt:lpstr>
      <vt:lpstr>Technologický postup</vt:lpstr>
      <vt:lpstr>ZDROJE</vt:lpstr>
    </vt:vector>
  </TitlesOfParts>
  <Company>szif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DUM - Digitální Učební Materiál </dc:title>
  <dc:creator>Petr Pašek</dc:creator>
  <cp:lastModifiedBy>Petr Pašek</cp:lastModifiedBy>
  <cp:revision>18</cp:revision>
  <dcterms:created xsi:type="dcterms:W3CDTF">2013-08-26T20:30:17Z</dcterms:created>
  <dcterms:modified xsi:type="dcterms:W3CDTF">2014-04-28T16:01:25Z</dcterms:modified>
</cp:coreProperties>
</file>