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61" r:id="rId7"/>
    <p:sldId id="262" r:id="rId8"/>
    <p:sldId id="269" r:id="rId9"/>
    <p:sldId id="264" r:id="rId10"/>
    <p:sldId id="265" r:id="rId11"/>
    <p:sldId id="266" r:id="rId12"/>
    <p:sldId id="26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VY_32_INOVACE_07_Třicetiletá </a:t>
          </a:r>
          <a:r>
            <a:rPr lang="cs-CZ" sz="2000" baseline="0" dirty="0" smtClean="0"/>
            <a:t>válka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Hnátnice,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dirty="0" smtClean="0"/>
            <a:t>PROJEKTU: CZ.1.07/1.4.00/21.0026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15.10.2011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 custLinFactNeighborX="-389" custLinFactNeighborY="-2002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A1512F5-9E5C-417A-9CE8-3355A6C90846}" type="presOf" srcId="{B651F6E3-6281-48DB-9319-2AEAFDAE7572}" destId="{70A198DD-41D2-4313-8B5B-1CF1BCF383FB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91E2E36-1C72-4013-ACA9-348A5EB96CE9}" type="presOf" srcId="{D1B46980-6531-4606-95E6-44980827E919}" destId="{004736B2-18D3-4D6D-AA18-DF3F81E9E312}" srcOrd="0" destOrd="0" presId="urn:microsoft.com/office/officeart/2005/8/layout/target3"/>
    <dgm:cxn modelId="{737F7877-0290-487B-870E-780806D322DE}" type="presOf" srcId="{D8197B8C-B260-4A16-BDF4-0947B075E274}" destId="{0F7944D4-5DCA-4B9E-A896-D52854246E44}" srcOrd="0" destOrd="0" presId="urn:microsoft.com/office/officeart/2005/8/layout/target3"/>
    <dgm:cxn modelId="{D1A25C02-3F00-4452-A75F-1FBB8AB81AC3}" type="presOf" srcId="{D8197B8C-B260-4A16-BDF4-0947B075E274}" destId="{5C0D1B75-263C-4468-B985-565C95B9422B}" srcOrd="1" destOrd="0" presId="urn:microsoft.com/office/officeart/2005/8/layout/target3"/>
    <dgm:cxn modelId="{8E9D6370-BEBD-4E19-BEDD-FA8466CC4FE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87122F7-492C-44B8-A04E-479198709BEA}" type="presOf" srcId="{D1D4F407-5343-4D3F-B5B9-D407B03CAEB4}" destId="{D005CE8C-CC26-4C3E-AC11-E15060ECD759}" srcOrd="0" destOrd="0" presId="urn:microsoft.com/office/officeart/2005/8/layout/target3"/>
    <dgm:cxn modelId="{EA21EE50-6AF7-4548-9D4F-D4541AC7DB9A}" type="presOf" srcId="{4865AC3F-78E2-43BA-A56B-7C465B8FCF11}" destId="{54F8D70D-FB57-4298-A600-D8F61B2A354A}" srcOrd="0" destOrd="0" presId="urn:microsoft.com/office/officeart/2005/8/layout/target3"/>
    <dgm:cxn modelId="{0EE7E433-95AB-434B-8FEB-8CED888EECFD}" type="presOf" srcId="{D1D4F407-5343-4D3F-B5B9-D407B03CAEB4}" destId="{AED2198E-93D5-4001-81B4-73124B309672}" srcOrd="1" destOrd="0" presId="urn:microsoft.com/office/officeart/2005/8/layout/target3"/>
    <dgm:cxn modelId="{729400C7-2D4D-48B4-B0D9-C9FF287F14F0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5D997A39-61B3-424F-A257-19730A874319}" type="presOf" srcId="{D1B46980-6531-4606-95E6-44980827E919}" destId="{2CDFEC33-8C2A-49C6-B23B-FA3577B1DCE9}" srcOrd="1" destOrd="0" presId="urn:microsoft.com/office/officeart/2005/8/layout/target3"/>
    <dgm:cxn modelId="{68453821-6CDF-4150-B6C3-A5C8396EC99A}" type="presOf" srcId="{D05761FA-3C71-4DD0-9183-7C99EBE53F4B}" destId="{6204D4B4-078C-4ACF-B823-77A728483A32}" srcOrd="0" destOrd="0" presId="urn:microsoft.com/office/officeart/2005/8/layout/target3"/>
    <dgm:cxn modelId="{93998E79-2B8C-42F4-BC3E-1AE1DAA72B14}" type="presOf" srcId="{B651F6E3-6281-48DB-9319-2AEAFDAE7572}" destId="{7145B55B-1B24-4B93-A1D4-B8021E4AC78C}" srcOrd="0" destOrd="0" presId="urn:microsoft.com/office/officeart/2005/8/layout/target3"/>
    <dgm:cxn modelId="{8CA39F77-1B8B-40F4-ADF2-38F500BFF367}" type="presOf" srcId="{D05761FA-3C71-4DD0-9183-7C99EBE53F4B}" destId="{23526C68-77CF-4757-B0E2-EC80EC09B1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02B8D25-0250-499E-8571-3460BF9F2D47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1201EC9-C036-4092-A81D-BAB5CF7BEF4D}" type="presOf" srcId="{4C35D32F-0EAB-4CD7-82EE-45574DC2A586}" destId="{A02C1AC3-4F1B-47BC-9A88-D00EAE61D85A}" srcOrd="1" destOrd="0" presId="urn:microsoft.com/office/officeart/2005/8/layout/target3"/>
    <dgm:cxn modelId="{1F9B935B-5898-4989-8A83-118F6FD72FBF}" type="presParOf" srcId="{333A1088-737F-45CB-B68E-254E46348037}" destId="{F5ABB229-8D3B-4694-996A-96F23CF14429}" srcOrd="0" destOrd="0" presId="urn:microsoft.com/office/officeart/2005/8/layout/target3"/>
    <dgm:cxn modelId="{2466468E-95B4-4F21-8D3F-ABF7C17A1A17}" type="presParOf" srcId="{333A1088-737F-45CB-B68E-254E46348037}" destId="{F41139FD-01EE-4571-8B17-4FB00FC51163}" srcOrd="1" destOrd="0" presId="urn:microsoft.com/office/officeart/2005/8/layout/target3"/>
    <dgm:cxn modelId="{E0182C56-C43C-4022-AEE3-73EFFB63B0A3}" type="presParOf" srcId="{333A1088-737F-45CB-B68E-254E46348037}" destId="{D005CE8C-CC26-4C3E-AC11-E15060ECD759}" srcOrd="2" destOrd="0" presId="urn:microsoft.com/office/officeart/2005/8/layout/target3"/>
    <dgm:cxn modelId="{03FB6447-1507-432D-962C-C0EA0255A3B1}" type="presParOf" srcId="{333A1088-737F-45CB-B68E-254E46348037}" destId="{E2699407-A48D-4333-A645-7FA48F1FE3B7}" srcOrd="3" destOrd="0" presId="urn:microsoft.com/office/officeart/2005/8/layout/target3"/>
    <dgm:cxn modelId="{8B4CA6DA-B6EF-4B7A-BD69-D42452802DF2}" type="presParOf" srcId="{333A1088-737F-45CB-B68E-254E46348037}" destId="{D5EA2712-68D0-4098-BDE6-B295C6AB6119}" srcOrd="4" destOrd="0" presId="urn:microsoft.com/office/officeart/2005/8/layout/target3"/>
    <dgm:cxn modelId="{46525A88-4FD9-4723-8297-2619DFECFB04}" type="presParOf" srcId="{333A1088-737F-45CB-B68E-254E46348037}" destId="{54F8D70D-FB57-4298-A600-D8F61B2A354A}" srcOrd="5" destOrd="0" presId="urn:microsoft.com/office/officeart/2005/8/layout/target3"/>
    <dgm:cxn modelId="{33571856-B081-4EC0-9490-00F19437179F}" type="presParOf" srcId="{333A1088-737F-45CB-B68E-254E46348037}" destId="{C616B022-AA0C-4D3B-BDBF-093D86622E86}" srcOrd="6" destOrd="0" presId="urn:microsoft.com/office/officeart/2005/8/layout/target3"/>
    <dgm:cxn modelId="{E5556587-DA6F-46C3-A7C5-E1B9450944B9}" type="presParOf" srcId="{333A1088-737F-45CB-B68E-254E46348037}" destId="{69684AB7-5B8D-45A5-BC2F-6AF80EB883EF}" srcOrd="7" destOrd="0" presId="urn:microsoft.com/office/officeart/2005/8/layout/target3"/>
    <dgm:cxn modelId="{285157E3-F747-4C03-9093-0470DE7AC6CA}" type="presParOf" srcId="{333A1088-737F-45CB-B68E-254E46348037}" destId="{004736B2-18D3-4D6D-AA18-DF3F81E9E312}" srcOrd="8" destOrd="0" presId="urn:microsoft.com/office/officeart/2005/8/layout/target3"/>
    <dgm:cxn modelId="{395463C9-54ED-441C-8ABD-BD0B447F5B5C}" type="presParOf" srcId="{333A1088-737F-45CB-B68E-254E46348037}" destId="{9CCAD005-8609-4003-9C1F-3AFC293FB9F9}" srcOrd="9" destOrd="0" presId="urn:microsoft.com/office/officeart/2005/8/layout/target3"/>
    <dgm:cxn modelId="{24F50EB9-5ADD-4255-93F4-DBB6AF7A3D55}" type="presParOf" srcId="{333A1088-737F-45CB-B68E-254E46348037}" destId="{0C4087F0-2DA9-4805-A823-C8C5404FEF67}" srcOrd="10" destOrd="0" presId="urn:microsoft.com/office/officeart/2005/8/layout/target3"/>
    <dgm:cxn modelId="{A20016C8-C69A-47FE-BEF8-011470BE2BDA}" type="presParOf" srcId="{333A1088-737F-45CB-B68E-254E46348037}" destId="{7145B55B-1B24-4B93-A1D4-B8021E4AC78C}" srcOrd="11" destOrd="0" presId="urn:microsoft.com/office/officeart/2005/8/layout/target3"/>
    <dgm:cxn modelId="{1BCBD28C-A446-450D-AEA6-17BB44C3877D}" type="presParOf" srcId="{333A1088-737F-45CB-B68E-254E46348037}" destId="{6919BCDB-3A39-4371-A415-42187620F612}" srcOrd="12" destOrd="0" presId="urn:microsoft.com/office/officeart/2005/8/layout/target3"/>
    <dgm:cxn modelId="{98875DBF-F328-4B20-8EBE-D9FA9DD02712}" type="presParOf" srcId="{333A1088-737F-45CB-B68E-254E46348037}" destId="{19974A4C-782A-40F8-BDC1-A903A52CB5DC}" srcOrd="13" destOrd="0" presId="urn:microsoft.com/office/officeart/2005/8/layout/target3"/>
    <dgm:cxn modelId="{19A22A22-F25B-4CA3-871E-3DE43C19B9BB}" type="presParOf" srcId="{333A1088-737F-45CB-B68E-254E46348037}" destId="{0F7944D4-5DCA-4B9E-A896-D52854246E44}" srcOrd="14" destOrd="0" presId="urn:microsoft.com/office/officeart/2005/8/layout/target3"/>
    <dgm:cxn modelId="{46B73F49-3CAF-4E7B-A77C-A7C5246A898E}" type="presParOf" srcId="{333A1088-737F-45CB-B68E-254E46348037}" destId="{DFC55A8B-2DFD-41AE-A307-96A1D2E66396}" srcOrd="15" destOrd="0" presId="urn:microsoft.com/office/officeart/2005/8/layout/target3"/>
    <dgm:cxn modelId="{573B21F2-1EC8-48B9-80D5-9C582EDFBB62}" type="presParOf" srcId="{333A1088-737F-45CB-B68E-254E46348037}" destId="{EB210E99-FECE-49F2-86FD-20F903E541DE}" srcOrd="16" destOrd="0" presId="urn:microsoft.com/office/officeart/2005/8/layout/target3"/>
    <dgm:cxn modelId="{370EFC92-D33D-4B38-9543-001BF5AE4F1E}" type="presParOf" srcId="{333A1088-737F-45CB-B68E-254E46348037}" destId="{2463512F-938D-4E07-9D5C-7B2E99ABD39E}" srcOrd="17" destOrd="0" presId="urn:microsoft.com/office/officeart/2005/8/layout/target3"/>
    <dgm:cxn modelId="{3A94D0BD-E985-451B-9EAF-D719026CB274}" type="presParOf" srcId="{333A1088-737F-45CB-B68E-254E46348037}" destId="{59FE3E3B-A92F-4A98-9A20-76394874AFA6}" srcOrd="18" destOrd="0" presId="urn:microsoft.com/office/officeart/2005/8/layout/target3"/>
    <dgm:cxn modelId="{42641D4E-D250-4479-A07F-F70001175FBB}" type="presParOf" srcId="{333A1088-737F-45CB-B68E-254E46348037}" destId="{8EB502EF-CA4F-4140-AFB6-D26D41E73615}" srcOrd="19" destOrd="0" presId="urn:microsoft.com/office/officeart/2005/8/layout/target3"/>
    <dgm:cxn modelId="{66EC2B9F-5E0C-45DC-89C3-895250AFBCBB}" type="presParOf" srcId="{333A1088-737F-45CB-B68E-254E46348037}" destId="{6204D4B4-078C-4ACF-B823-77A728483A32}" srcOrd="20" destOrd="0" presId="urn:microsoft.com/office/officeart/2005/8/layout/target3"/>
    <dgm:cxn modelId="{BDB743B9-A7C6-41E9-A24C-B762940B9DF5}" type="presParOf" srcId="{333A1088-737F-45CB-B68E-254E46348037}" destId="{AED2198E-93D5-4001-81B4-73124B309672}" srcOrd="21" destOrd="0" presId="urn:microsoft.com/office/officeart/2005/8/layout/target3"/>
    <dgm:cxn modelId="{3282A82C-A89E-4705-B24A-BB2C30581976}" type="presParOf" srcId="{333A1088-737F-45CB-B68E-254E46348037}" destId="{FC425D1D-3DF2-408E-A4F8-250CA94A450A}" srcOrd="22" destOrd="0" presId="urn:microsoft.com/office/officeart/2005/8/layout/target3"/>
    <dgm:cxn modelId="{72C7900F-2F96-4B16-8085-30AFF437E1A1}" type="presParOf" srcId="{333A1088-737F-45CB-B68E-254E46348037}" destId="{2CDFEC33-8C2A-49C6-B23B-FA3577B1DCE9}" srcOrd="23" destOrd="0" presId="urn:microsoft.com/office/officeart/2005/8/layout/target3"/>
    <dgm:cxn modelId="{A907E6E0-EC86-4798-B110-9BFAA4503565}" type="presParOf" srcId="{333A1088-737F-45CB-B68E-254E46348037}" destId="{70A198DD-41D2-4313-8B5B-1CF1BCF383FB}" srcOrd="24" destOrd="0" presId="urn:microsoft.com/office/officeart/2005/8/layout/target3"/>
    <dgm:cxn modelId="{96F61A5F-54D3-4DEB-8B2D-0A3E815E05F5}" type="presParOf" srcId="{333A1088-737F-45CB-B68E-254E46348037}" destId="{5C0D1B75-263C-4468-B985-565C95B9422B}" srcOrd="25" destOrd="0" presId="urn:microsoft.com/office/officeart/2005/8/layout/target3"/>
    <dgm:cxn modelId="{8094E1BC-3ADD-4903-93D4-F4718D04388D}" type="presParOf" srcId="{333A1088-737F-45CB-B68E-254E46348037}" destId="{A02C1AC3-4F1B-47BC-9A88-D00EAE61D85A}" srcOrd="26" destOrd="0" presId="urn:microsoft.com/office/officeart/2005/8/layout/target3"/>
    <dgm:cxn modelId="{3A7AEC60-471B-40B5-8B42-2214ED14DE78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Hnátnice, okres Ústí nad Orlicí</a:t>
          </a:r>
          <a:endParaRPr lang="cs-CZ" sz="18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15.10.2011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VY_32_INOVACE_07_Třicetiletá </a:t>
          </a:r>
          <a:r>
            <a:rPr lang="cs-CZ" sz="2000" kern="1200" baseline="0" dirty="0" smtClean="0"/>
            <a:t>válka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dirty="0" smtClean="0"/>
            <a:t>PROJEKTU: CZ.1.07/1.4.00/21.0026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30000"/>
                <a:satMod val="175000"/>
              </a:schemeClr>
              <a:schemeClr val="lt1">
                <a:hueOff val="0"/>
                <a:satOff val="0"/>
                <a:lumOff val="0"/>
                <a:alphaOff val="0"/>
                <a:shade val="50000"/>
                <a:satMod val="115000"/>
              </a:schemeClr>
            </a:duotone>
          </a:blip>
          <a:tile tx="0" ty="0" sx="80000" sy="80000" flip="none" algn="tl"/>
        </a:blipFill>
        <a:ln>
          <a:noFill/>
        </a:ln>
        <a:effectLst>
          <a:innerShdw blurRad="76200">
            <a:srgbClr val="000000">
              <a:alpha val="50000"/>
            </a:srgbClr>
          </a:innerShdw>
        </a:effectLst>
        <a:scene3d>
          <a:camera prst="orthographicFront">
            <a:rot lat="0" lon="0" rev="0"/>
          </a:camera>
          <a:lightRig rig="soft" dir="t">
            <a:rot lat="0" lon="0" rev="7800000"/>
          </a:lightRig>
        </a:scene3d>
        <a:sp3d>
          <a:bevelT w="63500" h="381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61222" y="1728193"/>
          <a:ext cx="7367103" cy="29797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61222" y="1728193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F7D3F6-CE20-4C50-8E1B-20071AF6909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B60EB-BF53-4469-AED4-5B0FA3562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295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16CF7C6A-68FB-4E1D-9E05-0AEEC0E089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D1242BA-96EF-4B22-B828-858340C2BF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_1648.jpg" TargetMode="External"/><Relationship Id="rId2" Type="http://schemas.openxmlformats.org/officeDocument/2006/relationships/hyperlink" Target="http://cs.wikipedia.org/wiki/Soubor:Prager.Fenstersturz.16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p_Thirty_Years_War_cs.svg" TargetMode="External"/><Relationship Id="rId5" Type="http://schemas.openxmlformats.org/officeDocument/2006/relationships/hyperlink" Target="http://cs.wikipedia.org/wiki/Soubor:Doktorschnabel_430px.jpg" TargetMode="External"/><Relationship Id="rId4" Type="http://schemas.openxmlformats.org/officeDocument/2006/relationships/hyperlink" Target="http://cs.wikipedia.org/wiki/Soubor:Westfaelischer_Friede_in_Muenster_%28Gerard_Terborch_1648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0397049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</a:t>
            </a:r>
            <a:r>
              <a:rPr lang="cs-CZ" smtClean="0"/>
              <a:t>ní uvedené.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019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stručně seznamuje žáky s příčinami a důsledky třicetileté války v Čechách. V závěru jsou </a:t>
            </a:r>
            <a:r>
              <a:rPr lang="cs-CZ" sz="2000" smtClean="0"/>
              <a:t>procvičovací otázky.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099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7200" b="1" dirty="0" smtClean="0"/>
              <a:t>TŘICETILETÁ VÁLKA</a:t>
            </a:r>
            <a:endParaRPr lang="cs-CZ" sz="7200" b="1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1618 – 1648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5500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/>
              <a:t>Spory mezi českou šlechtou a Habsburky přerostly ve velkou válku.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19256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Book Antiqua" pitchFamily="18" charset="0"/>
              </a:rPr>
              <a:t>Válka trvala po dobu </a:t>
            </a:r>
            <a:r>
              <a:rPr lang="cs-CZ" sz="2800" b="1" dirty="0" smtClean="0">
                <a:latin typeface="Book Antiqua" pitchFamily="18" charset="0"/>
              </a:rPr>
              <a:t>třiceti let</a:t>
            </a:r>
            <a:r>
              <a:rPr lang="cs-CZ" sz="2800" dirty="0" smtClean="0">
                <a:latin typeface="Book Antiqua" pitchFamily="18" charset="0"/>
              </a:rPr>
              <a:t>, válčila mezi sebou většina států v Evropě.</a:t>
            </a:r>
          </a:p>
          <a:p>
            <a:r>
              <a:rPr lang="cs-CZ" sz="2800" dirty="0" smtClean="0">
                <a:latin typeface="Book Antiqua" pitchFamily="18" charset="0"/>
              </a:rPr>
              <a:t>Země ve střední Evropě byly velmi zpustošeny.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314056" cy="3133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81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147248" cy="59046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Vojáci rabovali a vypalovali celé kraje.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V mnohých českých zemích došlo k </a:t>
            </a:r>
            <a:r>
              <a:rPr lang="cs-CZ" sz="2800" b="1" dirty="0" smtClean="0"/>
              <a:t>vylidnění</a:t>
            </a:r>
            <a:r>
              <a:rPr lang="cs-CZ" sz="2800" dirty="0" smtClean="0"/>
              <a:t>, některé vesnice zanikly.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87504"/>
            <a:ext cx="7620000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83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600" y="980728"/>
            <a:ext cx="73723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0081" y="-9144"/>
            <a:ext cx="6552728" cy="2204863"/>
          </a:xfrm>
        </p:spPr>
        <p:txBody>
          <a:bodyPr>
            <a:normAutofit/>
          </a:bodyPr>
          <a:lstStyle/>
          <a:p>
            <a:r>
              <a:rPr lang="cs-CZ" sz="2800" dirty="0"/>
              <a:t>V roce </a:t>
            </a:r>
            <a:r>
              <a:rPr lang="cs-CZ" sz="2800" b="1" dirty="0"/>
              <a:t>1648</a:t>
            </a:r>
            <a:r>
              <a:rPr lang="cs-CZ" sz="2800" dirty="0"/>
              <a:t> byl uzavřen </a:t>
            </a:r>
            <a:r>
              <a:rPr lang="cs-CZ" sz="2800" b="1" dirty="0" err="1" smtClean="0"/>
              <a:t>Vestfalský</a:t>
            </a:r>
            <a:r>
              <a:rPr lang="cs-CZ" sz="2800" b="1" dirty="0" smtClean="0"/>
              <a:t> </a:t>
            </a:r>
            <a:r>
              <a:rPr lang="cs-CZ" sz="2800" b="1" dirty="0"/>
              <a:t>mír</a:t>
            </a:r>
            <a:r>
              <a:rPr lang="cs-CZ" sz="2800" dirty="0"/>
              <a:t> mezi </a:t>
            </a:r>
            <a:r>
              <a:rPr lang="cs-CZ" sz="2800" dirty="0" smtClean="0"/>
              <a:t>všemi válčícími zeměmi</a:t>
            </a:r>
            <a:r>
              <a:rPr lang="cs-CZ" sz="2800" dirty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85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r>
              <a:rPr lang="cs-CZ" sz="2800" dirty="0"/>
              <a:t>I po míru naše země </a:t>
            </a:r>
            <a:r>
              <a:rPr lang="cs-CZ" sz="2800" dirty="0" smtClean="0"/>
              <a:t>sužoval hlad </a:t>
            </a:r>
            <a:r>
              <a:rPr lang="cs-CZ" sz="2800" dirty="0"/>
              <a:t>a </a:t>
            </a:r>
            <a:r>
              <a:rPr lang="cs-CZ" sz="2800" dirty="0" smtClean="0"/>
              <a:t>nemoci</a:t>
            </a:r>
            <a:r>
              <a:rPr lang="cs-CZ" sz="2800" dirty="0"/>
              <a:t> </a:t>
            </a:r>
            <a:r>
              <a:rPr lang="cs-CZ" sz="2800" dirty="0" smtClean="0"/>
              <a:t>(především mor).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pl-PL" sz="2400" dirty="0" smtClean="0"/>
              <a:t>Lékař </a:t>
            </a:r>
            <a:r>
              <a:rPr lang="pl-PL" sz="2400" dirty="0"/>
              <a:t>s maskou při morové epidemii na rytině ze 17. </a:t>
            </a:r>
            <a:r>
              <a:rPr lang="pl-PL" sz="2400" dirty="0" smtClean="0"/>
              <a:t>století.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4" y="1830609"/>
            <a:ext cx="405192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3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Pokus se správně odpovědět na otázky o třicetileté válce.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Pokud tvá odpověď bude špatná, odletí.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956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Vyber správné tvrzení</a:t>
            </a:r>
            <a:br>
              <a:rPr lang="cs-CZ" dirty="0" smtClean="0"/>
            </a:br>
            <a:r>
              <a:rPr lang="cs-CZ" dirty="0" smtClean="0"/>
              <a:t>o třicetileté válce:</a:t>
            </a:r>
            <a:endParaRPr lang="cs-CZ" dirty="0"/>
          </a:p>
        </p:txBody>
      </p:sp>
      <p:sp>
        <p:nvSpPr>
          <p:cNvPr id="3" name="Vodorovný svitek 2"/>
          <p:cNvSpPr/>
          <p:nvPr/>
        </p:nvSpPr>
        <p:spPr>
          <a:xfrm>
            <a:off x="575032" y="4941168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Po válce naše země sužoval mor.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640" y="1952836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Po válce naše země sužovala rakovina.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13400" y="3484984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Po válce v našich zemích nebyly žádná nemoci.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54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Vyber správné tvrzení</a:t>
            </a:r>
            <a:br>
              <a:rPr lang="cs-CZ" dirty="0"/>
            </a:br>
            <a:r>
              <a:rPr lang="cs-CZ" dirty="0"/>
              <a:t>o třicetileté válce: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528096" y="1844824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Válka trvala: </a:t>
            </a:r>
            <a:r>
              <a:rPr lang="cs-CZ" sz="3200" b="1" dirty="0" smtClean="0">
                <a:solidFill>
                  <a:srgbClr val="002060"/>
                </a:solidFill>
              </a:rPr>
              <a:t>1618 - 1648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3336324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Válka trvala: </a:t>
            </a:r>
            <a:r>
              <a:rPr lang="cs-CZ" sz="3200" b="1" dirty="0" smtClean="0">
                <a:solidFill>
                  <a:srgbClr val="002060"/>
                </a:solidFill>
              </a:rPr>
              <a:t>1518 - 1548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48656" y="4941168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Válka trvala: </a:t>
            </a:r>
            <a:r>
              <a:rPr lang="cs-CZ" sz="3200" b="1" dirty="0" smtClean="0">
                <a:solidFill>
                  <a:srgbClr val="002060"/>
                </a:solidFill>
              </a:rPr>
              <a:t>1816 - 1848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54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Vyber správné tvrzení</a:t>
            </a:r>
            <a:br>
              <a:rPr lang="cs-CZ" dirty="0"/>
            </a:br>
            <a:r>
              <a:rPr lang="cs-CZ" dirty="0"/>
              <a:t>o třicetileté válce: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539552" y="3284984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Mír byl uzavřen v roce 1648.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1628800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Mír byl uzavřen v roce 1547.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4869160"/>
            <a:ext cx="8208912" cy="1368152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Mír byl uzavřen v roce 1647.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8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274638"/>
            <a:ext cx="3178696" cy="5026570"/>
          </a:xfrm>
        </p:spPr>
        <p:txBody>
          <a:bodyPr/>
          <a:lstStyle/>
          <a:p>
            <a:r>
              <a:rPr lang="cs-CZ" b="1" dirty="0" smtClean="0"/>
              <a:t>Mapa třicetileté války</a:t>
            </a:r>
            <a:endParaRPr lang="cs-CZ" b="1" dirty="0"/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8668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85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cs.wikipedia.org/wiki/Soubor:Prager.Fenstersturz.1618.jpg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cs.wikipedia.org/wiki/Soubor:Prag_1648.jpg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http://cs.wikipedia.org/wiki/Soubor:Westfaelischer_Friede_in_Muenster_%</a:t>
            </a:r>
            <a:r>
              <a:rPr lang="cs-CZ" dirty="0" smtClean="0">
                <a:hlinkClick r:id="rId4"/>
              </a:rPr>
              <a:t>28Gerard_Terborch_1648%29.jpg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cs.wikipedia.org/wiki/Soubor:Doktorschnabel_430px.jpg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cs.wikipedia.org/wiki/Soubor:Map_Thirty_Years_War_cs.svg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3686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131323</TotalTime>
  <Words>286</Words>
  <Application>Microsoft Office PowerPoint</Application>
  <PresentationFormat>Předvádění na obrazovce (4:3)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1</vt:lpstr>
      <vt:lpstr>Prezentace aplikace PowerPoint</vt:lpstr>
      <vt:lpstr>Prezentace aplikace PowerPoint</vt:lpstr>
      <vt:lpstr>TŘICETILETÁ VÁLKA</vt:lpstr>
      <vt:lpstr>Spory mezi českou šlechtou a Habsburky přerostly ve velkou válku.</vt:lpstr>
      <vt:lpstr>Prezentace aplikace PowerPoint</vt:lpstr>
      <vt:lpstr>Prezentace aplikace PowerPoint</vt:lpstr>
      <vt:lpstr>Prezentace aplikace PowerPoint</vt:lpstr>
      <vt:lpstr>Prezentace aplikace PowerPoint</vt:lpstr>
      <vt:lpstr>Vyber správné tvrzení o třicetileté válce:</vt:lpstr>
      <vt:lpstr>Vyber správné tvrzení o třicetileté válce:</vt:lpstr>
      <vt:lpstr>Vyber správné tvrzení o třicetileté válce:</vt:lpstr>
      <vt:lpstr>Mapa třicetileté války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Martin Králík</cp:lastModifiedBy>
  <cp:revision>14</cp:revision>
  <dcterms:created xsi:type="dcterms:W3CDTF">2011-10-15T11:40:47Z</dcterms:created>
  <dcterms:modified xsi:type="dcterms:W3CDTF">2012-04-02T07:11:17Z</dcterms:modified>
</cp:coreProperties>
</file>