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56" r:id="rId4"/>
    <p:sldId id="257" r:id="rId5"/>
    <p:sldId id="258" r:id="rId6"/>
    <p:sldId id="259" r:id="rId7"/>
    <p:sldId id="260" r:id="rId8"/>
    <p:sldId id="262" r:id="rId9"/>
    <p:sldId id="266" r:id="rId10"/>
    <p:sldId id="261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9334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9521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1296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40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1422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7114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069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9133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6189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6400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62343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A1DE41-93BD-4520-B356-AACFE8DC80A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92968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E8F995-ACD8-43CB-AD5D-4B65AA4A798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4834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3B9D5-54E5-47A9-BF7D-79074EF0944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55980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8837E-87A3-48F4-AFC3-D24E4F1AA61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6901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5CC282-AB1D-4DC7-98A4-C4E4908F232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33010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43FF3-BA3E-48CF-B88A-9240AA0BDF4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97145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035E2-C4EB-49B8-A951-5EEB44F0621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55658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90C15F-013A-4079-81D9-70C9A82AF03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01807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54DFE-8026-4775-92C5-5F46C139ACA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51861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106D2-9570-4241-B68E-92A4B9CD424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09261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DD041-C698-4B91-9CE6-D87D01EB96F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48584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A3880C-1EFF-4A08-8B47-C0E09A84C48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70377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D6521-8B6D-4646-AE46-753D1388477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34574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0DEE21-C515-4BEB-876B-B1686E6B8259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4260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95000">
              <a:schemeClr val="bg2">
                <a:lumMod val="50000"/>
              </a:schemeClr>
            </a:gs>
            <a:gs pos="54000">
              <a:srgbClr val="FF00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B3BF9-D607-4444-984E-42F4160801EC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0437E-2FA5-4FDC-9C9A-E7039C76DAF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869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66000">
              <a:srgbClr val="787878"/>
            </a:gs>
            <a:gs pos="42000">
              <a:schemeClr val="bg2">
                <a:lumMod val="75000"/>
              </a:schemeClr>
            </a:gs>
            <a:gs pos="100000">
              <a:schemeClr val="bg1">
                <a:lumMod val="95000"/>
              </a:schemeClr>
            </a:gs>
          </a:gsLst>
          <a:lin ang="8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859658-565A-44A5-B285-057080DD8351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2843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heatrum-belli.com/album/les_grands_soldats/saladin.3.jpg" TargetMode="External"/><Relationship Id="rId13" Type="http://schemas.openxmlformats.org/officeDocument/2006/relationships/hyperlink" Target="http://cs.wikipedia.org/wiki/Fridrich_I._Barbarossa" TargetMode="External"/><Relationship Id="rId3" Type="http://schemas.openxmlformats.org/officeDocument/2006/relationships/hyperlink" Target="http://www.narmyslenka.cz/image/200706222330_korsriddare.jpg" TargetMode="External"/><Relationship Id="rId7" Type="http://schemas.openxmlformats.org/officeDocument/2006/relationships/hyperlink" Target="http://1.bp.blogspot.com/-2UPgRVz1QUk/TmZHAktkCFI/AAAAAAAAB8w/hNlohV_QTS0/s1600/saladin3.jpg" TargetMode="External"/><Relationship Id="rId12" Type="http://schemas.openxmlformats.org/officeDocument/2006/relationships/hyperlink" Target="http://cs.wikipedia.org/wiki/Richard_I._Lv%C3%AD_srdce" TargetMode="External"/><Relationship Id="rId17" Type="http://schemas.openxmlformats.org/officeDocument/2006/relationships/hyperlink" Target="http://www.ulicafotograficzna.pl/foto3/4209_b.jpg" TargetMode="External"/><Relationship Id="rId2" Type="http://schemas.openxmlformats.org/officeDocument/2006/relationships/hyperlink" Target="http://www.argo-movie.com/static/1064/krizaci2.jpg" TargetMode="External"/><Relationship Id="rId16" Type="http://schemas.openxmlformats.org/officeDocument/2006/relationships/hyperlink" Target="http://templari.cz/sites/default/files/imagecache/body/ryti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2.gstatic.com/images?q=tbn:ANd9GcREbIthjlmObZdSevNdHpjduecxUx1usDTtz2bQ5A9asIcDhktrJ64bTNRgAw" TargetMode="External"/><Relationship Id="rId11" Type="http://schemas.openxmlformats.org/officeDocument/2006/relationships/hyperlink" Target="http://cs.wikipedia.org/wiki/Saladin" TargetMode="External"/><Relationship Id="rId5" Type="http://schemas.openxmlformats.org/officeDocument/2006/relationships/hyperlink" Target="http://zena-in.cz/media/2010/11/25/jeru1.jpg" TargetMode="External"/><Relationship Id="rId15" Type="http://schemas.openxmlformats.org/officeDocument/2006/relationships/hyperlink" Target="http://www.familienlandsitz.eu/Friedrich%20I%20(Barbarossa).jpg" TargetMode="External"/><Relationship Id="rId10" Type="http://schemas.openxmlformats.org/officeDocument/2006/relationships/hyperlink" Target="http://stronghold2.heavengames.com/cpix/lioneheart111.jpg" TargetMode="External"/><Relationship Id="rId4" Type="http://schemas.openxmlformats.org/officeDocument/2006/relationships/hyperlink" Target="http://heroes-5.hustej.net/obrazky/RM_75-007_1.jpg" TargetMode="External"/><Relationship Id="rId9" Type="http://schemas.openxmlformats.org/officeDocument/2006/relationships/hyperlink" Target="http://www.dmd-ucebnipomucky.cz/image_zbozi/nast_mapy/krizovevypravy-v.jpg" TargetMode="External"/><Relationship Id="rId14" Type="http://schemas.openxmlformats.org/officeDocument/2006/relationships/hyperlink" Target="http://www.wattership.estranky.cz/img/mid/5/lvi-srdce-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78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7307785"/>
              </p:ext>
            </p:extLst>
          </p:nvPr>
        </p:nvGraphicFramePr>
        <p:xfrm>
          <a:off x="971550" y="1069975"/>
          <a:ext cx="7200900" cy="4718051"/>
        </p:xfrm>
        <a:graphic>
          <a:graphicData uri="http://schemas.openxmlformats.org/drawingml/2006/table">
            <a:tbl>
              <a:tblPr/>
              <a:tblGrid>
                <a:gridCol w="1630363"/>
                <a:gridCol w="5570537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Jiří Kozák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Prosinec 2011                       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095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společnost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Dějepis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Křesťanství a středověká Evropa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40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–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Křížové výpravy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4888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zpracovávají poznámky a získávají vědomosti o historii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křížových výprav.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022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Křížové výpravy</a:t>
            </a:r>
            <a:endParaRPr lang="cs-CZ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72816"/>
            <a:ext cx="5961071" cy="4384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34636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Posvátná místa</a:t>
            </a:r>
            <a:endParaRPr lang="cs-CZ" b="1" i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0768"/>
            <a:ext cx="4381500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6832"/>
            <a:ext cx="4089957" cy="2375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4797152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/>
              <a:t>Jeruzalém</a:t>
            </a:r>
            <a:endParaRPr lang="cs-CZ" sz="3200" b="1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24128" y="4780814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/>
              <a:t>Betlém</a:t>
            </a:r>
            <a:endParaRPr lang="cs-CZ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220846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556792"/>
            <a:ext cx="4104456" cy="4569371"/>
          </a:xfrm>
        </p:spPr>
        <p:txBody>
          <a:bodyPr/>
          <a:lstStyle/>
          <a:p>
            <a:r>
              <a:rPr lang="cs-CZ" b="1" i="1" dirty="0" smtClean="0"/>
              <a:t>Tato </a:t>
            </a:r>
            <a:r>
              <a:rPr lang="cs-CZ" b="1" i="1" dirty="0" smtClean="0"/>
              <a:t>území - </a:t>
            </a:r>
            <a:r>
              <a:rPr lang="cs-CZ" b="1" i="1" dirty="0" smtClean="0"/>
              <a:t>pro křesťany Svaté </a:t>
            </a:r>
            <a:r>
              <a:rPr lang="cs-CZ" b="1" i="1" dirty="0" smtClean="0"/>
              <a:t>země - </a:t>
            </a:r>
            <a:r>
              <a:rPr lang="cs-CZ" b="1" i="1" dirty="0" smtClean="0"/>
              <a:t>obsadili v 7.století Arabové(muslimové)</a:t>
            </a:r>
            <a:endParaRPr lang="cs-CZ" b="1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1286" y="1772816"/>
            <a:ext cx="4630980" cy="3297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3793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Křížové výpravy</a:t>
            </a:r>
            <a:endParaRPr lang="cs-CZ" b="1" i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0332" y="1710492"/>
            <a:ext cx="5588643" cy="395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9751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Křížové výpravy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88024" y="1628800"/>
            <a:ext cx="4114800" cy="4896544"/>
          </a:xfrm>
        </p:spPr>
        <p:txBody>
          <a:bodyPr>
            <a:normAutofit fontScale="77500" lnSpcReduction="20000"/>
          </a:bodyPr>
          <a:lstStyle/>
          <a:p>
            <a:r>
              <a:rPr lang="cs-CZ" b="1" i="1" dirty="0" smtClean="0"/>
              <a:t>V 11.století ovšem tato území dobyli Turci. Jeruzalém vyplenili a začali dobývat i další území, včetně byzantských</a:t>
            </a:r>
            <a:r>
              <a:rPr lang="cs-CZ" b="1" i="1" dirty="0" smtClean="0"/>
              <a:t>. R.1096 </a:t>
            </a:r>
            <a:r>
              <a:rPr lang="cs-CZ" b="1" i="1" dirty="0" smtClean="0"/>
              <a:t>proto svolává papež první křížovou výpravu</a:t>
            </a:r>
            <a:r>
              <a:rPr lang="cs-CZ" b="1" i="1" dirty="0" smtClean="0"/>
              <a:t>. V </a:t>
            </a:r>
            <a:r>
              <a:rPr lang="cs-CZ" b="1" i="1" dirty="0" smtClean="0"/>
              <a:t>následujících staletích jich bylo několik</a:t>
            </a:r>
            <a:r>
              <a:rPr lang="cs-CZ" b="1" i="1" dirty="0" smtClean="0"/>
              <a:t>. Motivací </a:t>
            </a:r>
            <a:r>
              <a:rPr lang="cs-CZ" b="1" i="1" dirty="0" smtClean="0"/>
              <a:t>zúčastněných nebyla jen snaha osvobodit Jeruzalém, ale </a:t>
            </a:r>
            <a:r>
              <a:rPr lang="cs-CZ" b="1" i="1" dirty="0" smtClean="0"/>
              <a:t>    i </a:t>
            </a:r>
            <a:r>
              <a:rPr lang="cs-CZ" b="1" i="1" dirty="0" smtClean="0"/>
              <a:t>touha </a:t>
            </a:r>
            <a:r>
              <a:rPr lang="cs-CZ" b="1" i="1" dirty="0" smtClean="0"/>
              <a:t>po </a:t>
            </a:r>
            <a:r>
              <a:rPr lang="cs-CZ" b="1" i="1" dirty="0" smtClean="0"/>
              <a:t>bohatství </a:t>
            </a:r>
            <a:r>
              <a:rPr lang="cs-CZ" b="1" i="1" dirty="0" smtClean="0"/>
              <a:t>                 a </a:t>
            </a:r>
            <a:r>
              <a:rPr lang="cs-CZ" b="1" i="1" dirty="0" smtClean="0"/>
              <a:t>nových </a:t>
            </a:r>
            <a:r>
              <a:rPr lang="cs-CZ" b="1" i="1" dirty="0" smtClean="0"/>
              <a:t>ú</a:t>
            </a:r>
            <a:r>
              <a:rPr lang="cs-CZ" b="1" i="1" dirty="0" smtClean="0"/>
              <a:t>zemích.</a:t>
            </a:r>
            <a:endParaRPr lang="cs-CZ" b="1" i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302895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0031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4114800" cy="4525963"/>
          </a:xfrm>
        </p:spPr>
        <p:txBody>
          <a:bodyPr>
            <a:normAutofit fontScale="70000" lnSpcReduction="20000"/>
          </a:bodyPr>
          <a:lstStyle/>
          <a:p>
            <a:r>
              <a:rPr lang="cs-CZ" b="1" i="1" dirty="0" smtClean="0"/>
              <a:t>Richard I. Lví srdce (francouzsky Richard I </a:t>
            </a:r>
            <a:r>
              <a:rPr lang="cs-CZ" b="1" i="1" dirty="0" err="1" smtClean="0"/>
              <a:t>Cœur</a:t>
            </a:r>
            <a:r>
              <a:rPr lang="cs-CZ" b="1" i="1" dirty="0" smtClean="0"/>
              <a:t> de Lion anglicky Richard I </a:t>
            </a:r>
            <a:r>
              <a:rPr lang="cs-CZ" b="1" i="1" dirty="0" err="1" smtClean="0"/>
              <a:t>the</a:t>
            </a:r>
            <a:r>
              <a:rPr lang="cs-CZ" b="1" i="1" dirty="0" smtClean="0"/>
              <a:t> </a:t>
            </a:r>
            <a:r>
              <a:rPr lang="cs-CZ" b="1" i="1" dirty="0" err="1" smtClean="0"/>
              <a:t>Lionheart</a:t>
            </a:r>
            <a:r>
              <a:rPr lang="cs-CZ" b="1" i="1" dirty="0" smtClean="0"/>
              <a:t>, latinsky, </a:t>
            </a:r>
            <a:r>
              <a:rPr lang="cs-CZ" b="1" i="1" dirty="0" err="1" smtClean="0"/>
              <a:t>Ricardus</a:t>
            </a:r>
            <a:r>
              <a:rPr lang="cs-CZ" b="1" i="1" dirty="0" smtClean="0"/>
              <a:t> I </a:t>
            </a:r>
            <a:r>
              <a:rPr lang="cs-CZ" b="1" i="1" dirty="0" err="1" smtClean="0"/>
              <a:t>Cor</a:t>
            </a:r>
            <a:r>
              <a:rPr lang="cs-CZ" b="1" i="1" dirty="0" smtClean="0"/>
              <a:t> </a:t>
            </a:r>
            <a:r>
              <a:rPr lang="cs-CZ" b="1" i="1" dirty="0" err="1" smtClean="0"/>
              <a:t>leonis</a:t>
            </a:r>
            <a:r>
              <a:rPr lang="cs-CZ" b="1" i="1" dirty="0" smtClean="0"/>
              <a:t> a mezi Araby znám jako </a:t>
            </a:r>
            <a:r>
              <a:rPr lang="cs-CZ" b="1" i="1" dirty="0" err="1" smtClean="0"/>
              <a:t>Malik</a:t>
            </a:r>
            <a:r>
              <a:rPr lang="cs-CZ" b="1" i="1" dirty="0" smtClean="0"/>
              <a:t> </a:t>
            </a:r>
            <a:r>
              <a:rPr lang="cs-CZ" b="1" i="1" dirty="0" err="1" smtClean="0"/>
              <a:t>Rik</a:t>
            </a:r>
            <a:r>
              <a:rPr lang="cs-CZ" b="1" i="1" dirty="0" smtClean="0"/>
              <a:t>; 8. září 1157 </a:t>
            </a:r>
            <a:r>
              <a:rPr lang="cs-CZ" b="1" i="1" dirty="0" smtClean="0"/>
              <a:t>             v </a:t>
            </a:r>
            <a:r>
              <a:rPr lang="cs-CZ" b="1" i="1" dirty="0" smtClean="0"/>
              <a:t>Oxfordu – 6. dubna 1199 </a:t>
            </a:r>
            <a:r>
              <a:rPr lang="cs-CZ" b="1" i="1" dirty="0" err="1" smtClean="0"/>
              <a:t>Châlus</a:t>
            </a:r>
            <a:r>
              <a:rPr lang="cs-CZ" b="1" i="1" dirty="0" smtClean="0"/>
              <a:t>) pocházel z dynastie </a:t>
            </a:r>
            <a:r>
              <a:rPr lang="cs-CZ" b="1" i="1" dirty="0" err="1" smtClean="0"/>
              <a:t>Plantagenetů</a:t>
            </a:r>
            <a:r>
              <a:rPr lang="cs-CZ" b="1" i="1" dirty="0" smtClean="0"/>
              <a:t> a v letech </a:t>
            </a:r>
            <a:r>
              <a:rPr lang="cs-CZ" b="1" i="1" dirty="0" smtClean="0"/>
              <a:t>          1189–1199 </a:t>
            </a:r>
            <a:r>
              <a:rPr lang="cs-CZ" b="1" i="1" dirty="0" smtClean="0"/>
              <a:t>byl anglickým králem. Jeho otcem byl Jindřich II. </a:t>
            </a:r>
            <a:r>
              <a:rPr lang="cs-CZ" b="1" i="1" dirty="0" err="1" smtClean="0"/>
              <a:t>Plantagenet</a:t>
            </a:r>
            <a:r>
              <a:rPr lang="cs-CZ" b="1" i="1" dirty="0" smtClean="0"/>
              <a:t>, matkou proslulá anglická královna Eleonora </a:t>
            </a:r>
            <a:r>
              <a:rPr lang="cs-CZ" b="1" i="1" dirty="0" err="1" smtClean="0"/>
              <a:t>Akvitánská</a:t>
            </a:r>
            <a:r>
              <a:rPr lang="cs-CZ" b="1" i="1" dirty="0" smtClean="0"/>
              <a:t>.</a:t>
            </a:r>
          </a:p>
          <a:p>
            <a:endParaRPr lang="cs-CZ" b="1" i="1" dirty="0" smtClean="0"/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556792"/>
            <a:ext cx="2924175" cy="438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7870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4716016" cy="4525963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/>
              <a:t>Fridrich I. Barbarossa (</a:t>
            </a:r>
            <a:r>
              <a:rPr lang="cs-CZ" b="1" i="1" dirty="0" smtClean="0"/>
              <a:t>Rudovous, asi       prosinec </a:t>
            </a:r>
            <a:r>
              <a:rPr lang="cs-CZ" b="1" i="1" dirty="0" smtClean="0"/>
              <a:t>1122 – </a:t>
            </a:r>
            <a:r>
              <a:rPr lang="cs-CZ" b="1" i="1" dirty="0" smtClean="0"/>
              <a:t>10.červen </a:t>
            </a:r>
            <a:r>
              <a:rPr lang="cs-CZ" b="1" i="1" dirty="0" smtClean="0"/>
              <a:t>1190, řeka </a:t>
            </a:r>
            <a:r>
              <a:rPr lang="cs-CZ" b="1" i="1" dirty="0" err="1" smtClean="0"/>
              <a:t>Salef</a:t>
            </a:r>
            <a:r>
              <a:rPr lang="cs-CZ" b="1" i="1" dirty="0" smtClean="0"/>
              <a:t> </a:t>
            </a:r>
            <a:r>
              <a:rPr lang="cs-CZ" b="1" i="1" dirty="0" smtClean="0"/>
              <a:t>                          v </a:t>
            </a:r>
            <a:r>
              <a:rPr lang="cs-CZ" b="1" i="1" dirty="0" smtClean="0"/>
              <a:t>dnešním Turecku) byl římský král (1152 – 1190) a císař (1155-1190) z rodu </a:t>
            </a:r>
            <a:r>
              <a:rPr lang="cs-CZ" b="1" i="1" dirty="0" err="1" smtClean="0"/>
              <a:t>Štaufů</a:t>
            </a:r>
            <a:r>
              <a:rPr lang="cs-CZ" b="1" i="1" dirty="0" smtClean="0"/>
              <a:t>, syn Fridricha II. </a:t>
            </a:r>
            <a:r>
              <a:rPr lang="cs-CZ" b="1" i="1" dirty="0" smtClean="0"/>
              <a:t>Švábského </a:t>
            </a:r>
            <a:r>
              <a:rPr lang="cs-CZ" b="1" i="1" dirty="0" smtClean="0"/>
              <a:t>a </a:t>
            </a:r>
            <a:r>
              <a:rPr lang="cs-CZ" b="1" i="1" dirty="0" smtClean="0"/>
              <a:t>Judity, </a:t>
            </a:r>
            <a:r>
              <a:rPr lang="cs-CZ" b="1" i="1" dirty="0" smtClean="0"/>
              <a:t>dcery bavorského vévody Jindřicha Černého z rodu </a:t>
            </a:r>
            <a:r>
              <a:rPr lang="cs-CZ" b="1" i="1" dirty="0" err="1" smtClean="0"/>
              <a:t>Welfů</a:t>
            </a:r>
            <a:r>
              <a:rPr lang="cs-CZ" b="1" i="1" dirty="0" smtClean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81897"/>
            <a:ext cx="3752475" cy="5098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97334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/>
              <a:t>Osobnosti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60032" y="1556792"/>
            <a:ext cx="4114800" cy="4525963"/>
          </a:xfrm>
        </p:spPr>
        <p:txBody>
          <a:bodyPr>
            <a:normAutofit fontScale="55000" lnSpcReduction="20000"/>
          </a:bodyPr>
          <a:lstStyle/>
          <a:p>
            <a:r>
              <a:rPr lang="cs-CZ" b="1" i="1" dirty="0" err="1" smtClean="0"/>
              <a:t>Saladin</a:t>
            </a:r>
            <a:r>
              <a:rPr lang="cs-CZ" b="1" i="1" dirty="0" smtClean="0"/>
              <a:t> (1138, </a:t>
            </a:r>
            <a:r>
              <a:rPr lang="cs-CZ" b="1" i="1" dirty="0" err="1" smtClean="0"/>
              <a:t>Tikrít</a:t>
            </a:r>
            <a:r>
              <a:rPr lang="cs-CZ" b="1" i="1" dirty="0" smtClean="0"/>
              <a:t> – 1193, </a:t>
            </a:r>
            <a:r>
              <a:rPr lang="cs-CZ" b="1" i="1" dirty="0" smtClean="0"/>
              <a:t>Damašek), </a:t>
            </a:r>
            <a:r>
              <a:rPr lang="cs-CZ" b="1" i="1" dirty="0" smtClean="0"/>
              <a:t>kurdsky: </a:t>
            </a:r>
            <a:r>
              <a:rPr lang="cs-CZ" b="1" i="1" dirty="0" err="1" smtClean="0"/>
              <a:t>Selahadîne</a:t>
            </a:r>
            <a:r>
              <a:rPr lang="cs-CZ" b="1" i="1" dirty="0" smtClean="0"/>
              <a:t> </a:t>
            </a:r>
            <a:r>
              <a:rPr lang="cs-CZ" b="1" i="1" dirty="0" err="1" smtClean="0"/>
              <a:t>Eyubî</a:t>
            </a:r>
            <a:r>
              <a:rPr lang="cs-CZ" b="1" i="1" dirty="0" smtClean="0"/>
              <a:t>; arabsky: </a:t>
            </a:r>
            <a:r>
              <a:rPr lang="cs-CZ" b="1" i="1" dirty="0" err="1" smtClean="0"/>
              <a:t>Saláh</a:t>
            </a:r>
            <a:r>
              <a:rPr lang="cs-CZ" b="1" i="1" dirty="0" smtClean="0"/>
              <a:t> ad-</a:t>
            </a:r>
            <a:r>
              <a:rPr lang="cs-CZ" b="1" i="1" dirty="0" err="1" smtClean="0"/>
              <a:t>dín</a:t>
            </a:r>
            <a:r>
              <a:rPr lang="cs-CZ" b="1" i="1" dirty="0" smtClean="0"/>
              <a:t> </a:t>
            </a:r>
            <a:r>
              <a:rPr lang="cs-CZ" b="1" i="1" dirty="0" err="1" smtClean="0"/>
              <a:t>Júsuf</a:t>
            </a:r>
            <a:r>
              <a:rPr lang="cs-CZ" b="1" i="1" dirty="0" smtClean="0"/>
              <a:t> </a:t>
            </a:r>
            <a:r>
              <a:rPr lang="cs-CZ" b="1" i="1" dirty="0" err="1" smtClean="0"/>
              <a:t>ibn</a:t>
            </a:r>
            <a:r>
              <a:rPr lang="cs-CZ" b="1" i="1" dirty="0" smtClean="0"/>
              <a:t> </a:t>
            </a:r>
            <a:r>
              <a:rPr lang="cs-CZ" b="1" i="1" dirty="0" err="1" smtClean="0"/>
              <a:t>Ajjúb</a:t>
            </a:r>
            <a:r>
              <a:rPr lang="cs-CZ" b="1" i="1" dirty="0" smtClean="0"/>
              <a:t>; </a:t>
            </a:r>
            <a:r>
              <a:rPr lang="ar-AE" b="1" i="1" dirty="0" smtClean="0"/>
              <a:t>صلاح الدين يوسف </a:t>
            </a:r>
            <a:r>
              <a:rPr lang="ar-AE" b="1" i="1" dirty="0" smtClean="0"/>
              <a:t>ابن ايوب) </a:t>
            </a:r>
            <a:r>
              <a:rPr lang="cs-CZ" b="1" i="1" dirty="0" smtClean="0"/>
              <a:t>) </a:t>
            </a:r>
            <a:r>
              <a:rPr lang="cs-CZ" b="1" i="1" dirty="0" smtClean="0"/>
              <a:t>byl </a:t>
            </a:r>
            <a:r>
              <a:rPr lang="cs-CZ" b="1" i="1" dirty="0" smtClean="0"/>
              <a:t>kurdský muslim a vojenský velitel, který žil ve 12. století. Založil dynastii </a:t>
            </a:r>
            <a:r>
              <a:rPr lang="cs-CZ" b="1" i="1" dirty="0" err="1" smtClean="0"/>
              <a:t>Ajjúbovců</a:t>
            </a:r>
            <a:r>
              <a:rPr lang="cs-CZ" b="1" i="1" dirty="0" smtClean="0"/>
              <a:t>, která vládla v Egyptě a Sýrii.</a:t>
            </a:r>
          </a:p>
          <a:p>
            <a:endParaRPr lang="cs-CZ" b="1" i="1" dirty="0" smtClean="0"/>
          </a:p>
          <a:p>
            <a:r>
              <a:rPr lang="cs-CZ" b="1" i="1" dirty="0" smtClean="0"/>
              <a:t>V roce 1187 zlomil moc křižáckých států ve Svaté zemi v bitvě u </a:t>
            </a:r>
            <a:r>
              <a:rPr lang="cs-CZ" b="1" i="1" dirty="0" err="1" smtClean="0"/>
              <a:t>Hattínu</a:t>
            </a:r>
            <a:r>
              <a:rPr lang="cs-CZ" b="1" i="1" dirty="0" smtClean="0"/>
              <a:t> a přinutil ke kapitulaci Jeruzalém. Později uzavřel s křesťanskými panovníky smlouvy, které umožňovaly poutníkům Svaté město navštěvovat. Pro svou statečnost </a:t>
            </a:r>
            <a:r>
              <a:rPr lang="cs-CZ" b="1" i="1" dirty="0" smtClean="0"/>
              <a:t>                a </a:t>
            </a:r>
            <a:r>
              <a:rPr lang="cs-CZ" b="1" i="1" dirty="0" smtClean="0"/>
              <a:t>vojenskou zdatnost, jakož </a:t>
            </a:r>
            <a:r>
              <a:rPr lang="cs-CZ" b="1" i="1" dirty="0" smtClean="0"/>
              <a:t>                           i </a:t>
            </a:r>
            <a:r>
              <a:rPr lang="cs-CZ" b="1" i="1" dirty="0" smtClean="0"/>
              <a:t>ušlechtilost je uznáván </a:t>
            </a:r>
            <a:r>
              <a:rPr lang="cs-CZ" b="1" i="1" dirty="0" smtClean="0"/>
              <a:t>                                 v </a:t>
            </a:r>
            <a:r>
              <a:rPr lang="cs-CZ" b="1" i="1" dirty="0" smtClean="0"/>
              <a:t>křesťanských i muslimských zemích.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3744416" cy="4377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9172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5357" y="0"/>
            <a:ext cx="8229600" cy="864096"/>
          </a:xfrm>
        </p:spPr>
        <p:txBody>
          <a:bodyPr>
            <a:normAutofit/>
          </a:bodyPr>
          <a:lstStyle/>
          <a:p>
            <a:r>
              <a:rPr lang="cs-CZ" b="1" i="1" dirty="0" smtClean="0"/>
              <a:t>Závěr</a:t>
            </a:r>
            <a:endParaRPr lang="cs-CZ" b="1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6920" y="1667795"/>
            <a:ext cx="4149626" cy="5190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88840"/>
            <a:ext cx="4152778" cy="3224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349833"/>
            <a:ext cx="2564309" cy="5028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7603" y="2076450"/>
            <a:ext cx="5181956" cy="3872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23928" y="836711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/>
              <a:t>Křižáci</a:t>
            </a:r>
            <a:endParaRPr lang="cs-CZ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3652364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 smtClean="0">
                <a:hlinkClick r:id="rId2"/>
              </a:rPr>
              <a:t>http://www.argo-movie.com/static/1064/krizaci2.jpg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http://www.narmyslenka.cz/image/200706222330_korsriddare.jpg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http://heroes-5.hustej.net/obrazky/RM_75-007_1.jpg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http://zena-in.cz/media/2010/11/25/jeru1.jpg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http://t2.gstatic.com/images?q=tbn:ANd9GcREbIthjlmObZdSevNdHpjduecxUx1usDTtz2bQ5A9asIcDhktrJ64bTNRgAw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http://1.bp.blogspot.com/-2UPgRVz1QUk/TmZHAktkCFI/AAAAAAAAB8w/hNlohV_QTS0/s1600/saladin3.jpg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http://www.theatrum-belli.com/album/les_grands_soldats/saladin.3.jpg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http://www.dmd-ucebnipomucky.cz/image_zbozi/nast_mapy/krizovevypravy-v.jpg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http://stronghold2.heavengames.com/cpix/lioneheart111.jpg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http://cs.wikipedia.org/wiki/Saladin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http://cs.wikipedia.org/wiki/Richard_I._Lv%C3%AD_srdce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http://cs.wikipedia.org/wiki/Fridrich_I._Barbarossa</a:t>
            </a:r>
            <a:endParaRPr lang="cs-CZ" dirty="0" smtClean="0"/>
          </a:p>
          <a:p>
            <a:r>
              <a:rPr lang="cs-CZ" dirty="0" smtClean="0">
                <a:hlinkClick r:id="rId14"/>
              </a:rPr>
              <a:t>http://www.wattership.estranky.cz/img/mid/5/lvi-srdce-i.jpg</a:t>
            </a:r>
            <a:endParaRPr lang="cs-CZ" dirty="0" smtClean="0"/>
          </a:p>
          <a:p>
            <a:r>
              <a:rPr lang="cs-CZ" dirty="0" smtClean="0">
                <a:hlinkClick r:id="rId15"/>
              </a:rPr>
              <a:t>http://www.familienlandsitz.eu/Friedrich%20I%20(Barbarossa).jpg</a:t>
            </a:r>
            <a:endParaRPr lang="cs-CZ" dirty="0" smtClean="0"/>
          </a:p>
          <a:p>
            <a:r>
              <a:rPr lang="cs-CZ" dirty="0" smtClean="0">
                <a:hlinkClick r:id="rId16"/>
              </a:rPr>
              <a:t>http://templari.cz/sites/default/files/imagecache/body/rytir.jpg</a:t>
            </a:r>
            <a:endParaRPr lang="cs-CZ" dirty="0" smtClean="0"/>
          </a:p>
          <a:p>
            <a:r>
              <a:rPr lang="cs-CZ" dirty="0" smtClean="0">
                <a:hlinkClick r:id="rId17"/>
              </a:rPr>
              <a:t>http://www.ulicafotograficzna.pl/foto3/4209_b.jpg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3839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418</Words>
  <Application>Microsoft Office PowerPoint</Application>
  <PresentationFormat>Předvádění na obrazovce (4:3)</PresentationFormat>
  <Paragraphs>53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Výchozí návrh</vt:lpstr>
      <vt:lpstr>Snímek 1</vt:lpstr>
      <vt:lpstr>Křížové výpravy</vt:lpstr>
      <vt:lpstr>Posvátná místa</vt:lpstr>
      <vt:lpstr>Snímek 4</vt:lpstr>
      <vt:lpstr>Křížové výpravy</vt:lpstr>
      <vt:lpstr>Křížové výpravy</vt:lpstr>
      <vt:lpstr>Osobnosti</vt:lpstr>
      <vt:lpstr>Osobnosti</vt:lpstr>
      <vt:lpstr>Osobnosti</vt:lpstr>
      <vt:lpstr>Závěr</vt:lpstr>
      <vt:lpstr>Odkazy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Křížové výpravy</dc:title>
  <dc:creator>Jiri</dc:creator>
  <cp:lastModifiedBy>Dum</cp:lastModifiedBy>
  <cp:revision>13</cp:revision>
  <dcterms:created xsi:type="dcterms:W3CDTF">2011-12-08T17:23:29Z</dcterms:created>
  <dcterms:modified xsi:type="dcterms:W3CDTF">2012-04-02T07:54:04Z</dcterms:modified>
</cp:coreProperties>
</file>