
<file path=[Content_Types].xml><?xml version="1.0" encoding="utf-8"?>
<Types xmlns="http://schemas.openxmlformats.org/package/2006/content-types">
  <Default Extension="png" ContentType="image/png"/>
  <Default Extension="tmp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59" r:id="rId15"/>
  </p:sldIdLst>
  <p:sldSz cx="9144000" cy="5143500" type="screen16x9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15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Moonlight title.png"/>
          <p:cNvPicPr>
            <a:picLocks noChangeAspect="1"/>
          </p:cNvPicPr>
          <p:nvPr/>
        </p:nvPicPr>
        <p:blipFill>
          <a:blip r:embed="rId2"/>
          <a:srcRect l="6765" r="4151" b="4117"/>
          <a:stretch>
            <a:fillRect/>
          </a:stretch>
        </p:blipFill>
        <p:spPr>
          <a:xfrm>
            <a:off x="0" y="0"/>
            <a:ext cx="9144000" cy="514447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62000" y="1314450"/>
            <a:ext cx="5410200" cy="1351430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47800" y="2800350"/>
            <a:ext cx="4724400" cy="1257300"/>
          </a:xfrm>
        </p:spPr>
        <p:txBody>
          <a:bodyPr>
            <a:normAutofit/>
          </a:bodyPr>
          <a:lstStyle>
            <a:lvl1pPr marL="0" indent="0" algn="l">
              <a:buNone/>
              <a:defRPr sz="22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58000" y="4760931"/>
            <a:ext cx="2133600" cy="13716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096000" y="4908176"/>
            <a:ext cx="2895600" cy="137160"/>
          </a:xfrm>
        </p:spPr>
        <p:txBody>
          <a:bodyPr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228600" y="4883970"/>
            <a:ext cx="1066800" cy="161366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section.png"/>
          <p:cNvPicPr>
            <a:picLocks noChangeAspect="1"/>
          </p:cNvPicPr>
          <p:nvPr/>
        </p:nvPicPr>
        <p:blipFill>
          <a:blip r:embed="rId2"/>
          <a:srcRect l="6389" r="4959" b="27051"/>
          <a:stretch>
            <a:fillRect/>
          </a:stretch>
        </p:blipFill>
        <p:spPr>
          <a:xfrm>
            <a:off x="0" y="0"/>
            <a:ext cx="9144000" cy="51440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828801"/>
            <a:ext cx="7772400" cy="1021556"/>
          </a:xfrm>
        </p:spPr>
        <p:txBody>
          <a:bodyPr vert="horz" lIns="91440" tIns="45720" rIns="91440" bIns="45720" rtlCol="0" anchor="b" anchorCtr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2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2914650"/>
            <a:ext cx="7772400" cy="705971"/>
          </a:xfrm>
        </p:spPr>
        <p:txBody>
          <a:bodyPr anchor="t" anchorCtr="0">
            <a:normAutofit/>
          </a:bodyPr>
          <a:lstStyle>
            <a:lvl1pPr marL="0" indent="0" algn="ctr">
              <a:buNone/>
              <a:defRPr sz="2000" kern="1200">
                <a:gradFill>
                  <a:gsLst>
                    <a:gs pos="0">
                      <a:schemeClr val="bg1"/>
                    </a:gs>
                    <a:gs pos="90000">
                      <a:schemeClr val="bg2">
                        <a:lumMod val="90000"/>
                      </a:schemeClr>
                    </a:gs>
                  </a:gsLst>
                  <a:lin ang="5400000" scaled="0"/>
                </a:gra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94121"/>
            <a:ext cx="6019799" cy="606029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76438" y="1502569"/>
            <a:ext cx="2971800" cy="287417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29200" y="1502569"/>
            <a:ext cx="2971800" cy="2874169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594121"/>
            <a:ext cx="6019799" cy="606029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81200" y="1275721"/>
            <a:ext cx="2971800" cy="56316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81200" y="1906121"/>
            <a:ext cx="2971800" cy="247061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199" y="1275721"/>
            <a:ext cx="2971800" cy="563165"/>
          </a:xfrm>
        </p:spPr>
        <p:txBody>
          <a:bodyPr anchor="ctr" anchorCtr="0">
            <a:noAutofit/>
          </a:bodyPr>
          <a:lstStyle>
            <a:lvl1pPr marL="0" indent="0" algn="ctr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906121"/>
            <a:ext cx="2971800" cy="2470617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774954"/>
            <a:ext cx="1298448" cy="1968246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33600" y="1028700"/>
            <a:ext cx="4953000" cy="291465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7248" y="4114800"/>
            <a:ext cx="4498848" cy="56921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moonlight - two content.png"/>
          <p:cNvPicPr>
            <a:picLocks noChangeAspect="1"/>
          </p:cNvPicPr>
          <p:nvPr/>
        </p:nvPicPr>
        <p:blipFill>
          <a:blip r:embed="rId2"/>
          <a:srcRect l="2281" t="1035" r="4562"/>
          <a:stretch>
            <a:fillRect/>
          </a:stretch>
        </p:blipFill>
        <p:spPr>
          <a:xfrm>
            <a:off x="0" y="0"/>
            <a:ext cx="9144000" cy="5140727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775096"/>
            <a:ext cx="1295400" cy="1968104"/>
          </a:xfrm>
        </p:spPr>
        <p:txBody>
          <a:bodyPr anchor="t" anchorCtr="0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05000" y="685800"/>
            <a:ext cx="5486400" cy="3371850"/>
          </a:xfrm>
          <a:prstGeom prst="ellipse">
            <a:avLst/>
          </a:prstGeom>
          <a:effectLst>
            <a:innerShdw blurRad="254000">
              <a:schemeClr val="tx1"/>
            </a:innerShdw>
            <a:softEdge rad="127000"/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124200" y="4114800"/>
            <a:ext cx="4495800" cy="5715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9" y="1485901"/>
            <a:ext cx="5325315" cy="288103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6600" y="595313"/>
            <a:ext cx="1371600" cy="37814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76438" y="595313"/>
            <a:ext cx="4500562" cy="37814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moonlight master 2.png"/>
          <p:cNvPicPr>
            <a:picLocks noChangeAspect="1"/>
          </p:cNvPicPr>
          <p:nvPr/>
        </p:nvPicPr>
        <p:blipFill>
          <a:blip r:embed="rId13"/>
          <a:srcRect l="2391" t="1099" r="1988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81201" y="594121"/>
            <a:ext cx="5311562" cy="60602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86001" y="1485901"/>
            <a:ext cx="5015753" cy="288103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28600" y="4760931"/>
            <a:ext cx="2133600" cy="137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fld id="{97DF5C7B-5922-4896-98A2-70AB6BB71647}" type="datetimeFigureOut">
              <a:rPr lang="cs-CZ" smtClean="0"/>
              <a:t>29.4.2014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8600" y="4908176"/>
            <a:ext cx="2895600" cy="1371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bg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28600" y="4524934"/>
            <a:ext cx="1066800" cy="16136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00">
                <a:solidFill>
                  <a:schemeClr val="bg2"/>
                </a:solidFill>
              </a:defRPr>
            </a:lvl1pPr>
          </a:lstStyle>
          <a:p>
            <a:fld id="{7F4D1187-A363-4054-918C-76A458E6ED8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36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effectLst>
            <a:reflection blurRad="6350" stA="55000" endA="300" endPos="25500" dir="5400000" sy="-100000" algn="bl" rotWithShape="0"/>
          </a:effectLst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spcBef>
          <a:spcPts val="1200"/>
        </a:spcBef>
        <a:buClr>
          <a:schemeClr val="bg2"/>
        </a:buClr>
        <a:buFontTx/>
        <a:buBlip>
          <a:blip r:embed="rId14"/>
        </a:buBlip>
        <a:defRPr sz="22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1pPr>
      <a:lvl2pPr marL="4572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858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9144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143000" indent="-228600" algn="l" defTabSz="914400" rtl="0" eaLnBrk="1" latinLnBrk="0" hangingPunct="1">
        <a:spcBef>
          <a:spcPts val="1200"/>
        </a:spcBef>
        <a:buFontTx/>
        <a:buBlip>
          <a:blip r:embed="rId15"/>
        </a:buBlip>
        <a:defRPr sz="2000" kern="1200">
          <a:gradFill>
            <a:gsLst>
              <a:gs pos="0">
                <a:schemeClr val="bg1"/>
              </a:gs>
              <a:gs pos="90000">
                <a:schemeClr val="bg2">
                  <a:lumMod val="90000"/>
                </a:schemeClr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tmp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14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en.wikipedia.org/wiki/File:Wildeanddouglas.jpg" TargetMode="External"/><Relationship Id="rId5" Type="http://schemas.openxmlformats.org/officeDocument/2006/relationships/image" Target="../media/image13.jpeg"/><Relationship Id="rId4" Type="http://schemas.openxmlformats.org/officeDocument/2006/relationships/hyperlink" Target="http://upload.wikimedia.org/wikipedia/en/4/4c/Tomb_of_Oscar_Wilde,_P%C3%A8re_Lachaise_cemetery,_Paris,_France.jpg" TargetMode="Externa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hyperlink" Target="http://upload.wikimedia.org/wikipedia/en/a/a3/Doriangray.jpg" TargetMode="Externa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quote.org/wiki/Oscar_Wilde#cite_note-wilde-1" TargetMode="Externa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en.wikipedia.org/wiki/File:Wildeanddouglas.jpg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Group 43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03132088"/>
              </p:ext>
            </p:extLst>
          </p:nvPr>
        </p:nvGraphicFramePr>
        <p:xfrm>
          <a:off x="467544" y="1548191"/>
          <a:ext cx="8136582" cy="3511214"/>
        </p:xfrm>
        <a:graphic>
          <a:graphicData uri="http://schemas.openxmlformats.org/drawingml/2006/table">
            <a:tbl>
              <a:tblPr/>
              <a:tblGrid>
                <a:gridCol w="2074304"/>
                <a:gridCol w="6062278"/>
              </a:tblGrid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3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OP VK 1.5 25549863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accent1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projektu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Moderní škola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Soukromá střední škola podnikání a managementu, o.p.s.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Český jazyk a literatura (</a:t>
                      </a:r>
                      <a:r>
                        <a:rPr kumimoji="0" lang="cs-CZ" sz="13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klíčová aktivita III/2)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Téma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Oscar Wilde 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74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Jméno autora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Mgr. Dušan Kráčmar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8F6F6"/>
                    </a:solidFill>
                  </a:tcPr>
                </a:tc>
              </a:tr>
              <a:tr h="96241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Century Gothic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3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Prezentace se zaměřuje na britského spisovatele druhé poloviny 19. století. Představuje především jeho životní osudy a dílo.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  <a:tr h="31897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91436" marR="91436" marT="34293" marB="3429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3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29. 8. 2013</a:t>
                      </a:r>
                    </a:p>
                  </a:txBody>
                  <a:tcPr marL="91436" marR="91436" marT="34293" marB="3429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DECEC"/>
                    </a:solidFill>
                  </a:tcPr>
                </a:tc>
              </a:tr>
            </a:tbl>
          </a:graphicData>
        </a:graphic>
      </p:graphicFrame>
      <p:grpSp>
        <p:nvGrpSpPr>
          <p:cNvPr id="8" name="Skupina 7"/>
          <p:cNvGrpSpPr/>
          <p:nvPr/>
        </p:nvGrpSpPr>
        <p:grpSpPr>
          <a:xfrm>
            <a:off x="130145" y="-1019"/>
            <a:ext cx="8883709" cy="1531420"/>
            <a:chOff x="-92650" y="483518"/>
            <a:chExt cx="8883709" cy="1531420"/>
          </a:xfrm>
        </p:grpSpPr>
        <p:pic>
          <p:nvPicPr>
            <p:cNvPr id="9" name="Obrázek 8" descr="Výřez obrazovky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99592" y="483518"/>
              <a:ext cx="6614081" cy="1531420"/>
            </a:xfrm>
            <a:prstGeom prst="rect">
              <a:avLst/>
            </a:prstGeom>
          </p:spPr>
        </p:pic>
        <p:pic>
          <p:nvPicPr>
            <p:cNvPr id="10" name="Obrázek 9" descr="loga soukrškolyvjpeg.jpg"/>
            <p:cNvPicPr>
              <a:picLocks noChangeAspect="1"/>
            </p:cNvPicPr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73221" b="6723"/>
            <a:stretch/>
          </p:blipFill>
          <p:spPr bwMode="auto">
            <a:xfrm>
              <a:off x="-92650" y="483518"/>
              <a:ext cx="992242" cy="99848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1" name="Obrázek 10" descr="loga soukrškolyvjpeg.jpg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6334" b="10296"/>
            <a:stretch/>
          </p:blipFill>
          <p:spPr bwMode="auto">
            <a:xfrm>
              <a:off x="7513672" y="483518"/>
              <a:ext cx="1277387" cy="15314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2" name="Obdélník 11"/>
            <p:cNvSpPr/>
            <p:nvPr/>
          </p:nvSpPr>
          <p:spPr>
            <a:xfrm>
              <a:off x="-92650" y="1482004"/>
              <a:ext cx="992242" cy="532934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cs-CZ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cs-CZ"/>
            </a:p>
          </p:txBody>
        </p:sp>
      </p:grpSp>
    </p:spTree>
    <p:extLst>
      <p:ext uri="{BB962C8B-B14F-4D97-AF65-F5344CB8AC3E}">
        <p14:creationId xmlns:p14="http://schemas.microsoft.com/office/powerpoint/2010/main" val="27825138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483768" y="1347614"/>
            <a:ext cx="4392488" cy="1351430"/>
          </a:xfrm>
        </p:spPr>
        <p:txBody>
          <a:bodyPr>
            <a:normAutofit/>
          </a:bodyPr>
          <a:lstStyle/>
          <a:p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endParaRPr lang="cs-CZ" sz="5400" dirty="0">
              <a:solidFill>
                <a:srgbClr val="FFFF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6516216" y="4587974"/>
            <a:ext cx="2448272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cs-CZ" sz="1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© Dušan Kráčmar 2013</a:t>
            </a:r>
            <a:endParaRPr lang="cs-CZ" sz="18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598910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ÚVOD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95536" y="1203598"/>
            <a:ext cx="5472608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800" dirty="0" smtClean="0">
                <a:solidFill>
                  <a:schemeClr val="bg1"/>
                </a:solidFill>
              </a:rPr>
              <a:t>irský </a:t>
            </a:r>
            <a:r>
              <a:rPr lang="cs-CZ" sz="2800" dirty="0">
                <a:solidFill>
                  <a:schemeClr val="bg1"/>
                </a:solidFill>
              </a:rPr>
              <a:t>spisovatel druhé poloviny 19. století, žil v letech</a:t>
            </a:r>
            <a:r>
              <a:rPr lang="cs-CZ" sz="2800" dirty="0"/>
              <a:t> </a:t>
            </a:r>
            <a:r>
              <a:rPr lang="cs-CZ" sz="2800" dirty="0">
                <a:solidFill>
                  <a:srgbClr val="FF0000"/>
                </a:solidFill>
              </a:rPr>
              <a:t>1854 - 1900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dramatik, </a:t>
            </a:r>
            <a:r>
              <a:rPr lang="cs-CZ" sz="2800" dirty="0" smtClean="0">
                <a:solidFill>
                  <a:schemeClr val="bg1"/>
                </a:solidFill>
              </a:rPr>
              <a:t>prozaik, básník </a:t>
            </a:r>
            <a:r>
              <a:rPr lang="cs-CZ" sz="2800" dirty="0" smtClean="0">
                <a:solidFill>
                  <a:schemeClr val="bg1"/>
                </a:solidFill>
              </a:rPr>
              <a:t>                         a </a:t>
            </a:r>
            <a:r>
              <a:rPr lang="cs-CZ" sz="2800" dirty="0" smtClean="0">
                <a:solidFill>
                  <a:schemeClr val="bg1"/>
                </a:solidFill>
              </a:rPr>
              <a:t>esejista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bg1"/>
                </a:solidFill>
              </a:rPr>
              <a:t>j</a:t>
            </a:r>
            <a:r>
              <a:rPr lang="cs-CZ" sz="2800" dirty="0" smtClean="0">
                <a:solidFill>
                  <a:schemeClr val="bg1"/>
                </a:solidFill>
              </a:rPr>
              <a:t>e známý i jako autor mnoha </a:t>
            </a:r>
            <a:r>
              <a:rPr lang="cs-CZ" sz="2800" dirty="0" smtClean="0">
                <a:solidFill>
                  <a:srgbClr val="FF0000"/>
                </a:solidFill>
              </a:rPr>
              <a:t>aforismů </a:t>
            </a:r>
            <a:r>
              <a:rPr lang="cs-CZ" sz="2800" dirty="0" smtClean="0">
                <a:solidFill>
                  <a:schemeClr val="bg1"/>
                </a:solidFill>
              </a:rPr>
              <a:t>- stručný výrok </a:t>
            </a:r>
            <a:r>
              <a:rPr lang="cs-CZ" sz="2800" dirty="0" smtClean="0">
                <a:solidFill>
                  <a:schemeClr val="bg1"/>
                </a:solidFill>
              </a:rPr>
              <a:t>podávající </a:t>
            </a:r>
            <a:r>
              <a:rPr lang="cs-CZ" sz="2800" dirty="0" smtClean="0">
                <a:solidFill>
                  <a:schemeClr val="bg1"/>
                </a:solidFill>
              </a:rPr>
              <a:t>vtipně a neotřele nějakou filosofickou myšlenku </a:t>
            </a:r>
            <a:endParaRPr lang="cs-CZ" sz="2800" dirty="0">
              <a:solidFill>
                <a:schemeClr val="bg1"/>
              </a:solidFill>
            </a:endParaRPr>
          </a:p>
        </p:txBody>
      </p:sp>
      <p:pic>
        <p:nvPicPr>
          <p:cNvPr id="1026" name="Picture 2" descr="http://upload.wikimedia.org/wikipedia/commons/thumb/d/d1/Oscar_Wilde_%281854-1900%29%2C_by_Alfred_Ellis_%26_Walerie%2C_1892_2.jpg/640px-Oscar_Wilde_%281854-1900%29%2C_by_Alfred_Ellis_%26_Walerie%2C_1892_2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46" t="3922" r="5734" b="7724"/>
          <a:stretch/>
        </p:blipFill>
        <p:spPr bwMode="auto">
          <a:xfrm>
            <a:off x="6239154" y="1302773"/>
            <a:ext cx="2424761" cy="3456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198757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ŽIVOTNÍ OSUDY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97140" y="1131590"/>
            <a:ext cx="8424936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n</a:t>
            </a:r>
            <a:r>
              <a:rPr lang="cs-CZ" sz="2200" dirty="0" smtClean="0">
                <a:solidFill>
                  <a:schemeClr val="bg1"/>
                </a:solidFill>
              </a:rPr>
              <a:t>arodil se </a:t>
            </a:r>
            <a:r>
              <a:rPr lang="cs-CZ" sz="2200" dirty="0" smtClean="0">
                <a:solidFill>
                  <a:srgbClr val="FF0000"/>
                </a:solidFill>
              </a:rPr>
              <a:t>16. 10. 1854 </a:t>
            </a:r>
            <a:r>
              <a:rPr lang="cs-CZ" sz="2200" dirty="0" smtClean="0">
                <a:solidFill>
                  <a:schemeClr val="bg1"/>
                </a:solidFill>
              </a:rPr>
              <a:t>v irském Dublinu, Irsko bylo tehdy součástí Velké Británie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pocházel z literární rodiny – publikoval nejen jeho strýc, ale i jeho </a:t>
            </a:r>
            <a:r>
              <a:rPr lang="cs-CZ" sz="2200" dirty="0" smtClean="0">
                <a:solidFill>
                  <a:schemeClr val="bg1"/>
                </a:solidFill>
              </a:rPr>
              <a:t>matka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rgbClr val="FF0000"/>
                </a:solidFill>
              </a:rPr>
              <a:t>s</a:t>
            </a:r>
            <a:r>
              <a:rPr lang="cs-CZ" sz="2200" dirty="0" smtClean="0">
                <a:solidFill>
                  <a:srgbClr val="FF0000"/>
                </a:solidFill>
              </a:rPr>
              <a:t>tudoval v Oxfordu</a:t>
            </a:r>
            <a:r>
              <a:rPr lang="cs-CZ" sz="2200" dirty="0" smtClean="0">
                <a:solidFill>
                  <a:schemeClr val="bg1"/>
                </a:solidFill>
              </a:rPr>
              <a:t>, kde se stal známou a uznávanou osobností</a:t>
            </a:r>
            <a:endParaRPr lang="cs-CZ" sz="2200" dirty="0" smtClean="0">
              <a:solidFill>
                <a:schemeClr val="bg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200" dirty="0">
                <a:solidFill>
                  <a:schemeClr val="bg1"/>
                </a:solidFill>
              </a:rPr>
              <a:t>t</a:t>
            </a:r>
            <a:r>
              <a:rPr lang="cs-CZ" sz="2200" dirty="0" smtClean="0">
                <a:solidFill>
                  <a:schemeClr val="bg1"/>
                </a:solidFill>
              </a:rPr>
              <a:t>řebaže byl ženatý a s manželkou měl dvě děti, byl </a:t>
            </a:r>
            <a:r>
              <a:rPr lang="cs-CZ" sz="2200" dirty="0" smtClean="0">
                <a:solidFill>
                  <a:srgbClr val="FF0000"/>
                </a:solidFill>
              </a:rPr>
              <a:t>homosexuálně orientovaný</a:t>
            </a:r>
            <a:r>
              <a:rPr lang="cs-CZ" sz="2200" dirty="0" smtClean="0">
                <a:solidFill>
                  <a:schemeClr val="bg1"/>
                </a:solidFill>
              </a:rPr>
              <a:t>, což se odrazilo v jeho díle a přineslo mu to mnohé komplikace v životě, dostal se kvůli tomu i do vězení a po rozvodu </a:t>
            </a:r>
            <a:r>
              <a:rPr lang="cs-CZ" sz="2200" dirty="0" smtClean="0">
                <a:solidFill>
                  <a:schemeClr val="bg1"/>
                </a:solidFill>
              </a:rPr>
              <a:t>      s </a:t>
            </a:r>
            <a:r>
              <a:rPr lang="cs-CZ" sz="2200" dirty="0" smtClean="0">
                <a:solidFill>
                  <a:schemeClr val="bg1"/>
                </a:solidFill>
              </a:rPr>
              <a:t>manželkou dožil svůj život v bídě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cs-CZ" sz="2200" dirty="0" smtClean="0">
                <a:solidFill>
                  <a:schemeClr val="bg1"/>
                </a:solidFill>
              </a:rPr>
              <a:t> zemřel </a:t>
            </a:r>
            <a:r>
              <a:rPr lang="cs-CZ" sz="2200" dirty="0" smtClean="0">
                <a:solidFill>
                  <a:srgbClr val="FF0000"/>
                </a:solidFill>
              </a:rPr>
              <a:t>30. 11. 1900 </a:t>
            </a:r>
            <a:r>
              <a:rPr lang="cs-CZ" sz="2200" dirty="0" smtClean="0">
                <a:solidFill>
                  <a:schemeClr val="bg1"/>
                </a:solidFill>
              </a:rPr>
              <a:t>v Paříži na zápal mozkových blan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63518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ŽIVOTNÍ OSUDY</a:t>
            </a:r>
            <a:endParaRPr lang="cs-CZ" sz="4000" dirty="0">
              <a:solidFill>
                <a:srgbClr val="FF0000"/>
              </a:solidFill>
            </a:endParaRPr>
          </a:p>
        </p:txBody>
      </p:sp>
      <p:pic>
        <p:nvPicPr>
          <p:cNvPr id="1026" name="Picture 2" descr="http://upload.wikimedia.org/wikipedia/commons/thumb/a/a7/Oscar_Wilde_Sarony.jpg/320px-Oscar_Wilde_Sarony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7945" y="1419622"/>
            <a:ext cx="1376362" cy="230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Skupina 4"/>
          <p:cNvGrpSpPr/>
          <p:nvPr/>
        </p:nvGrpSpPr>
        <p:grpSpPr>
          <a:xfrm>
            <a:off x="3930238" y="3876197"/>
            <a:ext cx="1539117" cy="613368"/>
            <a:chOff x="1220400" y="1595490"/>
            <a:chExt cx="1539117" cy="613368"/>
          </a:xfrm>
        </p:grpSpPr>
        <p:sp>
          <p:nvSpPr>
            <p:cNvPr id="3" name="Obdélník 2"/>
            <p:cNvSpPr/>
            <p:nvPr/>
          </p:nvSpPr>
          <p:spPr>
            <a:xfrm>
              <a:off x="1220400" y="1595490"/>
              <a:ext cx="1512168" cy="57606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pic>
          <p:nvPicPr>
            <p:cNvPr id="1028" name="Picture 4" descr="Oscar Wilde Signature.svg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3787" y="1713105"/>
              <a:ext cx="1475730" cy="495753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030" name="Picture 6" descr="File:Tomb of Oscar Wilde, Père Lachaise cemetery, Paris, France.jpg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1491629"/>
            <a:ext cx="2875028" cy="21562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dnadpis 2"/>
          <p:cNvSpPr txBox="1">
            <a:spLocks/>
          </p:cNvSpPr>
          <p:nvPr/>
        </p:nvSpPr>
        <p:spPr>
          <a:xfrm>
            <a:off x="5796136" y="3899346"/>
            <a:ext cx="324036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Wildův hrob na slavném pařížském hřbitově P</a:t>
            </a:r>
            <a:r>
              <a:rPr lang="cs-CZ" sz="1600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è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 Lachaise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32" name="Picture 8" descr="Two men sit on a bench with their legs crossed. Both are well dressed in suits.">
            <a:hlinkClick r:id="rId6"/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6867" y="1419622"/>
            <a:ext cx="1545647" cy="2300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Podnadpis 2"/>
          <p:cNvSpPr txBox="1">
            <a:spLocks/>
          </p:cNvSpPr>
          <p:nvPr/>
        </p:nvSpPr>
        <p:spPr>
          <a:xfrm>
            <a:off x="179512" y="3810230"/>
            <a:ext cx="3240360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Wild</a:t>
            </a:r>
            <a:r>
              <a:rPr lang="cs-CZ" sz="16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se svým partnerem, lordem </a:t>
            </a:r>
            <a:r>
              <a:rPr lang="cs-CZ" sz="16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Douglasem</a:t>
            </a:r>
            <a:endParaRPr lang="cs-CZ" sz="16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859013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DÍLO – BÁSNICKÁ TVORBA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397140" y="1131590"/>
            <a:ext cx="6047068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Básně (1881)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n</a:t>
            </a:r>
            <a:r>
              <a:rPr lang="cs-CZ" sz="2000" dirty="0" smtClean="0">
                <a:solidFill>
                  <a:schemeClr val="bg1"/>
                </a:solidFill>
              </a:rPr>
              <a:t>apsáno v době jeho studií v Oxfordu, pozitivně přijato kritikou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d</a:t>
            </a:r>
            <a:r>
              <a:rPr lang="cs-CZ" sz="2000" dirty="0" smtClean="0">
                <a:solidFill>
                  <a:schemeClr val="bg1"/>
                </a:solidFill>
              </a:rPr>
              <a:t>ílo je ovlivněno dekadentní poezií, kterou měl Wilde v oblibě (např. </a:t>
            </a:r>
            <a:r>
              <a:rPr lang="cs-CZ" sz="2000" dirty="0" err="1" smtClean="0">
                <a:solidFill>
                  <a:schemeClr val="bg1"/>
                </a:solidFill>
              </a:rPr>
              <a:t>Baudelaireho</a:t>
            </a:r>
            <a:r>
              <a:rPr lang="cs-CZ" sz="2000" dirty="0" smtClean="0">
                <a:solidFill>
                  <a:schemeClr val="bg1"/>
                </a:solidFill>
              </a:rPr>
              <a:t>)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Balada o žaláři v </a:t>
            </a:r>
            <a:r>
              <a:rPr lang="cs-CZ" sz="2400" dirty="0" err="1" smtClean="0">
                <a:solidFill>
                  <a:srgbClr val="FFFF00"/>
                </a:solidFill>
              </a:rPr>
              <a:t>Readingu</a:t>
            </a:r>
            <a:r>
              <a:rPr lang="cs-CZ" sz="2400" dirty="0" smtClean="0">
                <a:solidFill>
                  <a:srgbClr val="FFFF00"/>
                </a:solidFill>
              </a:rPr>
              <a:t> (1898)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r</a:t>
            </a:r>
            <a:r>
              <a:rPr lang="cs-CZ" sz="2000" dirty="0" smtClean="0">
                <a:solidFill>
                  <a:schemeClr val="bg1"/>
                </a:solidFill>
              </a:rPr>
              <a:t>eakce na pobyt ve vězení, kam se dostal poté, co byl odsouzen za obscénnost (tehdejší obvyklý eufemismus označující homosexualitu) </a:t>
            </a:r>
            <a:r>
              <a:rPr lang="cs-CZ" sz="2000" dirty="0" smtClean="0">
                <a:solidFill>
                  <a:srgbClr val="FFFF00"/>
                </a:solidFill>
              </a:rPr>
              <a:t>  </a:t>
            </a:r>
            <a:endParaRPr lang="cs-CZ" sz="2000" dirty="0" smtClean="0">
              <a:solidFill>
                <a:srgbClr val="FFFF00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400" dirty="0" smtClean="0">
              <a:solidFill>
                <a:schemeClr val="bg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6444208" y="1287938"/>
            <a:ext cx="2520280" cy="367240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1400" dirty="0">
                <a:solidFill>
                  <a:srgbClr val="002060"/>
                </a:solidFill>
              </a:rPr>
              <a:t>Stínohra</a:t>
            </a:r>
          </a:p>
          <a:p>
            <a:r>
              <a:rPr lang="cs-CZ" sz="1400" dirty="0">
                <a:solidFill>
                  <a:srgbClr val="002060"/>
                </a:solidFill>
              </a:rPr>
              <a:t> </a:t>
            </a:r>
          </a:p>
          <a:p>
            <a:r>
              <a:rPr lang="cs-CZ" sz="1400" dirty="0">
                <a:solidFill>
                  <a:srgbClr val="002060"/>
                </a:solidFill>
              </a:rPr>
              <a:t>Šedivé moře je slepé,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vzduchem zní neladný svist,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měsíc jak povadlý list</a:t>
            </a:r>
          </a:p>
          <a:p>
            <a:r>
              <a:rPr lang="cs-CZ" sz="1400" dirty="0">
                <a:solidFill>
                  <a:srgbClr val="002060"/>
                </a:solidFill>
              </a:rPr>
              <a:t> v poryvech větru se třepe.</a:t>
            </a:r>
          </a:p>
          <a:p>
            <a:r>
              <a:rPr lang="cs-CZ" sz="1400" dirty="0">
                <a:solidFill>
                  <a:srgbClr val="002060"/>
                </a:solidFill>
              </a:rPr>
              <a:t> </a:t>
            </a:r>
          </a:p>
          <a:p>
            <a:r>
              <a:rPr lang="cs-CZ" sz="1400" dirty="0">
                <a:solidFill>
                  <a:srgbClr val="002060"/>
                </a:solidFill>
              </a:rPr>
              <a:t>Černý stín míhá se tváří</a:t>
            </a:r>
          </a:p>
          <a:p>
            <a:r>
              <a:rPr lang="cs-CZ" sz="1400" dirty="0">
                <a:solidFill>
                  <a:srgbClr val="002060"/>
                </a:solidFill>
              </a:rPr>
              <a:t>bělavých písečných dun,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námořník chystá si člun,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ve tváři úsměv mu září.</a:t>
            </a:r>
          </a:p>
          <a:p>
            <a:r>
              <a:rPr lang="cs-CZ" sz="1400" dirty="0">
                <a:solidFill>
                  <a:srgbClr val="002060"/>
                </a:solidFill>
              </a:rPr>
              <a:t> </a:t>
            </a:r>
          </a:p>
          <a:p>
            <a:r>
              <a:rPr lang="cs-CZ" sz="1400" dirty="0">
                <a:solidFill>
                  <a:srgbClr val="002060"/>
                </a:solidFill>
              </a:rPr>
              <a:t>Ptáků křik nese se k moři,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ženců se ozývá hlas,</a:t>
            </a:r>
          </a:p>
          <a:p>
            <a:r>
              <a:rPr lang="cs-CZ" sz="1400" dirty="0">
                <a:solidFill>
                  <a:srgbClr val="002060"/>
                </a:solidFill>
              </a:rPr>
              <a:t>na plátně zšeřelých krás</a:t>
            </a:r>
          </a:p>
          <a:p>
            <a:r>
              <a:rPr lang="cs-CZ" sz="1400" dirty="0">
                <a:solidFill>
                  <a:srgbClr val="002060"/>
                </a:solidFill>
              </a:rPr>
              <a:t>nádhernou stínohru tvoří.</a:t>
            </a:r>
          </a:p>
        </p:txBody>
      </p:sp>
      <p:sp>
        <p:nvSpPr>
          <p:cNvPr id="5" name="Podnadpis 2"/>
          <p:cNvSpPr txBox="1">
            <a:spLocks/>
          </p:cNvSpPr>
          <p:nvPr/>
        </p:nvSpPr>
        <p:spPr>
          <a:xfrm>
            <a:off x="1547664" y="4444830"/>
            <a:ext cx="4968552" cy="342342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1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Wildeova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1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báseń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 překladu Miroslava Macka – </a:t>
            </a:r>
            <a:r>
              <a:rPr lang="cs-CZ" sz="18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expolitika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, zubaře a anglisty </a:t>
            </a:r>
            <a:r>
              <a:rPr lang="cs-CZ" sz="18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sym typeface="Wingdings" panose="05000000000000000000" pitchFamily="2" charset="2"/>
              </a:rPr>
              <a:t></a:t>
            </a:r>
            <a:endParaRPr lang="cs-CZ" sz="1800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5424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  <p:bldP spid="3" grpId="0" animBg="1"/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DÍLO – PRÓZA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07504" y="1131590"/>
            <a:ext cx="8928992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Obraz Doriana </a:t>
            </a:r>
            <a:r>
              <a:rPr lang="cs-CZ" sz="2400" dirty="0" err="1" smtClean="0">
                <a:solidFill>
                  <a:srgbClr val="FFFF00"/>
                </a:solidFill>
              </a:rPr>
              <a:t>Graye</a:t>
            </a:r>
            <a:r>
              <a:rPr lang="cs-CZ" sz="2400" dirty="0" smtClean="0">
                <a:solidFill>
                  <a:srgbClr val="FFFF00"/>
                </a:solidFill>
              </a:rPr>
              <a:t> (1891)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jediný </a:t>
            </a:r>
            <a:r>
              <a:rPr lang="cs-CZ" sz="2000" dirty="0" err="1" smtClean="0">
                <a:solidFill>
                  <a:schemeClr val="bg1"/>
                </a:solidFill>
              </a:rPr>
              <a:t>Wildeův</a:t>
            </a:r>
            <a:r>
              <a:rPr lang="cs-CZ" sz="2000" dirty="0" smtClean="0">
                <a:solidFill>
                  <a:schemeClr val="bg1"/>
                </a:solidFill>
              </a:rPr>
              <a:t> román, avšak současně i jedno z jeho vůbec nejpopulárnějších děl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p</a:t>
            </a:r>
            <a:r>
              <a:rPr lang="cs-CZ" sz="2000" dirty="0" smtClean="0">
                <a:solidFill>
                  <a:schemeClr val="bg1"/>
                </a:solidFill>
              </a:rPr>
              <a:t>říběh krásného a mravně čestného mladíka portrétovaného malířem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j</a:t>
            </a:r>
            <a:r>
              <a:rPr lang="cs-CZ" sz="2000" dirty="0" smtClean="0">
                <a:solidFill>
                  <a:schemeClr val="bg1"/>
                </a:solidFill>
              </a:rPr>
              <a:t>eho portrét se pak postupně mění – odráží hříchy, jichž se portrétovaný postupně dopouští a je čím dál tím ošklivější, zatímco mladíkova skutečná tvář zůstává nezměněna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d</a:t>
            </a:r>
            <a:r>
              <a:rPr lang="cs-CZ" sz="2000" dirty="0" smtClean="0">
                <a:solidFill>
                  <a:schemeClr val="bg1"/>
                </a:solidFill>
              </a:rPr>
              <a:t>ílo bylo bouřlivě hodnoceno, mnozí v něm spatřovali prvky homosexuality a dekadence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d</a:t>
            </a:r>
            <a:r>
              <a:rPr lang="cs-CZ" sz="2000" dirty="0" smtClean="0">
                <a:solidFill>
                  <a:schemeClr val="bg1"/>
                </a:solidFill>
              </a:rPr>
              <a:t>nes je považováno za jedno z významných děl světové literatury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endParaRPr lang="cs-CZ" sz="2000" dirty="0" smtClean="0">
              <a:solidFill>
                <a:schemeClr val="bg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7642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DÍLO – PRÓZA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1520" y="1131590"/>
            <a:ext cx="6192688" cy="38178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1200" dirty="0" smtClean="0">
              <a:solidFill>
                <a:srgbClr val="002060"/>
              </a:solidFill>
            </a:endParaRPr>
          </a:p>
          <a:p>
            <a:r>
              <a:rPr lang="cs-CZ" sz="1200" dirty="0" smtClean="0">
                <a:solidFill>
                  <a:srgbClr val="002060"/>
                </a:solidFill>
              </a:rPr>
              <a:t>Bylo </a:t>
            </a:r>
            <a:r>
              <a:rPr lang="cs-CZ" sz="1200" dirty="0">
                <a:solidFill>
                  <a:srgbClr val="002060"/>
                </a:solidFill>
              </a:rPr>
              <a:t>slyšet výkřik a zadunění. Ve výkřiku zazněl takový děs ze smrti, že sluhové se s leknutím probudili a vyklouzli ze svých pokojů.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Dva páni, kráčející dole po náměstí, se zastavili a zvedli oči k tomu velkému domu. Pak šli dál, dokud nepotkali policistu, a vrátili se s ním. Policista několikrát zazvonil, ale nikdo nepřišel otevřít. Až na světlo v jednom z nejhořejších oken bylo v celém domě tma. Po chvíli strážník odešel, postavil se do sousedního portálu a vyčkával.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„Čí je to dům, konstáble?“ ptal se starší z pánů.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„Pana Doriana </a:t>
            </a:r>
            <a:r>
              <a:rPr lang="cs-CZ" sz="1200" dirty="0" err="1">
                <a:solidFill>
                  <a:srgbClr val="002060"/>
                </a:solidFill>
              </a:rPr>
              <a:t>Graye</a:t>
            </a:r>
            <a:r>
              <a:rPr lang="cs-CZ" sz="1200" dirty="0">
                <a:solidFill>
                  <a:srgbClr val="002060"/>
                </a:solidFill>
              </a:rPr>
              <a:t>, pane“ odvětil policista.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Páni se na sebe podívali, ušklíbli se a vykročili. Jeden z nich byl strýc sira Henryho </a:t>
            </a:r>
            <a:r>
              <a:rPr lang="cs-CZ" sz="1200" dirty="0" err="1">
                <a:solidFill>
                  <a:srgbClr val="002060"/>
                </a:solidFill>
              </a:rPr>
              <a:t>Ashtona</a:t>
            </a:r>
            <a:r>
              <a:rPr lang="cs-CZ" sz="1200" dirty="0">
                <a:solidFill>
                  <a:srgbClr val="002060"/>
                </a:solidFill>
              </a:rPr>
              <a:t>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Uvnitř v domě, v křídle pro personál, hovořili spolu tichým šepotem polooblečení sluhové. Stará paní </a:t>
            </a:r>
            <a:r>
              <a:rPr lang="cs-CZ" sz="1200" dirty="0" err="1">
                <a:solidFill>
                  <a:srgbClr val="002060"/>
                </a:solidFill>
              </a:rPr>
              <a:t>Leafová</a:t>
            </a:r>
            <a:r>
              <a:rPr lang="cs-CZ" sz="1200" dirty="0">
                <a:solidFill>
                  <a:srgbClr val="002060"/>
                </a:solidFill>
              </a:rPr>
              <a:t> plakala a lomila rukama. Francis byl smrtelně bledý.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Asi po čtvrthodině si přibrali kočího a jednoho lokaje a kradli se nahoru. Zaklepali, ale neozvala se žádná odpověď. Zavolali. Všude bylo ticho. Nakonec, po marných pokusech vypáčit dveře, vylezli na střechu a spustili se na balkón. Dveře lehce povolily; zástrčky na nich byly už staré.</a:t>
            </a:r>
          </a:p>
          <a:p>
            <a:r>
              <a:rPr lang="cs-CZ" sz="1200" dirty="0">
                <a:solidFill>
                  <a:srgbClr val="002060"/>
                </a:solidFill>
              </a:rPr>
              <a:t>Když vstoupili do místnosti, spatřili na stěně skvostný portrét svého pána, jak ho naposledy viděli, se vší tou podivuhodnou nádherou jeho mladosti a krásy. Na podlaze ležel mrtvý muž ve večerním úboru a s nožem v srdci. Byl povadlý, vrásčitý a měl odporný obličej. Teprve, když si prohlédli jeho prsteny, poznali, kdo to je.</a:t>
            </a:r>
          </a:p>
          <a:p>
            <a:endParaRPr lang="cs-CZ" sz="1400" dirty="0">
              <a:solidFill>
                <a:srgbClr val="002060"/>
              </a:solidFill>
            </a:endParaRPr>
          </a:p>
        </p:txBody>
      </p:sp>
      <p:pic>
        <p:nvPicPr>
          <p:cNvPr id="1026" name="Picture 2" descr="File:Doriangray.jp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60232" y="1360994"/>
            <a:ext cx="2252155" cy="33706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9205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DÍLO – DALŠÍ PRÓZA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07504" y="1131590"/>
            <a:ext cx="8928992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Strašidlo </a:t>
            </a:r>
            <a:r>
              <a:rPr lang="cs-CZ" sz="2400" dirty="0" err="1" smtClean="0">
                <a:solidFill>
                  <a:srgbClr val="FFFF00"/>
                </a:solidFill>
              </a:rPr>
              <a:t>cantervillské</a:t>
            </a:r>
            <a:r>
              <a:rPr lang="cs-CZ" sz="2400" dirty="0" smtClean="0">
                <a:solidFill>
                  <a:srgbClr val="FFFF00"/>
                </a:solidFill>
              </a:rPr>
              <a:t> (1887)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 smtClean="0">
                <a:solidFill>
                  <a:schemeClr val="bg1"/>
                </a:solidFill>
              </a:rPr>
              <a:t>krátký vtipný příběh amerického vyslance, který si v Anglii koupí venkovské zámek i přes varování, že v něm straší  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d</a:t>
            </a:r>
            <a:r>
              <a:rPr lang="cs-CZ" sz="2000" dirty="0" smtClean="0">
                <a:solidFill>
                  <a:schemeClr val="bg1"/>
                </a:solidFill>
              </a:rPr>
              <a:t>ílo se dočkalo mj. i českého zpracování (1989), v hlavních rolích s Jiřím Bartoškou, Jiřinou Bohdalovou nebo Petrem Nárožným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Šťastný princ a jiné pohádky (1888)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Zločin lorda Arthura </a:t>
            </a:r>
            <a:r>
              <a:rPr lang="cs-CZ" sz="2400" dirty="0" err="1" smtClean="0">
                <a:solidFill>
                  <a:srgbClr val="FFFF00"/>
                </a:solidFill>
              </a:rPr>
              <a:t>Savila</a:t>
            </a:r>
            <a:r>
              <a:rPr lang="cs-CZ" sz="2400" dirty="0" smtClean="0">
                <a:solidFill>
                  <a:srgbClr val="FFFF00"/>
                </a:solidFill>
              </a:rPr>
              <a:t> (1891)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k</a:t>
            </a:r>
            <a:r>
              <a:rPr lang="cs-CZ" sz="2000" dirty="0" smtClean="0">
                <a:solidFill>
                  <a:schemeClr val="bg1"/>
                </a:solidFill>
              </a:rPr>
              <a:t>omediální příběh, rovněž se u nás dočkal filmového zpracování (1967), v hlavní roli s Václavem Voskou a </a:t>
            </a:r>
            <a:r>
              <a:rPr lang="cs-CZ" sz="2000" dirty="0">
                <a:solidFill>
                  <a:schemeClr val="bg1"/>
                </a:solidFill>
              </a:rPr>
              <a:t>S</a:t>
            </a:r>
            <a:r>
              <a:rPr lang="cs-CZ" sz="2000" dirty="0" smtClean="0">
                <a:solidFill>
                  <a:schemeClr val="bg1"/>
                </a:solidFill>
              </a:rPr>
              <a:t>vatoplukem Benešem 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endParaRPr lang="cs-CZ" sz="2000" dirty="0" smtClean="0">
              <a:solidFill>
                <a:schemeClr val="bg1"/>
              </a:solidFill>
            </a:endParaRP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583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DÍLO - DRAMA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107504" y="1131590"/>
            <a:ext cx="8928992" cy="367240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 Jak je důležité míti Filipa (1895)</a:t>
            </a:r>
            <a:endParaRPr lang="cs-CZ" sz="2400" dirty="0" smtClean="0">
              <a:solidFill>
                <a:schemeClr val="bg1"/>
              </a:solidFill>
            </a:endParaRP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l</a:t>
            </a:r>
            <a:r>
              <a:rPr lang="cs-CZ" sz="2000" dirty="0" smtClean="0">
                <a:solidFill>
                  <a:schemeClr val="bg1"/>
                </a:solidFill>
              </a:rPr>
              <a:t>ehká konverzační komedie plná zmatků zabývající se problémy vztahů mezi mužem a ženou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u</a:t>
            </a:r>
            <a:r>
              <a:rPr lang="cs-CZ" sz="2000" dirty="0" smtClean="0">
                <a:solidFill>
                  <a:schemeClr val="bg1"/>
                </a:solidFill>
              </a:rPr>
              <a:t> nás existuje brilantní filmové zpracování z roku 1979 s </a:t>
            </a:r>
            <a:r>
              <a:rPr lang="cs-CZ" sz="2000" dirty="0">
                <a:solidFill>
                  <a:schemeClr val="bg1"/>
                </a:solidFill>
              </a:rPr>
              <a:t>J</a:t>
            </a:r>
            <a:r>
              <a:rPr lang="cs-CZ" sz="2000" dirty="0" smtClean="0">
                <a:solidFill>
                  <a:schemeClr val="bg1"/>
                </a:solidFill>
              </a:rPr>
              <a:t>osefem Abrhámem a Jaromírem Hanzlíkem v hlavních rolích (občas je ještě vysíláno televizí)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t</a:t>
            </a:r>
            <a:r>
              <a:rPr lang="cs-CZ" sz="2000" dirty="0" smtClean="0">
                <a:solidFill>
                  <a:schemeClr val="bg1"/>
                </a:solidFill>
              </a:rPr>
              <a:t>ato divadelní hra se stále hraje na řadě jevišť po celém světě</a:t>
            </a:r>
          </a:p>
          <a:p>
            <a:pPr marL="342900" indent="-342900" algn="l">
              <a:buClr>
                <a:schemeClr val="bg1"/>
              </a:buClr>
              <a:buFont typeface="Arial" panose="020B0604020202020204" pitchFamily="34" charset="0"/>
              <a:buChar char="•"/>
            </a:pPr>
            <a:r>
              <a:rPr lang="cs-CZ" sz="2400" dirty="0" smtClean="0">
                <a:solidFill>
                  <a:srgbClr val="FFFF00"/>
                </a:solidFill>
              </a:rPr>
              <a:t>Ideální manžel (1895)</a:t>
            </a:r>
          </a:p>
          <a:p>
            <a:pPr marL="800100" lvl="1" indent="-342900" algn="l">
              <a:buClr>
                <a:schemeClr val="bg1"/>
              </a:buClr>
              <a:buFont typeface="Wingdings" panose="05000000000000000000" pitchFamily="2" charset="2"/>
              <a:buChar char="ü"/>
            </a:pPr>
            <a:r>
              <a:rPr lang="cs-CZ" sz="2000" dirty="0">
                <a:solidFill>
                  <a:schemeClr val="bg1"/>
                </a:solidFill>
              </a:rPr>
              <a:t>r</a:t>
            </a:r>
            <a:r>
              <a:rPr lang="cs-CZ" sz="2000" dirty="0" smtClean="0">
                <a:solidFill>
                  <a:schemeClr val="bg1"/>
                </a:solidFill>
              </a:rPr>
              <a:t>ovněž konverzační komedie se satirickými prvky 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cs-CZ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8351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bldLvl="2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</a:t>
            </a:r>
            <a:r>
              <a:rPr lang="cs-CZ" sz="5400" dirty="0" smtClean="0">
                <a:solidFill>
                  <a:srgbClr val="FFFF00"/>
                </a:solidFill>
              </a:rPr>
              <a:t>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CITÁTY A AFORISMY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1520" y="1131590"/>
            <a:ext cx="8568952" cy="38178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1200" dirty="0" smtClean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Alkohol je </a:t>
            </a:r>
            <a:r>
              <a:rPr lang="cs-CZ" sz="1400" dirty="0">
                <a:solidFill>
                  <a:srgbClr val="002060"/>
                </a:solidFill>
              </a:rPr>
              <a:t>prokletím dělnické třídy</a:t>
            </a:r>
            <a:r>
              <a:rPr lang="cs-CZ" sz="1400" dirty="0" smtClean="0">
                <a:solidFill>
                  <a:srgbClr val="002060"/>
                </a:solidFill>
              </a:rPr>
              <a:t>; práce je </a:t>
            </a:r>
            <a:r>
              <a:rPr lang="cs-CZ" sz="1400" dirty="0">
                <a:solidFill>
                  <a:srgbClr val="002060"/>
                </a:solidFill>
              </a:rPr>
              <a:t>prokletím třídně uvědomělých </a:t>
            </a:r>
            <a:r>
              <a:rPr lang="cs-CZ" sz="1400" dirty="0" smtClean="0">
                <a:solidFill>
                  <a:srgbClr val="002060"/>
                </a:solidFill>
              </a:rPr>
              <a:t>pijáků.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Demokracie - </a:t>
            </a:r>
            <a:r>
              <a:rPr lang="cs-CZ" sz="1400" dirty="0">
                <a:solidFill>
                  <a:srgbClr val="002060"/>
                </a:solidFill>
              </a:rPr>
              <a:t>klacek na otloukání lidu lidmi a pro lidi</a:t>
            </a:r>
            <a:r>
              <a:rPr lang="cs-CZ" sz="1400" dirty="0" smtClean="0">
                <a:solidFill>
                  <a:srgbClr val="002060"/>
                </a:solidFill>
              </a:rPr>
              <a:t>..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Gentleman </a:t>
            </a:r>
            <a:r>
              <a:rPr lang="cs-CZ" sz="1400" dirty="0" smtClean="0">
                <a:solidFill>
                  <a:srgbClr val="002060"/>
                </a:solidFill>
              </a:rPr>
              <a:t>je člověk, </a:t>
            </a:r>
            <a:r>
              <a:rPr lang="cs-CZ" sz="1400" dirty="0">
                <a:solidFill>
                  <a:srgbClr val="002060"/>
                </a:solidFill>
              </a:rPr>
              <a:t>který nikdy </a:t>
            </a:r>
            <a:r>
              <a:rPr lang="cs-CZ" sz="1400" dirty="0" smtClean="0">
                <a:solidFill>
                  <a:srgbClr val="002060"/>
                </a:solidFill>
              </a:rPr>
              <a:t>neraní city </a:t>
            </a:r>
            <a:r>
              <a:rPr lang="cs-CZ" sz="1400" dirty="0">
                <a:solidFill>
                  <a:srgbClr val="002060"/>
                </a:solidFill>
              </a:rPr>
              <a:t>druhého neúmyslně</a:t>
            </a:r>
            <a:r>
              <a:rPr lang="cs-CZ" sz="1400" dirty="0" smtClean="0">
                <a:solidFill>
                  <a:srgbClr val="002060"/>
                </a:solidFill>
              </a:rPr>
              <a:t>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Historie se </a:t>
            </a:r>
            <a:r>
              <a:rPr lang="cs-CZ" sz="1400" dirty="0">
                <a:solidFill>
                  <a:srgbClr val="002060"/>
                </a:solidFill>
              </a:rPr>
              <a:t>nikdy neopakuje. To jenom špatní historici se opakují</a:t>
            </a:r>
            <a:r>
              <a:rPr lang="cs-CZ" sz="1400" dirty="0" smtClean="0">
                <a:solidFill>
                  <a:srgbClr val="002060"/>
                </a:solidFill>
              </a:rPr>
              <a:t>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Jediný způsob, jak se zbavit pokušení, je vzdát se mu</a:t>
            </a:r>
            <a:r>
              <a:rPr lang="cs-CZ" sz="1400" dirty="0" smtClean="0">
                <a:solidFill>
                  <a:srgbClr val="002060"/>
                </a:solidFill>
              </a:rPr>
              <a:t>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Jediné, co je horší, než když se o vás mluví, je to, když se o vás </a:t>
            </a:r>
            <a:r>
              <a:rPr lang="cs-CZ" sz="1400" dirty="0" smtClean="0">
                <a:solidFill>
                  <a:srgbClr val="002060"/>
                </a:solidFill>
              </a:rPr>
              <a:t>nemluví.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Když </a:t>
            </a:r>
            <a:r>
              <a:rPr lang="cs-CZ" sz="1400" dirty="0" smtClean="0">
                <a:solidFill>
                  <a:srgbClr val="002060"/>
                </a:solidFill>
              </a:rPr>
              <a:t>jsme šťastni, </a:t>
            </a:r>
            <a:r>
              <a:rPr lang="cs-CZ" sz="1400" dirty="0">
                <a:solidFill>
                  <a:srgbClr val="002060"/>
                </a:solidFill>
              </a:rPr>
              <a:t>jsme dobří, ale když jsme dobří, nejsme vždycky šťastni</a:t>
            </a:r>
            <a:r>
              <a:rPr lang="cs-CZ" sz="1400" dirty="0" smtClean="0">
                <a:solidFill>
                  <a:srgbClr val="002060"/>
                </a:solidFill>
              </a:rPr>
              <a:t>.</a:t>
            </a:r>
            <a:r>
              <a:rPr lang="cs-CZ" sz="1400" baseline="30000" dirty="0" smtClean="0">
                <a:solidFill>
                  <a:srgbClr val="002060"/>
                </a:solidFill>
                <a:hlinkClick r:id="rId2"/>
              </a:rPr>
              <a:t>[</a:t>
            </a:r>
            <a:endParaRPr lang="cs-CZ" sz="1400" baseline="30000" dirty="0" smtClean="0">
              <a:solidFill>
                <a:srgbClr val="002060"/>
              </a:solidFill>
            </a:endParaRPr>
          </a:p>
          <a:p>
            <a:endParaRPr lang="cs-CZ" sz="1400" baseline="30000" dirty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Náklonností jsem Francouz, národností Ir, násilím Angličanů přinucen, abych </a:t>
            </a:r>
            <a:r>
              <a:rPr lang="cs-CZ" sz="1400" dirty="0">
                <a:solidFill>
                  <a:srgbClr val="002060"/>
                </a:solidFill>
              </a:rPr>
              <a:t>se vyjadřoval jazykem </a:t>
            </a:r>
            <a:r>
              <a:rPr lang="cs-CZ" sz="1400" dirty="0" smtClean="0">
                <a:solidFill>
                  <a:srgbClr val="002060"/>
                </a:solidFill>
              </a:rPr>
              <a:t>Shakespeara. </a:t>
            </a:r>
            <a:r>
              <a:rPr lang="cs-CZ" sz="1400" baseline="30000" dirty="0">
                <a:solidFill>
                  <a:srgbClr val="002060"/>
                </a:solidFill>
                <a:hlinkClick r:id="rId2"/>
              </a:rPr>
              <a:t>[</a:t>
            </a:r>
            <a:r>
              <a:rPr lang="cs-CZ" sz="1400" dirty="0" smtClean="0">
                <a:solidFill>
                  <a:srgbClr val="002060"/>
                </a:solidFill>
              </a:rPr>
              <a:t> </a:t>
            </a:r>
            <a:endParaRPr lang="cs-CZ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3745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</a:t>
            </a:r>
            <a:r>
              <a:rPr lang="cs-CZ" sz="5400" dirty="0" smtClean="0">
                <a:solidFill>
                  <a:srgbClr val="FFFF00"/>
                </a:solidFill>
              </a:rPr>
              <a:t>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CITÁTY A AFORISMY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51520" y="1131590"/>
            <a:ext cx="8568952" cy="381783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cs-CZ" sz="1200" dirty="0" smtClean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Mluvit pravdu je trapné, ale muset lhát je ještě </a:t>
            </a:r>
            <a:r>
              <a:rPr lang="cs-CZ" sz="1400" dirty="0" smtClean="0">
                <a:solidFill>
                  <a:srgbClr val="002060"/>
                </a:solidFill>
              </a:rPr>
              <a:t>trapnější.</a:t>
            </a:r>
            <a:r>
              <a:rPr lang="cs-CZ" sz="1400" dirty="0" smtClean="0"/>
              <a:t>.</a:t>
            </a:r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 smtClean="0">
                <a:solidFill>
                  <a:srgbClr val="002060"/>
                </a:solidFill>
              </a:rPr>
              <a:t>Svět je sice divadlo, </a:t>
            </a:r>
            <a:r>
              <a:rPr lang="cs-CZ" sz="1400" dirty="0">
                <a:solidFill>
                  <a:srgbClr val="002060"/>
                </a:solidFill>
              </a:rPr>
              <a:t>ale role jsou mizerně obsazeny. </a:t>
            </a:r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V poslanecké sněmovně není jediná osoba, která by stála za portrét; mnohé by však stálo za to zmalovat.</a:t>
            </a:r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Ze všeho nejraději mluvím o ničem - je to totiž jediná věc, o které opravdu něco vím. </a:t>
            </a:r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Láska se podobá jen lásce</a:t>
            </a:r>
            <a:r>
              <a:rPr lang="cs-CZ" sz="1400" dirty="0" smtClean="0">
                <a:solidFill>
                  <a:srgbClr val="002060"/>
                </a:solidFill>
              </a:rPr>
              <a:t>, k </a:t>
            </a:r>
            <a:r>
              <a:rPr lang="cs-CZ" sz="1400" dirty="0">
                <a:solidFill>
                  <a:srgbClr val="002060"/>
                </a:solidFill>
              </a:rPr>
              <a:t>ničemu jinému ji nelze přirovnat.</a:t>
            </a:r>
            <a:endParaRPr lang="cs-CZ" sz="1400" dirty="0" smtClean="0">
              <a:solidFill>
                <a:srgbClr val="002060"/>
              </a:solidFill>
            </a:endParaRPr>
          </a:p>
          <a:p>
            <a:endParaRPr lang="cs-CZ" sz="1400" dirty="0" smtClean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Ženy byly stvořeny aby byly milovány</a:t>
            </a:r>
            <a:r>
              <a:rPr lang="cs-CZ" sz="1400" dirty="0" smtClean="0">
                <a:solidFill>
                  <a:srgbClr val="002060"/>
                </a:solidFill>
              </a:rPr>
              <a:t>, ne </a:t>
            </a:r>
            <a:r>
              <a:rPr lang="cs-CZ" sz="1400" dirty="0">
                <a:solidFill>
                  <a:srgbClr val="002060"/>
                </a:solidFill>
              </a:rPr>
              <a:t>proto aby byly chápány.</a:t>
            </a:r>
          </a:p>
          <a:p>
            <a:endParaRPr lang="cs-CZ" sz="14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Požehnáni budiž ti</a:t>
            </a:r>
            <a:r>
              <a:rPr lang="cs-CZ" sz="1400" dirty="0" smtClean="0">
                <a:solidFill>
                  <a:srgbClr val="002060"/>
                </a:solidFill>
              </a:rPr>
              <a:t>, kteří </a:t>
            </a:r>
            <a:r>
              <a:rPr lang="cs-CZ" sz="1400" dirty="0">
                <a:solidFill>
                  <a:srgbClr val="002060"/>
                </a:solidFill>
              </a:rPr>
              <a:t>nemají co říci a drží zobák.</a:t>
            </a:r>
            <a:endParaRPr lang="cs-CZ" sz="1400" baseline="30000" dirty="0" smtClean="0">
              <a:solidFill>
                <a:srgbClr val="002060"/>
              </a:solidFill>
            </a:endParaRPr>
          </a:p>
          <a:p>
            <a:endParaRPr lang="cs-CZ" sz="1400" baseline="30000" dirty="0" smtClean="0">
              <a:solidFill>
                <a:srgbClr val="002060"/>
              </a:solidFill>
            </a:endParaRPr>
          </a:p>
          <a:p>
            <a:endParaRPr lang="cs-CZ" sz="1400" baseline="30000" dirty="0">
              <a:solidFill>
                <a:srgbClr val="002060"/>
              </a:solidFill>
            </a:endParaRPr>
          </a:p>
          <a:p>
            <a:r>
              <a:rPr lang="cs-CZ" sz="1400" dirty="0">
                <a:solidFill>
                  <a:srgbClr val="002060"/>
                </a:solidFill>
              </a:rPr>
              <a:t>Všechno</a:t>
            </a:r>
            <a:r>
              <a:rPr lang="cs-CZ" sz="1400" dirty="0" smtClean="0">
                <a:solidFill>
                  <a:srgbClr val="002060"/>
                </a:solidFill>
              </a:rPr>
              <a:t>, čím </a:t>
            </a:r>
            <a:r>
              <a:rPr lang="cs-CZ" sz="1400" dirty="0">
                <a:solidFill>
                  <a:srgbClr val="002060"/>
                </a:solidFill>
              </a:rPr>
              <a:t>někdo vyniká</a:t>
            </a:r>
            <a:r>
              <a:rPr lang="cs-CZ" sz="1400" dirty="0" smtClean="0">
                <a:solidFill>
                  <a:srgbClr val="002060"/>
                </a:solidFill>
              </a:rPr>
              <a:t>, získává </a:t>
            </a:r>
            <a:r>
              <a:rPr lang="cs-CZ" sz="1400" dirty="0">
                <a:solidFill>
                  <a:srgbClr val="002060"/>
                </a:solidFill>
              </a:rPr>
              <a:t>mu nepřátele</a:t>
            </a:r>
            <a:r>
              <a:rPr lang="cs-CZ" sz="1400" dirty="0" smtClean="0">
                <a:solidFill>
                  <a:srgbClr val="002060"/>
                </a:solidFill>
              </a:rPr>
              <a:t>. Člověk </a:t>
            </a:r>
            <a:r>
              <a:rPr lang="cs-CZ" sz="1400" dirty="0">
                <a:solidFill>
                  <a:srgbClr val="002060"/>
                </a:solidFill>
              </a:rPr>
              <a:t>musí být zcela </a:t>
            </a:r>
            <a:r>
              <a:rPr lang="cs-CZ" sz="1400" dirty="0" smtClean="0">
                <a:solidFill>
                  <a:srgbClr val="002060"/>
                </a:solidFill>
              </a:rPr>
              <a:t>průměrný, aby </a:t>
            </a:r>
            <a:r>
              <a:rPr lang="cs-CZ" sz="1400" dirty="0">
                <a:solidFill>
                  <a:srgbClr val="002060"/>
                </a:solidFill>
              </a:rPr>
              <a:t>byl oblíben.</a:t>
            </a:r>
            <a:endParaRPr lang="cs-CZ" sz="1400" baseline="30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801511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5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5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</a:t>
            </a:r>
            <a:r>
              <a:rPr lang="cs-CZ" sz="5400" dirty="0" smtClean="0">
                <a:solidFill>
                  <a:srgbClr val="FFFF00"/>
                </a:solidFill>
              </a:rPr>
              <a:t>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4" name="Podnadpis 2"/>
          <p:cNvSpPr txBox="1">
            <a:spLocks/>
          </p:cNvSpPr>
          <p:nvPr/>
        </p:nvSpPr>
        <p:spPr>
          <a:xfrm>
            <a:off x="2051720" y="2499742"/>
            <a:ext cx="5616624" cy="72008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40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DĚKUJI ZA POZORNOST.</a:t>
            </a:r>
            <a:endParaRPr lang="cs-CZ" sz="40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289608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79512" y="483518"/>
            <a:ext cx="8856984" cy="7422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5400" dirty="0" smtClean="0">
                <a:solidFill>
                  <a:srgbClr val="FFFF00"/>
                </a:solidFill>
              </a:rPr>
              <a:t>OSCAR WILDE</a:t>
            </a:r>
            <a:br>
              <a:rPr lang="cs-CZ" sz="5400" dirty="0" smtClean="0">
                <a:solidFill>
                  <a:srgbClr val="FFFF00"/>
                </a:solidFill>
              </a:rPr>
            </a:br>
            <a:r>
              <a:rPr lang="cs-CZ" sz="4000" dirty="0" smtClean="0">
                <a:solidFill>
                  <a:srgbClr val="FF0000"/>
                </a:solidFill>
              </a:rPr>
              <a:t>ZDROJE</a:t>
            </a:r>
            <a:endParaRPr lang="cs-CZ" sz="4000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51520" y="1203598"/>
            <a:ext cx="8640960" cy="3744416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Literatura pro 3. ročník středních škol – Učebnice. 1. Vyd. Brno, </a:t>
            </a:r>
            <a:r>
              <a:rPr lang="cs-CZ" sz="1200" dirty="0" err="1">
                <a:solidFill>
                  <a:schemeClr val="bg1"/>
                </a:solidFill>
              </a:rPr>
              <a:t>Didaktis</a:t>
            </a:r>
            <a:r>
              <a:rPr lang="cs-CZ" sz="1200" dirty="0">
                <a:solidFill>
                  <a:schemeClr val="bg1"/>
                </a:solidFill>
              </a:rPr>
              <a:t> 2009. 151 s. ISBN 978-80-7358-135-0</a:t>
            </a: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KOLEKTIV AUTORŮ. </a:t>
            </a:r>
            <a:r>
              <a:rPr lang="cs-CZ" sz="1200" i="1" dirty="0">
                <a:solidFill>
                  <a:schemeClr val="bg1"/>
                </a:solidFill>
              </a:rPr>
              <a:t>Malá </a:t>
            </a:r>
            <a:r>
              <a:rPr lang="cs-CZ" sz="1200" i="1" dirty="0" err="1">
                <a:solidFill>
                  <a:schemeClr val="bg1"/>
                </a:solidFill>
              </a:rPr>
              <a:t>encyklopédia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spisovateľov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sveta</a:t>
            </a:r>
            <a:r>
              <a:rPr lang="cs-CZ" sz="1200" dirty="0">
                <a:solidFill>
                  <a:schemeClr val="bg1"/>
                </a:solidFill>
              </a:rPr>
              <a:t>. Bratislava: Obzor, 1978, ISBN NEUVEDENO. </a:t>
            </a:r>
          </a:p>
          <a:p>
            <a:pPr>
              <a:spcBef>
                <a:spcPts val="0"/>
              </a:spcBef>
            </a:pPr>
            <a:r>
              <a:rPr lang="cs-CZ" sz="1200" dirty="0" smtClean="0">
                <a:solidFill>
                  <a:schemeClr val="bg1"/>
                </a:solidFill>
              </a:rPr>
              <a:t>AUTOR </a:t>
            </a:r>
            <a:r>
              <a:rPr lang="cs-CZ" sz="1200" dirty="0">
                <a:solidFill>
                  <a:schemeClr val="bg1"/>
                </a:solidFill>
              </a:rPr>
              <a:t>NEUVEDEN. </a:t>
            </a:r>
            <a:r>
              <a:rPr lang="cs-CZ" sz="1200" i="1" dirty="0">
                <a:solidFill>
                  <a:schemeClr val="bg1"/>
                </a:solidFill>
              </a:rPr>
              <a:t>Oscar Wilde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</a:t>
            </a:r>
            <a:r>
              <a:rPr lang="cs-CZ" sz="1200" dirty="0" smtClean="0">
                <a:solidFill>
                  <a:schemeClr val="bg1"/>
                </a:solidFill>
              </a:rPr>
              <a:t>cs.wikipedia.org/wiki/Oscar_Wilde</a:t>
            </a: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AUTOR NEUVEDEN. </a:t>
            </a:r>
            <a:r>
              <a:rPr lang="cs-CZ" sz="1200" i="1" dirty="0" err="1">
                <a:solidFill>
                  <a:schemeClr val="bg1"/>
                </a:solidFill>
              </a:rPr>
              <a:t>Wikimedia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Commons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http://upload.wikimedia.org/wikipedia/commons/thumb/d/d1/Oscar_Wilde_%281854-1900%29%2C_by_Alfred_Ellis_%26_Walerie%2C_1892_2.jpg/200px-Oscar_Wilde_%281854-1900%29%2C_by_Alfred_Ellis_%26_Walerie%2C_1892_2.jpg </a:t>
            </a:r>
            <a:endParaRPr lang="cs-CZ" sz="1200" dirty="0" smtClean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en-US" sz="1200" dirty="0">
                <a:solidFill>
                  <a:schemeClr val="bg1"/>
                </a:solidFill>
              </a:rPr>
              <a:t>SKOPP. </a:t>
            </a:r>
            <a:r>
              <a:rPr lang="en-US" sz="1200" i="1" dirty="0">
                <a:solidFill>
                  <a:schemeClr val="bg1"/>
                </a:solidFill>
              </a:rPr>
              <a:t>Wikimedia Commons</a:t>
            </a:r>
            <a:r>
              <a:rPr lang="en-US" sz="1200" dirty="0">
                <a:solidFill>
                  <a:schemeClr val="bg1"/>
                </a:solidFill>
              </a:rPr>
              <a:t> [online]. [cit. </a:t>
            </a:r>
            <a:r>
              <a:rPr lang="en-US" sz="1200" dirty="0" smtClean="0">
                <a:solidFill>
                  <a:schemeClr val="bg1"/>
                </a:solidFill>
              </a:rPr>
              <a:t>29.</a:t>
            </a:r>
            <a:r>
              <a:rPr lang="cs-CZ" sz="1200" dirty="0" smtClean="0">
                <a:solidFill>
                  <a:schemeClr val="bg1"/>
                </a:solidFill>
              </a:rPr>
              <a:t>8</a:t>
            </a:r>
            <a:r>
              <a:rPr lang="en-US" sz="1200" dirty="0" smtClean="0">
                <a:solidFill>
                  <a:schemeClr val="bg1"/>
                </a:solidFill>
              </a:rPr>
              <a:t>.201</a:t>
            </a:r>
            <a:r>
              <a:rPr lang="cs-CZ" sz="1200" dirty="0" smtClean="0">
                <a:solidFill>
                  <a:schemeClr val="bg1"/>
                </a:solidFill>
              </a:rPr>
              <a:t>33</a:t>
            </a:r>
            <a:r>
              <a:rPr lang="en-US" sz="1200" dirty="0" smtClean="0">
                <a:solidFill>
                  <a:schemeClr val="bg1"/>
                </a:solidFill>
              </a:rPr>
              <a:t>]. </a:t>
            </a:r>
            <a:r>
              <a:rPr lang="en-US" sz="1200" dirty="0" err="1">
                <a:solidFill>
                  <a:schemeClr val="bg1"/>
                </a:solidFill>
              </a:rPr>
              <a:t>Dostupný</a:t>
            </a:r>
            <a:r>
              <a:rPr lang="en-US" sz="1200" dirty="0">
                <a:solidFill>
                  <a:schemeClr val="bg1"/>
                </a:solidFill>
              </a:rPr>
              <a:t> </a:t>
            </a:r>
            <a:r>
              <a:rPr lang="en-US" sz="1200" dirty="0" err="1">
                <a:solidFill>
                  <a:schemeClr val="bg1"/>
                </a:solidFill>
              </a:rPr>
              <a:t>na</a:t>
            </a:r>
            <a:r>
              <a:rPr lang="en-US" sz="1200" dirty="0">
                <a:solidFill>
                  <a:schemeClr val="bg1"/>
                </a:solidFill>
              </a:rPr>
              <a:t> WWW: http://</a:t>
            </a:r>
            <a:r>
              <a:rPr lang="en-US" sz="1200" dirty="0" smtClean="0">
                <a:solidFill>
                  <a:schemeClr val="bg1"/>
                </a:solidFill>
              </a:rPr>
              <a:t>cs.wikipedia.org/wiki/Oscar_Wilde#mediaviewer/Soubor:Oscar_Wilde_Sarony.jpg</a:t>
            </a:r>
            <a:endParaRPr lang="cs-CZ" sz="1200" dirty="0" smtClean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AGATELLER. </a:t>
            </a:r>
            <a:r>
              <a:rPr lang="cs-CZ" sz="1200" i="1" dirty="0" err="1">
                <a:solidFill>
                  <a:schemeClr val="bg1"/>
                </a:solidFill>
              </a:rPr>
              <a:t>Wikimedia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Commons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http://en.wikipedia.org/wiki/File:Tomb_of_Oscar_Wilde,_P%C3%A8re_Lachaise_cemetery,_Paris,_France.jpg </a:t>
            </a:r>
            <a:endParaRPr lang="cs-CZ" sz="1200" dirty="0" smtClean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JACK1956. </a:t>
            </a:r>
            <a:r>
              <a:rPr lang="cs-CZ" sz="1200" i="1" dirty="0" err="1">
                <a:solidFill>
                  <a:schemeClr val="bg1"/>
                </a:solidFill>
              </a:rPr>
              <a:t>Wikimedia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Commons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</a:t>
            </a:r>
            <a:r>
              <a:rPr lang="cs-CZ" sz="1200" dirty="0">
                <a:solidFill>
                  <a:schemeClr val="bg1"/>
                </a:solidFill>
                <a:hlinkClick r:id="rId2"/>
              </a:rPr>
              <a:t>http://</a:t>
            </a:r>
            <a:r>
              <a:rPr lang="cs-CZ" sz="1200" dirty="0" smtClean="0">
                <a:solidFill>
                  <a:schemeClr val="bg1"/>
                </a:solidFill>
                <a:hlinkClick r:id="rId2"/>
              </a:rPr>
              <a:t>en.wikipedia.org/wiki/File:Wildeanddouglas.jpg</a:t>
            </a:r>
            <a:endParaRPr lang="cs-CZ" sz="1200" dirty="0" smtClean="0">
              <a:solidFill>
                <a:schemeClr val="bg1"/>
              </a:solidFill>
            </a:endParaRP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WILDE, Oscar. </a:t>
            </a:r>
            <a:r>
              <a:rPr lang="cs-CZ" sz="1200" i="1" dirty="0">
                <a:solidFill>
                  <a:schemeClr val="bg1"/>
                </a:solidFill>
              </a:rPr>
              <a:t>Stínohra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http://www.macekvbotach.cz/nedelni-chvilka-poezie-tentokrat-s-oscarem-wildem</a:t>
            </a:r>
            <a:r>
              <a:rPr lang="cs-CZ" sz="1200" dirty="0" smtClean="0"/>
              <a:t>/</a:t>
            </a: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AUTOR NEUVEDEN. </a:t>
            </a:r>
            <a:r>
              <a:rPr lang="cs-CZ" sz="1200" i="1" dirty="0">
                <a:solidFill>
                  <a:schemeClr val="bg1"/>
                </a:solidFill>
              </a:rPr>
              <a:t>Obraz Doriana </a:t>
            </a:r>
            <a:r>
              <a:rPr lang="cs-CZ" sz="1200" i="1" dirty="0" err="1">
                <a:solidFill>
                  <a:schemeClr val="bg1"/>
                </a:solidFill>
              </a:rPr>
              <a:t>Graye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</a:t>
            </a:r>
            <a:r>
              <a:rPr lang="cs-CZ" sz="1200" dirty="0" smtClean="0">
                <a:solidFill>
                  <a:schemeClr val="bg1"/>
                </a:solidFill>
              </a:rPr>
              <a:t>cs.wikipedia.org/wiki/Obraz_Doriana_Graye</a:t>
            </a: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ADASTA. </a:t>
            </a:r>
            <a:r>
              <a:rPr lang="cs-CZ" sz="1200" i="1" dirty="0" err="1">
                <a:solidFill>
                  <a:schemeClr val="bg1"/>
                </a:solidFill>
              </a:rPr>
              <a:t>Wikimeda</a:t>
            </a:r>
            <a:r>
              <a:rPr lang="cs-CZ" sz="1200" i="1" dirty="0">
                <a:solidFill>
                  <a:schemeClr val="bg1"/>
                </a:solidFill>
              </a:rPr>
              <a:t> </a:t>
            </a:r>
            <a:r>
              <a:rPr lang="cs-CZ" sz="1200" i="1" dirty="0" err="1">
                <a:solidFill>
                  <a:schemeClr val="bg1"/>
                </a:solidFill>
              </a:rPr>
              <a:t>Commons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http://en.wikipedia.org/wiki/File:Doriangray.jpg 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</a:p>
          <a:p>
            <a:pPr>
              <a:spcBef>
                <a:spcPts val="0"/>
              </a:spcBef>
            </a:pPr>
            <a:r>
              <a:rPr lang="cs-CZ" sz="1200" dirty="0">
                <a:solidFill>
                  <a:schemeClr val="bg1"/>
                </a:solidFill>
              </a:rPr>
              <a:t>AUTOR NEUVEDEN. </a:t>
            </a:r>
            <a:r>
              <a:rPr lang="cs-CZ" sz="1200" i="1" dirty="0">
                <a:solidFill>
                  <a:schemeClr val="bg1"/>
                </a:solidFill>
              </a:rPr>
              <a:t>Oscar Wilde</a:t>
            </a:r>
            <a:r>
              <a:rPr lang="cs-CZ" sz="1200" dirty="0">
                <a:solidFill>
                  <a:schemeClr val="bg1"/>
                </a:solidFill>
              </a:rPr>
              <a:t> [online]. [cit. </a:t>
            </a:r>
            <a:r>
              <a:rPr lang="cs-CZ" sz="1200" dirty="0" smtClean="0">
                <a:solidFill>
                  <a:schemeClr val="bg1"/>
                </a:solidFill>
              </a:rPr>
              <a:t>29.8.2013]. </a:t>
            </a:r>
            <a:r>
              <a:rPr lang="cs-CZ" sz="1200" dirty="0">
                <a:solidFill>
                  <a:schemeClr val="bg1"/>
                </a:solidFill>
              </a:rPr>
              <a:t>Dostupný na WWW: http://cs.wikiquote.org/wiki/Oscar_Wilde 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  <a:r>
              <a:rPr lang="en-US" sz="1200" dirty="0" smtClean="0">
                <a:solidFill>
                  <a:schemeClr val="bg1"/>
                </a:solidFill>
              </a:rPr>
              <a:t> </a:t>
            </a:r>
            <a:r>
              <a:rPr lang="cs-CZ" sz="1200" dirty="0" smtClean="0">
                <a:solidFill>
                  <a:schemeClr val="bg1"/>
                </a:solidFill>
              </a:rPr>
              <a:t> </a:t>
            </a:r>
            <a:endParaRPr lang="cs-CZ" sz="1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190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">
  <a:themeElements>
    <a:clrScheme name="Moonlight">
      <a:dk1>
        <a:srgbClr val="595959"/>
      </a:dk1>
      <a:lt1>
        <a:srgbClr val="FFFFFF"/>
      </a:lt1>
      <a:dk2>
        <a:srgbClr val="2AB7FF"/>
      </a:dk2>
      <a:lt2>
        <a:srgbClr val="DBE5F1"/>
      </a:lt2>
      <a:accent1>
        <a:srgbClr val="20378C"/>
      </a:accent1>
      <a:accent2>
        <a:srgbClr val="A20000"/>
      </a:accent2>
      <a:accent3>
        <a:srgbClr val="534088"/>
      </a:accent3>
      <a:accent4>
        <a:srgbClr val="2D9123"/>
      </a:accent4>
      <a:accent5>
        <a:srgbClr val="7E2C80"/>
      </a:accent5>
      <a:accent6>
        <a:srgbClr val="4A4EC5"/>
      </a:accent6>
      <a:hlink>
        <a:srgbClr val="BBECFF"/>
      </a:hlink>
      <a:folHlink>
        <a:srgbClr val="DDDDDD"/>
      </a:folHlink>
    </a:clrScheme>
    <a:fontScheme name="Moonlight">
      <a:maj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ndara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onlight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  <a:satMod val="150000"/>
              </a:schemeClr>
            </a:gs>
            <a:gs pos="35000">
              <a:schemeClr val="phClr">
                <a:tint val="80000"/>
                <a:satMod val="200000"/>
              </a:schemeClr>
            </a:gs>
            <a:gs pos="100000">
              <a:schemeClr val="phClr">
                <a:tint val="75000"/>
                <a:satMod val="250000"/>
              </a:schemeClr>
            </a:gs>
          </a:gsLst>
          <a:path path="rect">
            <a:fillToRect l="100000" t="100000"/>
          </a:path>
        </a:gradFill>
        <a:gradFill rotWithShape="1">
          <a:gsLst>
            <a:gs pos="0">
              <a:schemeClr val="phClr">
                <a:shade val="60000"/>
                <a:satMod val="150000"/>
              </a:schemeClr>
            </a:gs>
            <a:gs pos="80000">
              <a:schemeClr val="phClr">
                <a:shade val="100000"/>
                <a:satMod val="130000"/>
              </a:schemeClr>
            </a:gs>
            <a:gs pos="100000">
              <a:schemeClr val="phClr">
                <a:tint val="9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6350" cap="flat" cmpd="sng" algn="ctr">
          <a:solidFill>
            <a:schemeClr val="phClr">
              <a:shade val="95000"/>
              <a:satMod val="115000"/>
            </a:schemeClr>
          </a:solidFill>
          <a:prstDash val="solid"/>
        </a:ln>
        <a:ln w="12700" cap="flat" cmpd="sng" algn="ctr">
          <a:solidFill>
            <a:schemeClr val="phClr">
              <a:satMod val="110000"/>
            </a:schemeClr>
          </a:solidFill>
          <a:prstDash val="solid"/>
        </a:ln>
        <a:ln w="25400" cap="flat" cmpd="sng" algn="ctr">
          <a:solidFill>
            <a:schemeClr val="phClr">
              <a:shade val="90000"/>
              <a:satMod val="115000"/>
            </a:schemeClr>
          </a:solidFill>
          <a:prstDash val="solid"/>
        </a:ln>
      </a:lnStyleLst>
      <a:effectStyleLst>
        <a:effectStyle>
          <a:effectLst>
            <a:outerShdw blurRad="50800" dist="25400" dir="5400000" sx="101000" sy="101000" algn="ctr" rotWithShape="0">
              <a:srgbClr val="000000">
                <a:alpha val="60000"/>
              </a:srgbClr>
            </a:outerShdw>
          </a:effectLst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</a:effectLst>
          <a:scene3d>
            <a:camera prst="orthographicFront">
              <a:rot lat="0" lon="0" rev="0"/>
            </a:camera>
            <a:lightRig rig="balanced" dir="tl">
              <a:rot lat="0" lon="0" rev="4200000"/>
            </a:lightRig>
          </a:scene3d>
          <a:sp3d>
            <a:bevelT w="25400" h="12700" prst="softRound"/>
          </a:sp3d>
        </a:effectStyle>
        <a:effectStyle>
          <a:effectLst>
            <a:innerShdw blurRad="76200" dist="25400" dir="13500000">
              <a:srgbClr val="000000">
                <a:alpha val="60000"/>
              </a:srgbClr>
            </a:innerShdw>
            <a:softEdge rad="3175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lumMod val="90000"/>
              </a:schemeClr>
            </a:gs>
            <a:gs pos="30000">
              <a:schemeClr val="phClr">
                <a:lumMod val="75000"/>
              </a:schemeClr>
            </a:gs>
            <a:gs pos="100000">
              <a:schemeClr val="phClr">
                <a:lumMod val="10000"/>
              </a:schemeClr>
            </a:gs>
          </a:gsLst>
          <a:path path="rect">
            <a:fillToRect l="100000" t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Měsíční svit</Template>
  <TotalTime>279</TotalTime>
  <Words>1330</Words>
  <Application>Microsoft Office PowerPoint</Application>
  <PresentationFormat>Předvádění na obrazovce (16:9)</PresentationFormat>
  <Paragraphs>136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1</vt:lpstr>
      <vt:lpstr>Prezentace aplikace PowerPoint</vt:lpstr>
      <vt:lpstr>OSCAR WILDE</vt:lpstr>
      <vt:lpstr>OSCAR WILDE ÚVOD</vt:lpstr>
      <vt:lpstr>OSCAR WILDE ŽIVOTNÍ OSUDY</vt:lpstr>
      <vt:lpstr>OSCAR WILDE ŽIVOTNÍ OSUDY</vt:lpstr>
      <vt:lpstr>OSCAR WILDE DÍLO – BÁSNICKÁ TVORBA</vt:lpstr>
      <vt:lpstr>OSCAR WILDE DÍLO – PRÓZA</vt:lpstr>
      <vt:lpstr>OSCAR WILDE DÍLO – PRÓZA</vt:lpstr>
      <vt:lpstr>OSCAR WILDE DÍLO – DALŠÍ PRÓZA</vt:lpstr>
      <vt:lpstr>OSCAR WILDE DÍLO - DRAMA</vt:lpstr>
      <vt:lpstr>OSCAR WILDE CITÁTY A AFORISMY</vt:lpstr>
      <vt:lpstr>OSCAR WILDE CITÁTY A AFORISMY</vt:lpstr>
      <vt:lpstr>OSCAR WILDE </vt:lpstr>
      <vt:lpstr>OSCAR WILDE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Dušan</dc:creator>
  <cp:lastModifiedBy>Dušan</cp:lastModifiedBy>
  <cp:revision>49</cp:revision>
  <dcterms:created xsi:type="dcterms:W3CDTF">2014-04-28T15:10:52Z</dcterms:created>
  <dcterms:modified xsi:type="dcterms:W3CDTF">2014-04-29T17:03:08Z</dcterms:modified>
</cp:coreProperties>
</file>