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57" r:id="rId5"/>
    <p:sldId id="258" r:id="rId6"/>
    <p:sldId id="259" r:id="rId7"/>
    <p:sldId id="263" r:id="rId8"/>
    <p:sldId id="261" r:id="rId9"/>
    <p:sldId id="264" r:id="rId10"/>
    <p:sldId id="260" r:id="rId11"/>
    <p:sldId id="262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724AB00-DA6C-429E-B1AB-973EF8092882}" type="datetimeFigureOut">
              <a:rPr lang="en-US" smtClean="0"/>
              <a:t>4/23/2014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2FF4189-7367-4DF4-BD27-879F4969C84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hyperlink" Target="http://www.youtube.com/watch?v=M_epI60hOD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f/f1/Road_to_mount_cook_new_zealan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0/06/Lake_Taupo_and_Waikato_River_aerial_view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youtube.com/watch?v=3BoNmpvkav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0/08/Motiti_Island,_Bay_of_Plenty,_New_Zealand,_1_April_20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1/15/Franz_Josef_glacier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Lake_Taupo_and_Waikato_River_aerial_view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New </a:t>
            </a:r>
            <a:r>
              <a:rPr lang="cs-CZ" dirty="0" err="1" smtClean="0"/>
              <a:t>Zealand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 smtClean="0"/>
          </a:p>
          <a:p>
            <a:r>
              <a:rPr lang="cs-CZ" dirty="0" err="1" smtClean="0"/>
              <a:t>History</a:t>
            </a:r>
            <a:endParaRPr lang="cs-CZ" dirty="0" smtClean="0"/>
          </a:p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en-US" dirty="0"/>
          </a:p>
        </p:txBody>
      </p:sp>
      <p:pic>
        <p:nvPicPr>
          <p:cNvPr id="7170" name="Picture 2" descr="C:\Users\Lucka\AppData\Local\Microsoft\Windows\Temporary Internet Files\Content.IE5\B0LLD3I8\MC900326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2971191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64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687" y="926955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808812"/>
              </p:ext>
            </p:extLst>
          </p:nvPr>
        </p:nvGraphicFramePr>
        <p:xfrm>
          <a:off x="539551" y="2132856"/>
          <a:ext cx="8069075" cy="2560635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8069075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VY_32_INOVACE_5B_20_New</a:t>
                      </a:r>
                      <a:r>
                        <a:rPr lang="cs-CZ" sz="1800" baseline="0" dirty="0" smtClean="0"/>
                        <a:t>.Zealand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duben</a:t>
                      </a:r>
                      <a:r>
                        <a:rPr lang="cs-CZ" sz="1800" dirty="0" smtClean="0"/>
                        <a:t>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6663" y="5244956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82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tento výukový materiál slouží k osvojení znalostí nutných ke zvládnutí  maturitního tématu </a:t>
            </a:r>
            <a:r>
              <a:rPr lang="cs-CZ" dirty="0" smtClean="0"/>
              <a:t>New </a:t>
            </a:r>
            <a:r>
              <a:rPr lang="cs-CZ" dirty="0" err="1" smtClean="0"/>
              <a:t>Zealand</a:t>
            </a:r>
            <a:r>
              <a:rPr lang="cs-CZ" dirty="0" smtClean="0"/>
              <a:t> v </a:t>
            </a:r>
            <a:r>
              <a:rPr lang="cs-CZ" dirty="0"/>
              <a:t>angličtině a je určen k prezentaci na interaktivní tabuli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faktografické informace jsou v prezentaci ilustrovány fotografiemi, které se v některých případech objeví po kliknutí v okamžiku, kdy se o daném faktu hovoří v prezentaci; při následujícím kliknutí zase zmizí, aby nerušil v pokračování prezentace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materiál je opatřen dvěma hypertextovými odkazy na stránku </a:t>
            </a:r>
            <a:r>
              <a:rPr lang="cs-CZ" dirty="0" smtClean="0"/>
              <a:t>youtube.com</a:t>
            </a:r>
          </a:p>
          <a:p>
            <a:pPr marL="662940" lvl="1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první je umístěn v mapce na snímku číslo čtyři a odkazuje na krátký dokumentární film o Novém Zélandu</a:t>
            </a:r>
          </a:p>
          <a:p>
            <a:pPr marL="662940" lvl="1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druhý je součástí snímku číslo sedm; kliknutím na obrázek </a:t>
            </a:r>
            <a:r>
              <a:rPr lang="cs-CZ" smtClean="0"/>
              <a:t>se spustí </a:t>
            </a:r>
            <a:r>
              <a:rPr lang="cs-CZ" dirty="0" smtClean="0"/>
              <a:t>ukázka tance </a:t>
            </a:r>
            <a:r>
              <a:rPr lang="cs-CZ" dirty="0" err="1" smtClean="0"/>
              <a:t>haka</a:t>
            </a:r>
            <a:endParaRPr lang="cs-CZ" dirty="0"/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prezentace je koncipována tak, aby vzniklo co nejvíce prostoru pro aktivní zapojení studentů do hodiny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72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 smtClean="0"/>
              <a:t>location: </a:t>
            </a:r>
          </a:p>
          <a:p>
            <a:pPr lvl="1"/>
            <a:r>
              <a:rPr lang="en-US" dirty="0" smtClean="0"/>
              <a:t>Southern hemisphere</a:t>
            </a:r>
          </a:p>
          <a:p>
            <a:pPr lvl="1"/>
            <a:r>
              <a:rPr lang="en-US" dirty="0" smtClean="0"/>
              <a:t>2,000 km southeast of Australia</a:t>
            </a:r>
          </a:p>
          <a:p>
            <a:pPr lvl="1"/>
            <a:r>
              <a:rPr lang="en-US" dirty="0" smtClean="0"/>
              <a:t>in the South Pacific</a:t>
            </a:r>
          </a:p>
          <a:p>
            <a:r>
              <a:rPr lang="en-US" dirty="0" smtClean="0"/>
              <a:t>two major islands(</a:t>
            </a:r>
            <a:r>
              <a:rPr lang="en-US" i="1" dirty="0" smtClean="0"/>
              <a:t>the North Island </a:t>
            </a:r>
            <a:r>
              <a:rPr lang="en-US" dirty="0" smtClean="0"/>
              <a:t>and </a:t>
            </a:r>
            <a:r>
              <a:rPr lang="en-US" i="1" dirty="0" smtClean="0"/>
              <a:t>the South Island</a:t>
            </a:r>
            <a:r>
              <a:rPr lang="en-US" dirty="0" smtClean="0"/>
              <a:t>) and many smaller islands</a:t>
            </a:r>
          </a:p>
          <a:p>
            <a:r>
              <a:rPr lang="en-US" b="1" dirty="0" smtClean="0"/>
              <a:t>population</a:t>
            </a:r>
            <a:r>
              <a:rPr lang="en-US" dirty="0" smtClean="0"/>
              <a:t>: 4.3 million</a:t>
            </a:r>
          </a:p>
          <a:p>
            <a:r>
              <a:rPr lang="en-US" b="1" dirty="0" smtClean="0"/>
              <a:t>official language</a:t>
            </a:r>
            <a:r>
              <a:rPr lang="en-US" dirty="0" smtClean="0"/>
              <a:t>: Maori </a:t>
            </a:r>
            <a:r>
              <a:rPr lang="cs-CZ" dirty="0" smtClean="0"/>
              <a:t>and </a:t>
            </a:r>
            <a:r>
              <a:rPr lang="cs-CZ" dirty="0" err="1" smtClean="0"/>
              <a:t>English</a:t>
            </a:r>
            <a:r>
              <a:rPr lang="en-US" dirty="0" smtClean="0"/>
              <a:t> </a:t>
            </a:r>
          </a:p>
          <a:p>
            <a:r>
              <a:rPr lang="en-US" b="1" dirty="0" smtClean="0"/>
              <a:t>currency</a:t>
            </a:r>
            <a:r>
              <a:rPr lang="en-US" dirty="0" smtClean="0"/>
              <a:t>: New Zealand dollar</a:t>
            </a:r>
          </a:p>
          <a:p>
            <a:r>
              <a:rPr lang="en-US" b="1" dirty="0" smtClean="0"/>
              <a:t>national animal</a:t>
            </a:r>
            <a:r>
              <a:rPr lang="en-US" dirty="0" smtClean="0"/>
              <a:t>: kiwi bird</a:t>
            </a:r>
          </a:p>
          <a:p>
            <a:r>
              <a:rPr lang="en-US" b="1" dirty="0" smtClean="0"/>
              <a:t>national flag</a:t>
            </a:r>
            <a:r>
              <a:rPr lang="en-US" dirty="0" smtClean="0"/>
              <a:t>: </a:t>
            </a:r>
          </a:p>
          <a:p>
            <a:pPr lvl="1"/>
            <a:r>
              <a:rPr lang="en-US" dirty="0" smtClean="0"/>
              <a:t>royal blue background, Union Jack, the Southern Cross star formation</a:t>
            </a:r>
            <a:endParaRPr lang="en-US" dirty="0"/>
          </a:p>
        </p:txBody>
      </p:sp>
      <p:pic>
        <p:nvPicPr>
          <p:cNvPr id="1026" name="Picture 2" descr="C:\Users\Lucka\AppData\Local\Microsoft\Windows\Temporary Internet Files\Content.IE5\Q8OQVWGO\MC90043806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28800"/>
            <a:ext cx="489654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722" y="5481091"/>
            <a:ext cx="1788927" cy="894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C:\Users\Lucka\AppData\Local\Microsoft\Windows\Temporary Internet Files\Content.IE5\Q8OQVWGO\MC900406440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037" y="1052736"/>
            <a:ext cx="1544612" cy="151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cka\AppData\Local\Microsoft\Windows\Temporary Internet Files\Content.IE5\K53LJF89\MC9001862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778" y="3717032"/>
            <a:ext cx="1583786" cy="10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25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Island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the biggest island</a:t>
            </a:r>
          </a:p>
          <a:p>
            <a:r>
              <a:rPr lang="en-US" dirty="0" smtClean="0"/>
              <a:t>only 23% of New Zealanders live there</a:t>
            </a:r>
          </a:p>
          <a:p>
            <a:r>
              <a:rPr lang="en-US" dirty="0" smtClean="0"/>
              <a:t>huge mountains – the </a:t>
            </a:r>
            <a:r>
              <a:rPr lang="en-US" dirty="0" err="1" smtClean="0"/>
              <a:t>Southe</a:t>
            </a:r>
            <a:r>
              <a:rPr lang="cs-CZ" dirty="0" smtClean="0"/>
              <a:t>r</a:t>
            </a:r>
            <a:r>
              <a:rPr lang="en-US" dirty="0" smtClean="0"/>
              <a:t>n Alps</a:t>
            </a:r>
          </a:p>
          <a:p>
            <a:pPr lvl="1"/>
            <a:r>
              <a:rPr lang="en-US" dirty="0" smtClean="0"/>
              <a:t>300-mile long mountain range</a:t>
            </a:r>
          </a:p>
          <a:p>
            <a:pPr lvl="1"/>
            <a:r>
              <a:rPr lang="en-US" dirty="0" smtClean="0"/>
              <a:t>the highest peak Mount Cook (3,754 m)</a:t>
            </a:r>
          </a:p>
          <a:p>
            <a:pPr lvl="1"/>
            <a:r>
              <a:rPr lang="en-US" dirty="0" smtClean="0"/>
              <a:t>more than 360 glaciers</a:t>
            </a:r>
          </a:p>
          <a:p>
            <a:pPr lvl="1"/>
            <a:r>
              <a:rPr lang="en-US" dirty="0" smtClean="0"/>
              <a:t>numerous ski areas and resorts</a:t>
            </a:r>
          </a:p>
          <a:p>
            <a:r>
              <a:rPr lang="en-US" dirty="0" smtClean="0"/>
              <a:t>forest and national parks, lakes, volcanoes	</a:t>
            </a:r>
          </a:p>
          <a:p>
            <a:r>
              <a:rPr lang="en-US" dirty="0" smtClean="0"/>
              <a:t>important cities: Christchurch, Dunedin</a:t>
            </a:r>
            <a:endParaRPr lang="en-US" dirty="0"/>
          </a:p>
        </p:txBody>
      </p:sp>
      <p:pic>
        <p:nvPicPr>
          <p:cNvPr id="2050" name="Picture 2" descr="File:Road to mount cook new zea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762000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39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North</a:t>
            </a:r>
            <a:r>
              <a:rPr lang="cs-CZ" dirty="0" smtClean="0"/>
              <a:t> Island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mild climate</a:t>
            </a:r>
          </a:p>
          <a:p>
            <a:pPr lvl="1"/>
            <a:r>
              <a:rPr lang="en-US" dirty="0" smtClean="0"/>
              <a:t>the  majority of New Zealanders live there, also thanks to gold rushes in the 19th century</a:t>
            </a:r>
          </a:p>
          <a:p>
            <a:r>
              <a:rPr lang="en-US" dirty="0" smtClean="0"/>
              <a:t>volcanic activity</a:t>
            </a:r>
          </a:p>
          <a:p>
            <a:pPr lvl="1"/>
            <a:r>
              <a:rPr lang="en-US" dirty="0" smtClean="0"/>
              <a:t>the result of geological activity</a:t>
            </a:r>
          </a:p>
          <a:p>
            <a:r>
              <a:rPr lang="en-US" dirty="0" smtClean="0"/>
              <a:t>the </a:t>
            </a:r>
            <a:r>
              <a:rPr lang="en-US" dirty="0" err="1" smtClean="0"/>
              <a:t>Taupo</a:t>
            </a:r>
            <a:endParaRPr lang="en-US" dirty="0" smtClean="0"/>
          </a:p>
          <a:p>
            <a:pPr lvl="1"/>
            <a:r>
              <a:rPr lang="en-US" dirty="0" smtClean="0"/>
              <a:t>New</a:t>
            </a:r>
            <a:r>
              <a:rPr lang="cs-CZ" dirty="0" smtClean="0"/>
              <a:t> </a:t>
            </a:r>
            <a:r>
              <a:rPr lang="en-US" dirty="0" smtClean="0"/>
              <a:t>Zealand‘s largest natural lake</a:t>
            </a:r>
          </a:p>
          <a:p>
            <a:r>
              <a:rPr lang="en-US" dirty="0" smtClean="0"/>
              <a:t>Wellington</a:t>
            </a:r>
          </a:p>
          <a:p>
            <a:pPr lvl="1"/>
            <a:r>
              <a:rPr lang="en-US" dirty="0" smtClean="0"/>
              <a:t>the capital city</a:t>
            </a:r>
          </a:p>
          <a:p>
            <a:r>
              <a:rPr lang="en-US" dirty="0" smtClean="0"/>
              <a:t>Auckland</a:t>
            </a:r>
            <a:endParaRPr lang="en-US" dirty="0"/>
          </a:p>
        </p:txBody>
      </p:sp>
      <p:pic>
        <p:nvPicPr>
          <p:cNvPr id="3074" name="Picture 2" descr="File:Lake Taupo and Waikato River aerial view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7620000" cy="5076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200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People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they call themselves Kiwis</a:t>
            </a:r>
          </a:p>
          <a:p>
            <a:r>
              <a:rPr lang="en-US" dirty="0" smtClean="0"/>
              <a:t>74% of European descent, 14% the Maoris</a:t>
            </a:r>
          </a:p>
          <a:p>
            <a:r>
              <a:rPr lang="en-US" dirty="0" smtClean="0"/>
              <a:t>known for being friendly and easy-going</a:t>
            </a:r>
          </a:p>
          <a:p>
            <a:r>
              <a:rPr lang="en-US" dirty="0" smtClean="0"/>
              <a:t>love outdoor activities, esp. surfing</a:t>
            </a:r>
          </a:p>
          <a:p>
            <a:endParaRPr lang="en-US" dirty="0" smtClean="0"/>
          </a:p>
          <a:p>
            <a:r>
              <a:rPr lang="en-US" dirty="0" smtClean="0"/>
              <a:t>holidays</a:t>
            </a:r>
          </a:p>
          <a:p>
            <a:pPr lvl="1"/>
            <a:r>
              <a:rPr lang="en-US" dirty="0" smtClean="0"/>
              <a:t>Waitangi Day</a:t>
            </a:r>
          </a:p>
          <a:p>
            <a:pPr lvl="2"/>
            <a:r>
              <a:rPr lang="en-US" dirty="0" smtClean="0"/>
              <a:t>February 6</a:t>
            </a:r>
          </a:p>
          <a:p>
            <a:pPr lvl="2"/>
            <a:r>
              <a:rPr lang="en-US" dirty="0" smtClean="0"/>
              <a:t>remembering</a:t>
            </a:r>
            <a:r>
              <a:rPr lang="cs-CZ" dirty="0" smtClean="0"/>
              <a:t> </a:t>
            </a:r>
            <a:r>
              <a:rPr lang="en-US" dirty="0" smtClean="0"/>
              <a:t>the</a:t>
            </a:r>
            <a:r>
              <a:rPr lang="cs-CZ" dirty="0" smtClean="0"/>
              <a:t> </a:t>
            </a:r>
            <a:r>
              <a:rPr lang="en-US" dirty="0" smtClean="0"/>
              <a:t>signing of</a:t>
            </a:r>
            <a:r>
              <a:rPr lang="cs-CZ" dirty="0" smtClean="0"/>
              <a:t> </a:t>
            </a:r>
            <a:r>
              <a:rPr lang="en-US" dirty="0" smtClean="0"/>
              <a:t>the</a:t>
            </a:r>
            <a:r>
              <a:rPr lang="cs-CZ" dirty="0" smtClean="0"/>
              <a:t> </a:t>
            </a:r>
            <a:r>
              <a:rPr lang="en-US" dirty="0" smtClean="0"/>
              <a:t>Treaty of Waitangi which promised the protection of Maori by the British</a:t>
            </a:r>
          </a:p>
          <a:p>
            <a:pPr lvl="1"/>
            <a:r>
              <a:rPr lang="en-US" dirty="0" smtClean="0"/>
              <a:t>Anzac Day</a:t>
            </a:r>
          </a:p>
          <a:p>
            <a:pPr lvl="2"/>
            <a:r>
              <a:rPr lang="en-US" dirty="0" smtClean="0"/>
              <a:t>April 25</a:t>
            </a:r>
          </a:p>
          <a:p>
            <a:pPr lvl="2"/>
            <a:r>
              <a:rPr lang="en-US" dirty="0" smtClean="0"/>
              <a:t>commemorates those who were killed in</a:t>
            </a:r>
            <a:r>
              <a:rPr lang="cs-CZ" dirty="0" smtClean="0"/>
              <a:t> </a:t>
            </a:r>
            <a:r>
              <a:rPr lang="en-US" dirty="0" smtClean="0"/>
              <a:t>two world wars</a:t>
            </a:r>
            <a:endParaRPr lang="en-US" dirty="0"/>
          </a:p>
        </p:txBody>
      </p:sp>
      <p:pic>
        <p:nvPicPr>
          <p:cNvPr id="4098" name="Picture 2" descr="C:\Users\Lucka\AppData\Local\Microsoft\Windows\Temporary Internet Files\Content.IE5\Q8OQVWGO\MC90018623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075" y="1797050"/>
            <a:ext cx="1308100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62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political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constitutional monarchy</a:t>
            </a:r>
          </a:p>
          <a:p>
            <a:r>
              <a:rPr lang="en-US" dirty="0" smtClean="0"/>
              <a:t>the head of the state: British monarch</a:t>
            </a:r>
          </a:p>
          <a:p>
            <a:pPr lvl="1"/>
            <a:r>
              <a:rPr lang="en-US" dirty="0" smtClean="0"/>
              <a:t>her/his representative is the Governor General</a:t>
            </a:r>
          </a:p>
          <a:p>
            <a:r>
              <a:rPr lang="en-US" dirty="0" smtClean="0"/>
              <a:t>real power is in hands of the parliament</a:t>
            </a:r>
          </a:p>
          <a:p>
            <a:pPr lvl="1"/>
            <a:r>
              <a:rPr lang="en-US" dirty="0" smtClean="0"/>
              <a:t>the House of Representatives is the only chamber</a:t>
            </a:r>
          </a:p>
          <a:p>
            <a:pPr lvl="1"/>
            <a:r>
              <a:rPr lang="en-US" dirty="0" smtClean="0"/>
              <a:t>members are</a:t>
            </a:r>
            <a:r>
              <a:rPr lang="cs-CZ" dirty="0" smtClean="0"/>
              <a:t> </a:t>
            </a:r>
            <a:r>
              <a:rPr lang="en-US" dirty="0" smtClean="0"/>
              <a:t>elected</a:t>
            </a:r>
            <a:r>
              <a:rPr lang="cs-CZ" dirty="0" smtClean="0"/>
              <a:t> </a:t>
            </a:r>
            <a:r>
              <a:rPr lang="en-US" dirty="0" smtClean="0"/>
              <a:t>for</a:t>
            </a:r>
            <a:r>
              <a:rPr lang="cs-CZ" dirty="0" smtClean="0"/>
              <a:t> </a:t>
            </a:r>
            <a:r>
              <a:rPr lang="en-US" dirty="0" smtClean="0"/>
              <a:t>three-year</a:t>
            </a:r>
            <a:r>
              <a:rPr lang="cs-CZ" dirty="0" smtClean="0"/>
              <a:t> </a:t>
            </a:r>
            <a:r>
              <a:rPr lang="en-US" dirty="0" smtClean="0"/>
              <a:t>terms</a:t>
            </a:r>
          </a:p>
          <a:p>
            <a:pPr lvl="1"/>
            <a:r>
              <a:rPr lang="en-US" dirty="0" smtClean="0"/>
              <a:t>the prime minister is the effective head of the country</a:t>
            </a:r>
          </a:p>
          <a:p>
            <a:pPr lvl="2"/>
            <a:r>
              <a:rPr lang="en-US" dirty="0" smtClean="0"/>
              <a:t>the leaders of the election-winning party</a:t>
            </a:r>
          </a:p>
          <a:p>
            <a:pPr lvl="1"/>
            <a:r>
              <a:rPr lang="en-US" dirty="0" smtClean="0"/>
              <a:t>t</a:t>
            </a:r>
            <a:r>
              <a:rPr lang="cs-CZ" dirty="0" smtClean="0"/>
              <a:t>w</a:t>
            </a:r>
            <a:r>
              <a:rPr lang="en-US" dirty="0" smtClean="0"/>
              <a:t>o major parties: National and </a:t>
            </a:r>
            <a:r>
              <a:rPr lang="en-US" dirty="0" err="1" smtClean="0"/>
              <a:t>Labour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07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economics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one</a:t>
            </a:r>
            <a:r>
              <a:rPr lang="cs-CZ" dirty="0" smtClean="0"/>
              <a:t> </a:t>
            </a:r>
            <a:r>
              <a:rPr lang="en-US" dirty="0" smtClean="0"/>
              <a:t>of the highest</a:t>
            </a:r>
            <a:r>
              <a:rPr lang="cs-CZ" dirty="0" smtClean="0"/>
              <a:t> </a:t>
            </a:r>
            <a:r>
              <a:rPr lang="en-US" dirty="0" smtClean="0"/>
              <a:t>standards of living</a:t>
            </a:r>
          </a:p>
          <a:p>
            <a:r>
              <a:rPr lang="en-US" dirty="0" smtClean="0"/>
              <a:t>developed market economy</a:t>
            </a:r>
            <a:r>
              <a:rPr lang="cs-CZ" dirty="0" smtClean="0"/>
              <a:t> </a:t>
            </a:r>
            <a:r>
              <a:rPr lang="en-US" dirty="0" smtClean="0"/>
              <a:t>dependent on international trade, particularly in agricultural products</a:t>
            </a:r>
          </a:p>
          <a:p>
            <a:r>
              <a:rPr lang="en-US" dirty="0" smtClean="0"/>
              <a:t>principal export industries: agriculture,</a:t>
            </a:r>
            <a:r>
              <a:rPr lang="cs-CZ" dirty="0" smtClean="0"/>
              <a:t> </a:t>
            </a:r>
            <a:r>
              <a:rPr lang="en-US" dirty="0" smtClean="0"/>
              <a:t>fishing, mining</a:t>
            </a:r>
          </a:p>
          <a:p>
            <a:pPr lvl="1"/>
            <a:r>
              <a:rPr lang="en-US" dirty="0" smtClean="0"/>
              <a:t>major </a:t>
            </a:r>
            <a:r>
              <a:rPr lang="cs-CZ" dirty="0" smtClean="0"/>
              <a:t>ex</a:t>
            </a:r>
            <a:r>
              <a:rPr lang="en-US" dirty="0" smtClean="0"/>
              <a:t>port partners: Australia, USA, Japan, UK</a:t>
            </a:r>
          </a:p>
          <a:p>
            <a:r>
              <a:rPr lang="en-US" dirty="0" smtClean="0"/>
              <a:t>manufacturing, services, farming, tourism</a:t>
            </a:r>
          </a:p>
          <a:p>
            <a:r>
              <a:rPr lang="en-US" dirty="0" smtClean="0"/>
              <a:t>wool was the major agricultural export in past, nowadays diary farming and vineyards has</a:t>
            </a:r>
            <a:r>
              <a:rPr lang="cs-CZ" dirty="0" smtClean="0"/>
              <a:t> </a:t>
            </a:r>
            <a:r>
              <a:rPr lang="en-US" dirty="0" smtClean="0"/>
              <a:t>increased</a:t>
            </a:r>
          </a:p>
          <a:p>
            <a:r>
              <a:rPr lang="en-US" dirty="0" smtClean="0"/>
              <a:t>other exporting products: meat, fish, fruit</a:t>
            </a:r>
            <a:endParaRPr lang="en-US" dirty="0"/>
          </a:p>
        </p:txBody>
      </p:sp>
      <p:pic>
        <p:nvPicPr>
          <p:cNvPr id="5122" name="Picture 2" descr="C:\Users\Lucka\AppData\Local\Microsoft\Windows\Temporary Internet Files\Content.IE5\K53LJF89\MC9003323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850" y="796925"/>
            <a:ext cx="1830388" cy="131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28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the first inhabitants: the Maoris</a:t>
            </a:r>
          </a:p>
          <a:p>
            <a:pPr lvl="1"/>
            <a:r>
              <a:rPr lang="en-US" dirty="0" smtClean="0"/>
              <a:t>came from Eastern Polynesia in the Central Pacific around AD 800</a:t>
            </a:r>
          </a:p>
          <a:p>
            <a:r>
              <a:rPr lang="en-US" dirty="0" smtClean="0"/>
              <a:t>1642: a Dutch sailor,</a:t>
            </a:r>
            <a:r>
              <a:rPr lang="cs-CZ" dirty="0" smtClean="0"/>
              <a:t> </a:t>
            </a:r>
            <a:r>
              <a:rPr lang="en-US" dirty="0" smtClean="0"/>
              <a:t>Abel</a:t>
            </a:r>
            <a:r>
              <a:rPr lang="cs-CZ" dirty="0" smtClean="0"/>
              <a:t> </a:t>
            </a:r>
            <a:r>
              <a:rPr lang="en-US" dirty="0" smtClean="0"/>
              <a:t>Tasman, discovered the islands</a:t>
            </a:r>
          </a:p>
          <a:p>
            <a:r>
              <a:rPr lang="en-US" dirty="0" smtClean="0"/>
              <a:t>James</a:t>
            </a:r>
            <a:r>
              <a:rPr lang="cs-CZ" dirty="0" smtClean="0"/>
              <a:t> </a:t>
            </a:r>
            <a:r>
              <a:rPr lang="en-US" dirty="0" smtClean="0"/>
              <a:t>Cook was</a:t>
            </a:r>
            <a:r>
              <a:rPr lang="cs-CZ" dirty="0" smtClean="0"/>
              <a:t> </a:t>
            </a:r>
            <a:r>
              <a:rPr lang="en-US" dirty="0" smtClean="0"/>
              <a:t>the first</a:t>
            </a:r>
            <a:r>
              <a:rPr lang="cs-CZ" dirty="0" smtClean="0"/>
              <a:t> </a:t>
            </a:r>
            <a:r>
              <a:rPr lang="en-US" dirty="0" smtClean="0"/>
              <a:t>who explored the country</a:t>
            </a:r>
          </a:p>
          <a:p>
            <a:pPr lvl="1"/>
            <a:r>
              <a:rPr lang="en-US" dirty="0" smtClean="0"/>
              <a:t>colonists and tradesmen soon followed him to the islands</a:t>
            </a:r>
          </a:p>
          <a:p>
            <a:pPr lvl="1"/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en-US" dirty="0" smtClean="0"/>
              <a:t>British colony, Maori were promised protection</a:t>
            </a:r>
          </a:p>
          <a:p>
            <a:pPr lvl="1"/>
            <a:r>
              <a:rPr lang="en-US" dirty="0" smtClean="0"/>
              <a:t>war between the British and</a:t>
            </a:r>
            <a:r>
              <a:rPr lang="cs-CZ" dirty="0" smtClean="0"/>
              <a:t> </a:t>
            </a:r>
            <a:r>
              <a:rPr lang="en-US" dirty="0" smtClean="0"/>
              <a:t>Maori because of the land</a:t>
            </a:r>
          </a:p>
          <a:p>
            <a:r>
              <a:rPr lang="en-US" dirty="0" smtClean="0"/>
              <a:t>19th century: expansion of European immigrants</a:t>
            </a:r>
          </a:p>
          <a:p>
            <a:r>
              <a:rPr lang="en-US" dirty="0" smtClean="0"/>
              <a:t>1947? New Zealand gained formal independence from Britain</a:t>
            </a:r>
          </a:p>
          <a:p>
            <a:pPr lvl="1"/>
            <a:r>
              <a:rPr lang="en-US" dirty="0" smtClean="0"/>
              <a:t>it is</a:t>
            </a:r>
            <a:r>
              <a:rPr lang="cs-CZ" dirty="0" smtClean="0"/>
              <a:t> </a:t>
            </a:r>
            <a:r>
              <a:rPr lang="en-US" dirty="0" smtClean="0"/>
              <a:t>still a member of the</a:t>
            </a:r>
            <a:r>
              <a:rPr lang="cs-CZ" dirty="0" smtClean="0"/>
              <a:t> </a:t>
            </a:r>
            <a:r>
              <a:rPr lang="en-US" dirty="0" smtClean="0"/>
              <a:t>Commonwealth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91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Nature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spectacular scenery</a:t>
            </a:r>
          </a:p>
          <a:p>
            <a:pPr lvl="1"/>
            <a:r>
              <a:rPr lang="en-US" dirty="0" smtClean="0"/>
              <a:t>coastlines and beaches</a:t>
            </a:r>
            <a:r>
              <a:rPr lang="cs-CZ" dirty="0" smtClean="0"/>
              <a:t> </a:t>
            </a:r>
            <a:r>
              <a:rPr lang="en-US" dirty="0" smtClean="0"/>
              <a:t>of the Bay of Plenty</a:t>
            </a:r>
          </a:p>
          <a:p>
            <a:pPr lvl="1"/>
            <a:r>
              <a:rPr lang="en-US" dirty="0" smtClean="0"/>
              <a:t>lakes and national parks of </a:t>
            </a:r>
            <a:r>
              <a:rPr lang="en-US" dirty="0" err="1" smtClean="0"/>
              <a:t>Taupo</a:t>
            </a:r>
            <a:endParaRPr lang="en-US" dirty="0" smtClean="0"/>
          </a:p>
          <a:p>
            <a:pPr lvl="1"/>
            <a:r>
              <a:rPr lang="en-US" dirty="0" smtClean="0"/>
              <a:t>fjords of </a:t>
            </a:r>
            <a:r>
              <a:rPr lang="en-US" dirty="0" err="1" smtClean="0"/>
              <a:t>Millford</a:t>
            </a:r>
            <a:r>
              <a:rPr lang="en-US" dirty="0" smtClean="0"/>
              <a:t> Sound</a:t>
            </a:r>
          </a:p>
          <a:p>
            <a:r>
              <a:rPr lang="en-US" dirty="0" smtClean="0"/>
              <a:t>glaciers</a:t>
            </a:r>
          </a:p>
          <a:p>
            <a:pPr lvl="1"/>
            <a:r>
              <a:rPr lang="en-US" dirty="0" err="1" smtClean="0"/>
              <a:t>Fanz</a:t>
            </a:r>
            <a:r>
              <a:rPr lang="en-US" dirty="0" smtClean="0"/>
              <a:t> Joseph, Fox Glacier</a:t>
            </a:r>
          </a:p>
          <a:p>
            <a:pPr lvl="1"/>
            <a:r>
              <a:rPr lang="en-US" dirty="0" smtClean="0"/>
              <a:t>visitors can hike them up or fly over in a helicopter</a:t>
            </a:r>
          </a:p>
          <a:p>
            <a:r>
              <a:rPr lang="en-US" dirty="0" smtClean="0"/>
              <a:t>Rot</a:t>
            </a:r>
            <a:r>
              <a:rPr lang="cs-CZ" dirty="0" smtClean="0"/>
              <a:t>o</a:t>
            </a:r>
            <a:r>
              <a:rPr lang="en-US" dirty="0" err="1" smtClean="0"/>
              <a:t>rua</a:t>
            </a:r>
            <a:endParaRPr lang="en-US" dirty="0" smtClean="0"/>
          </a:p>
          <a:p>
            <a:pPr lvl="1"/>
            <a:r>
              <a:rPr lang="en-US" dirty="0" smtClean="0"/>
              <a:t>Maori culture</a:t>
            </a:r>
          </a:p>
          <a:p>
            <a:pPr lvl="1"/>
            <a:r>
              <a:rPr lang="en-US" dirty="0" smtClean="0"/>
              <a:t>volcanic activity, geysers, steaming mud pools</a:t>
            </a:r>
            <a:endParaRPr lang="en-US" dirty="0"/>
          </a:p>
        </p:txBody>
      </p:sp>
      <p:pic>
        <p:nvPicPr>
          <p:cNvPr id="6146" name="Picture 2" descr="File:Motiti Island, Bay of Plenty, New Zealand, 1 April 200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7620000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le:Franz Josef glaci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260" y="1037165"/>
            <a:ext cx="5688632" cy="535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558" y="674373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386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200" dirty="0" err="1"/>
              <a:t>USER:MARC</a:t>
            </a:r>
            <a:r>
              <a:rPr lang="en-US" sz="1200" dirty="0"/>
              <a:t> </a:t>
            </a:r>
            <a:r>
              <a:rPr lang="en-US" sz="1200" dirty="0" err="1"/>
              <a:t>MONGENET</a:t>
            </a:r>
            <a:r>
              <a:rPr lang="en-US" sz="1200" dirty="0"/>
              <a:t>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12.</a:t>
            </a:r>
            <a:r>
              <a:rPr lang="cs-CZ" sz="1200" dirty="0" smtClean="0"/>
              <a:t>3</a:t>
            </a:r>
            <a:r>
              <a:rPr lang="en-US" sz="1200" dirty="0" smtClean="0"/>
              <a:t>.2014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http://commons.wikimedia.org/wiki/File:New_zealand_flag_300.png?uselang=cs </a:t>
            </a:r>
            <a:endParaRPr lang="cs-CZ" sz="1200" dirty="0" smtClean="0"/>
          </a:p>
          <a:p>
            <a:r>
              <a:rPr lang="en-US" sz="1200" dirty="0" err="1" smtClean="0">
                <a:effectLst/>
              </a:rPr>
              <a:t>MUIRHEAD</a:t>
            </a:r>
            <a:r>
              <a:rPr lang="en-US" sz="1200" dirty="0" smtClean="0">
                <a:effectLst/>
              </a:rPr>
              <a:t>. </a:t>
            </a:r>
            <a:r>
              <a:rPr lang="en-US" sz="1200" i="1" dirty="0" smtClean="0">
                <a:effectLst/>
              </a:rPr>
              <a:t>commons.wikimedia.org</a:t>
            </a:r>
            <a:r>
              <a:rPr lang="en-US" sz="1200" dirty="0" smtClean="0">
                <a:effectLst/>
              </a:rPr>
              <a:t> [online]. [cit. 12.</a:t>
            </a:r>
            <a:r>
              <a:rPr lang="cs-CZ" sz="1200" dirty="0" smtClean="0">
                <a:effectLst/>
              </a:rPr>
              <a:t>3</a:t>
            </a:r>
            <a:r>
              <a:rPr lang="en-US" sz="1200" dirty="0" smtClean="0">
                <a:effectLst/>
              </a:rPr>
              <a:t>.2014]. </a:t>
            </a:r>
            <a:r>
              <a:rPr lang="en-US" sz="1200" dirty="0" err="1" smtClean="0">
                <a:effectLst/>
              </a:rPr>
              <a:t>Dostupný</a:t>
            </a:r>
            <a:r>
              <a:rPr lang="en-US" sz="1200" dirty="0" smtClean="0">
                <a:effectLst/>
              </a:rPr>
              <a:t> </a:t>
            </a:r>
            <a:r>
              <a:rPr lang="en-US" sz="1200" dirty="0" err="1" smtClean="0">
                <a:effectLst/>
              </a:rPr>
              <a:t>na</a:t>
            </a:r>
            <a:r>
              <a:rPr lang="en-US" sz="1200" dirty="0" smtClean="0">
                <a:effectLst/>
              </a:rPr>
              <a:t> WWW: http://commons.wikimedia.org/wiki/File:Road_to_mount_cook_new_zealand.jpg </a:t>
            </a:r>
            <a:endParaRPr lang="cs-CZ" sz="1200" dirty="0" smtClean="0">
              <a:effectLst/>
            </a:endParaRPr>
          </a:p>
          <a:p>
            <a:r>
              <a:rPr lang="en-US" sz="1200" dirty="0"/>
              <a:t>CAPPER, Phillip.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12.</a:t>
            </a:r>
            <a:r>
              <a:rPr lang="cs-CZ" sz="1200" dirty="0" smtClean="0"/>
              <a:t>3</a:t>
            </a:r>
            <a:r>
              <a:rPr lang="en-US" sz="1200" dirty="0" smtClean="0"/>
              <a:t>.2014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2"/>
              </a:rPr>
              <a:t>http://</a:t>
            </a:r>
            <a:r>
              <a:rPr lang="en-US" sz="1200" dirty="0" smtClean="0">
                <a:hlinkClick r:id="rId2"/>
              </a:rPr>
              <a:t>commons.wikimedia.org/wiki/File:Lake_Taupo_and_Waikato_River_aerial_view.jpg</a:t>
            </a:r>
            <a:endParaRPr lang="cs-CZ" sz="1200" dirty="0" smtClean="0"/>
          </a:p>
          <a:p>
            <a:r>
              <a:rPr lang="en-US" sz="1200" dirty="0"/>
              <a:t>CAPPER, Phillip.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12.</a:t>
            </a:r>
            <a:r>
              <a:rPr lang="cs-CZ" sz="1200" dirty="0" smtClean="0"/>
              <a:t>3</a:t>
            </a:r>
            <a:r>
              <a:rPr lang="en-US" sz="1200" dirty="0" smtClean="0"/>
              <a:t>.2014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http://commons.wikimedia.org/wiki/File:Motiti_Island,_Bay_of_Plenty,_New_Zealand,_1_April_2008.jpg?uselang=cs </a:t>
            </a:r>
            <a:endParaRPr lang="cs-CZ" sz="1200" dirty="0" smtClean="0"/>
          </a:p>
          <a:p>
            <a:r>
              <a:rPr lang="en-US" sz="1200" dirty="0"/>
              <a:t>GEECEE75.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12.</a:t>
            </a:r>
            <a:r>
              <a:rPr lang="cs-CZ" sz="1200" dirty="0" smtClean="0"/>
              <a:t>3</a:t>
            </a:r>
            <a:r>
              <a:rPr lang="en-US" sz="1200" dirty="0" smtClean="0"/>
              <a:t>.2014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http://commons.wikimedia.org/wiki/File:Geothermal_pools,_Rotorua,_New_Zealand-01.jpg </a:t>
            </a:r>
            <a:endParaRPr lang="cs-CZ" sz="1200" dirty="0" smtClean="0"/>
          </a:p>
          <a:p>
            <a:r>
              <a:rPr lang="en-US" sz="1200" dirty="0" err="1"/>
              <a:t>EN:USER:DRAMATIC</a:t>
            </a:r>
            <a:r>
              <a:rPr lang="en-US" sz="1200" dirty="0"/>
              <a:t>. </a:t>
            </a:r>
            <a:r>
              <a:rPr lang="en-US" sz="1200" i="1" dirty="0"/>
              <a:t>commons.wikimedia.org</a:t>
            </a:r>
            <a:r>
              <a:rPr lang="en-US" sz="1200" dirty="0"/>
              <a:t> [online]. [cit. </a:t>
            </a:r>
            <a:r>
              <a:rPr lang="en-US" sz="1200" dirty="0" smtClean="0"/>
              <a:t>12.</a:t>
            </a:r>
            <a:r>
              <a:rPr lang="cs-CZ" sz="1200" dirty="0" smtClean="0"/>
              <a:t>3.</a:t>
            </a:r>
            <a:r>
              <a:rPr lang="en-US" sz="1200" dirty="0" smtClean="0"/>
              <a:t>2014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http://commons.wikimedia.org/wiki/File:Franz_Josef_glacier.JPG</a:t>
            </a:r>
            <a:endParaRPr lang="cs-CZ" sz="1200" dirty="0" smtClean="0"/>
          </a:p>
          <a:p>
            <a:r>
              <a:rPr lang="cs-CZ" sz="1200" dirty="0" smtClean="0"/>
              <a:t>obrázky z galerie Microsoft Office, včetně webu office.com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6639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183</TotalTime>
  <Words>839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New Zealand</vt:lpstr>
      <vt:lpstr>Prezentace aplikace PowerPoint</vt:lpstr>
      <vt:lpstr>Anotace</vt:lpstr>
      <vt:lpstr>Basic facts</vt:lpstr>
      <vt:lpstr>The South Island</vt:lpstr>
      <vt:lpstr>North Island</vt:lpstr>
      <vt:lpstr>People</vt:lpstr>
      <vt:lpstr>political system</vt:lpstr>
      <vt:lpstr>economics</vt:lpstr>
      <vt:lpstr>History</vt:lpstr>
      <vt:lpstr>Nature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Zealand</dc:title>
  <dc:creator>Lucka</dc:creator>
  <cp:lastModifiedBy>Lucka</cp:lastModifiedBy>
  <cp:revision>17</cp:revision>
  <dcterms:created xsi:type="dcterms:W3CDTF">2014-04-12T18:27:00Z</dcterms:created>
  <dcterms:modified xsi:type="dcterms:W3CDTF">2014-04-23T21:01:24Z</dcterms:modified>
</cp:coreProperties>
</file>