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2" r:id="rId3"/>
    <p:sldId id="271" r:id="rId4"/>
    <p:sldId id="257" r:id="rId5"/>
    <p:sldId id="258" r:id="rId6"/>
    <p:sldId id="259" r:id="rId7"/>
    <p:sldId id="260" r:id="rId8"/>
    <p:sldId id="261" r:id="rId9"/>
    <p:sldId id="262" r:id="rId10"/>
    <p:sldId id="267" r:id="rId11"/>
    <p:sldId id="263" r:id="rId12"/>
    <p:sldId id="264" r:id="rId13"/>
    <p:sldId id="265" r:id="rId14"/>
    <p:sldId id="266" r:id="rId15"/>
    <p:sldId id="268" r:id="rId16"/>
    <p:sldId id="269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smtClean="0"/>
            <a:t>VY_32_INOVACE_ANGLICKÝ </a:t>
          </a:r>
          <a:r>
            <a:rPr lang="cs-CZ" sz="2000" baseline="0" smtClean="0"/>
            <a:t>JAZYK_1.AUSTRALIA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ŠKOLY:ZŠ Pardubice - Spořilov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AUTOR:Mgr. Alena Vavříčková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TEMA:AUSTRALIA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PROJEKTU:CZ.1.07/1.4.00/21.2349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C1C176B-F7D1-4481-AF5D-C275ACCB6EDE}" type="presOf" srcId="{757F3AB3-0718-4624-B441-E567A8F0AB56}" destId="{333A1088-737F-45CB-B68E-254E46348037}" srcOrd="0" destOrd="0" presId="urn:microsoft.com/office/officeart/2005/8/layout/target3"/>
    <dgm:cxn modelId="{B4778FDF-5657-4FE0-B755-44AB19991CEB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7C0892A-8F2F-43B5-B0A9-298852DD0C15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F480AC7-6A2C-4AD2-82AE-1F8AF92CB482}" type="presOf" srcId="{D8197B8C-B260-4A16-BDF4-0947B075E274}" destId="{5A5FFA88-C948-4069-8E93-59FA12366E83}" srcOrd="1" destOrd="0" presId="urn:microsoft.com/office/officeart/2005/8/layout/target3"/>
    <dgm:cxn modelId="{EEAAF5B2-FCFD-4E51-BD89-9AC1148E894A}" type="presOf" srcId="{D8197B8C-B260-4A16-BDF4-0947B075E274}" destId="{25B08C86-7E15-44DC-BE7F-FFB55DD49D12}" srcOrd="0" destOrd="0" presId="urn:microsoft.com/office/officeart/2005/8/layout/target3"/>
    <dgm:cxn modelId="{D41479C3-A242-4290-95D2-32D281616CBB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5A15891-7C7C-4DB2-85A7-08BD32A1EA4F}" type="presOf" srcId="{B651F6E3-6281-48DB-9319-2AEAFDAE7572}" destId="{6BB5E863-4638-4E1D-BFDE-399D028AC4ED}" srcOrd="1" destOrd="0" presId="urn:microsoft.com/office/officeart/2005/8/layout/target3"/>
    <dgm:cxn modelId="{04180B77-FDCB-4007-A525-79A395A38391}" type="presOf" srcId="{B651F6E3-6281-48DB-9319-2AEAFDAE7572}" destId="{619D679B-A015-4ECF-8348-D1034C574F40}" srcOrd="0" destOrd="0" presId="urn:microsoft.com/office/officeart/2005/8/layout/target3"/>
    <dgm:cxn modelId="{1D921976-9D90-4DE3-B858-475309390209}" type="presOf" srcId="{4C35D32F-0EAB-4CD7-82EE-45574DC2A586}" destId="{890E4F0B-2866-4A3F-A3C7-2A14B1797930}" srcOrd="1" destOrd="0" presId="urn:microsoft.com/office/officeart/2005/8/layout/target3"/>
    <dgm:cxn modelId="{46FC7CE0-2E9F-43E8-AB84-0E32BA0ACFE7}" type="presOf" srcId="{D1D4F407-5343-4D3F-B5B9-D407B03CAEB4}" destId="{D005CE8C-CC26-4C3E-AC11-E15060ECD759}" srcOrd="0" destOrd="0" presId="urn:microsoft.com/office/officeart/2005/8/layout/target3"/>
    <dgm:cxn modelId="{F7BB7D8C-53B2-46D1-A251-429E4A0CF574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9613C81-37DF-4B6B-8B6F-CD3D1A36573E}" type="presParOf" srcId="{333A1088-737F-45CB-B68E-254E46348037}" destId="{F5ABB229-8D3B-4694-996A-96F23CF14429}" srcOrd="0" destOrd="0" presId="urn:microsoft.com/office/officeart/2005/8/layout/target3"/>
    <dgm:cxn modelId="{E300FFC0-E1CE-4951-A46C-DDA8DA726CDB}" type="presParOf" srcId="{333A1088-737F-45CB-B68E-254E46348037}" destId="{F41139FD-01EE-4571-8B17-4FB00FC51163}" srcOrd="1" destOrd="0" presId="urn:microsoft.com/office/officeart/2005/8/layout/target3"/>
    <dgm:cxn modelId="{F265DFC3-A876-46D8-9DEF-19EA4D719FB4}" type="presParOf" srcId="{333A1088-737F-45CB-B68E-254E46348037}" destId="{D005CE8C-CC26-4C3E-AC11-E15060ECD759}" srcOrd="2" destOrd="0" presId="urn:microsoft.com/office/officeart/2005/8/layout/target3"/>
    <dgm:cxn modelId="{2ED256C3-1416-4D96-839F-DC4205D6F337}" type="presParOf" srcId="{333A1088-737F-45CB-B68E-254E46348037}" destId="{2C702D82-9B77-49B7-9568-BB8EB47C3372}" srcOrd="3" destOrd="0" presId="urn:microsoft.com/office/officeart/2005/8/layout/target3"/>
    <dgm:cxn modelId="{3077CC77-226B-4939-863F-E181DE37A1DB}" type="presParOf" srcId="{333A1088-737F-45CB-B68E-254E46348037}" destId="{A52A0455-90FF-4808-ABD0-F02540D31D5A}" srcOrd="4" destOrd="0" presId="urn:microsoft.com/office/officeart/2005/8/layout/target3"/>
    <dgm:cxn modelId="{9BF4461D-2989-4EC9-9D53-F33899F478EA}" type="presParOf" srcId="{333A1088-737F-45CB-B68E-254E46348037}" destId="{6140AFEC-043D-4C43-A2F9-D0F5331DF3A3}" srcOrd="5" destOrd="0" presId="urn:microsoft.com/office/officeart/2005/8/layout/target3"/>
    <dgm:cxn modelId="{762546F5-2248-4818-80C0-33C8FF90CDB1}" type="presParOf" srcId="{333A1088-737F-45CB-B68E-254E46348037}" destId="{9358AC05-5D7D-4327-9F80-1AD486AEA664}" srcOrd="6" destOrd="0" presId="urn:microsoft.com/office/officeart/2005/8/layout/target3"/>
    <dgm:cxn modelId="{B36580EA-AF36-4FBC-8E36-F0402AF56D19}" type="presParOf" srcId="{333A1088-737F-45CB-B68E-254E46348037}" destId="{313FC574-E1CD-4FB4-B054-0B805CE0447D}" srcOrd="7" destOrd="0" presId="urn:microsoft.com/office/officeart/2005/8/layout/target3"/>
    <dgm:cxn modelId="{1CD47309-9A17-4CB5-9F62-0DBF0AB3E120}" type="presParOf" srcId="{333A1088-737F-45CB-B68E-254E46348037}" destId="{619D679B-A015-4ECF-8348-D1034C574F40}" srcOrd="8" destOrd="0" presId="urn:microsoft.com/office/officeart/2005/8/layout/target3"/>
    <dgm:cxn modelId="{14BEE00B-7A72-47A6-AE8E-E52112F6DDEB}" type="presParOf" srcId="{333A1088-737F-45CB-B68E-254E46348037}" destId="{322283A8-4A27-4CDA-BAE3-F381106A9174}" srcOrd="9" destOrd="0" presId="urn:microsoft.com/office/officeart/2005/8/layout/target3"/>
    <dgm:cxn modelId="{5270BF76-4183-4A48-BE7B-4149FF7ADAA2}" type="presParOf" srcId="{333A1088-737F-45CB-B68E-254E46348037}" destId="{FFC9F71D-1B4F-4AD9-A4A6-86ADEFC8AF5C}" srcOrd="10" destOrd="0" presId="urn:microsoft.com/office/officeart/2005/8/layout/target3"/>
    <dgm:cxn modelId="{CDE61AF2-C559-444F-A4EC-E90855AABEEE}" type="presParOf" srcId="{333A1088-737F-45CB-B68E-254E46348037}" destId="{25B08C86-7E15-44DC-BE7F-FFB55DD49D12}" srcOrd="11" destOrd="0" presId="urn:microsoft.com/office/officeart/2005/8/layout/target3"/>
    <dgm:cxn modelId="{1E585C05-093E-4168-8B2A-652751337F9D}" type="presParOf" srcId="{333A1088-737F-45CB-B68E-254E46348037}" destId="{76644BE8-9D7C-4C09-B250-3D10AF48CBB7}" srcOrd="12" destOrd="0" presId="urn:microsoft.com/office/officeart/2005/8/layout/target3"/>
    <dgm:cxn modelId="{B2C8C6F1-2DE6-4006-B84E-698D9A13D994}" type="presParOf" srcId="{333A1088-737F-45CB-B68E-254E46348037}" destId="{EE85B701-7295-41C0-BA7A-34D3756A2AE6}" srcOrd="13" destOrd="0" presId="urn:microsoft.com/office/officeart/2005/8/layout/target3"/>
    <dgm:cxn modelId="{2546382C-726C-4927-B83A-1CEEC443141A}" type="presParOf" srcId="{333A1088-737F-45CB-B68E-254E46348037}" destId="{8BEBB6EC-1DAA-4CAC-8A25-BC0FCBD5DBD5}" srcOrd="14" destOrd="0" presId="urn:microsoft.com/office/officeart/2005/8/layout/target3"/>
    <dgm:cxn modelId="{BB9DE1E6-5F5F-4AE3-BF51-D11B25E843D3}" type="presParOf" srcId="{333A1088-737F-45CB-B68E-254E46348037}" destId="{AED2198E-93D5-4001-81B4-73124B309672}" srcOrd="15" destOrd="0" presId="urn:microsoft.com/office/officeart/2005/8/layout/target3"/>
    <dgm:cxn modelId="{77273177-8F99-458C-9470-F371F3878079}" type="presParOf" srcId="{333A1088-737F-45CB-B68E-254E46348037}" destId="{2BE915AB-18AA-4053-B92C-3BFC9ED204BB}" srcOrd="16" destOrd="0" presId="urn:microsoft.com/office/officeart/2005/8/layout/target3"/>
    <dgm:cxn modelId="{142450A5-65B0-436D-A0FA-B62BCDDCD879}" type="presParOf" srcId="{333A1088-737F-45CB-B68E-254E46348037}" destId="{6BB5E863-4638-4E1D-BFDE-399D028AC4ED}" srcOrd="17" destOrd="0" presId="urn:microsoft.com/office/officeart/2005/8/layout/target3"/>
    <dgm:cxn modelId="{F242BD55-614E-4FA8-A409-AD87D49AC22F}" type="presParOf" srcId="{333A1088-737F-45CB-B68E-254E46348037}" destId="{5A5FFA88-C948-4069-8E93-59FA12366E83}" srcOrd="18" destOrd="0" presId="urn:microsoft.com/office/officeart/2005/8/layout/target3"/>
    <dgm:cxn modelId="{9552F79B-23EE-4B71-B77E-EDEFEF497F0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ŠKOLY:ZŠ Pardubice - Spořilov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AUTOR:Mgr. Alena Vavříčková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smtClean="0"/>
            <a:t>VY_32_INOVACE_ANGLICKÝ </a:t>
          </a:r>
          <a:r>
            <a:rPr lang="cs-CZ" sz="2000" kern="1200" baseline="0" smtClean="0"/>
            <a:t>JAZYK_1.AUSTRALIA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TEMA:AUSTRALIA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PROJEKTU:CZ.1.07/1.4.00/21.2349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CE9E8E-93B9-43BF-B786-4C1EC6631DF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59FA94-5A0E-4EEA-BF5E-3CCA5865560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6828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2206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8691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3525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4138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8377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4312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2712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7157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6944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656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9118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40000"/>
                <a:satMod val="350000"/>
              </a:schemeClr>
            </a:gs>
            <a:gs pos="19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ACA49-E9E6-4F46-A857-8C98F6BB1787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CEDC1-D25F-4CEE-87F6-1ED965A976C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49203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Western_Australia" TargetMode="External"/><Relationship Id="rId3" Type="http://schemas.openxmlformats.org/officeDocument/2006/relationships/hyperlink" Target="http://en.wikipedia.org/wiki/New_South_Wales" TargetMode="External"/><Relationship Id="rId7" Type="http://schemas.openxmlformats.org/officeDocument/2006/relationships/hyperlink" Target="http://en.wikipedia.org/wiki/Victoria_(Australia)" TargetMode="External"/><Relationship Id="rId2" Type="http://schemas.openxmlformats.org/officeDocument/2006/relationships/hyperlink" Target="http://en.wikipedia.org/wiki/Federated_stat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Tasmania" TargetMode="External"/><Relationship Id="rId5" Type="http://schemas.openxmlformats.org/officeDocument/2006/relationships/hyperlink" Target="http://en.wikipedia.org/wiki/South_Australia" TargetMode="External"/><Relationship Id="rId10" Type="http://schemas.openxmlformats.org/officeDocument/2006/relationships/hyperlink" Target="http://en.wikipedia.org/wiki/Northern_Territory" TargetMode="External"/><Relationship Id="rId4" Type="http://schemas.openxmlformats.org/officeDocument/2006/relationships/hyperlink" Target="http://en.wikipedia.org/wiki/Queensland" TargetMode="External"/><Relationship Id="rId9" Type="http://schemas.openxmlformats.org/officeDocument/2006/relationships/hyperlink" Target="http://en.wikipedia.org/wiki/Australian_Capital_Territory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Union_Flag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n.wikipedia.org/wiki/Crux" TargetMode="External"/><Relationship Id="rId4" Type="http://schemas.openxmlformats.org/officeDocument/2006/relationships/hyperlink" Target="http://en.wikipedia.org/wiki/Commonwealth_Star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va.gov.au/commems_oawg/commemorations/commemorative_events/organise_events/Pages/audio%20files.aspx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endParaRPr lang="cs-CZ" dirty="0" smtClean="0"/>
          </a:p>
          <a:p>
            <a:r>
              <a:rPr lang="cs-CZ" sz="4400" b="1" dirty="0" smtClean="0">
                <a:solidFill>
                  <a:schemeClr val="tx2"/>
                </a:solidFill>
              </a:rPr>
              <a:t>AUSTRALIA</a:t>
            </a:r>
            <a:endParaRPr lang="cs-CZ" sz="4400" b="1" dirty="0">
              <a:solidFill>
                <a:schemeClr val="tx2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280" y="829056"/>
            <a:ext cx="3901440" cy="259994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6854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1869569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25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Materiál je určen pro žáky 8.-9. třídy.</a:t>
            </a:r>
          </a:p>
          <a:p>
            <a:pPr marL="0" indent="0">
              <a:buNone/>
            </a:pPr>
            <a:r>
              <a:rPr lang="cs-CZ" dirty="0" smtClean="0"/>
              <a:t>Žáci se zde seznamují s konverzačním tématem Austrálie.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389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174" y="476672"/>
            <a:ext cx="8229600" cy="1143000"/>
          </a:xfrm>
        </p:spPr>
        <p:txBody>
          <a:bodyPr/>
          <a:lstStyle/>
          <a:p>
            <a:r>
              <a:rPr lang="cs-CZ" dirty="0" smtClean="0"/>
              <a:t>Facts about Australia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9512" y="2413921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GB" sz="2400" b="1" dirty="0" smtClean="0">
                <a:solidFill>
                  <a:srgbClr val="002060"/>
                </a:solidFill>
              </a:rPr>
              <a:t>Area 7 617 931 square kilometres </a:t>
            </a:r>
            <a:endParaRPr lang="en-GB" sz="2400" b="1" dirty="0">
              <a:solidFill>
                <a:srgbClr val="002060"/>
              </a:solidFill>
            </a:endParaRPr>
          </a:p>
        </p:txBody>
      </p:sp>
      <p:pic>
        <p:nvPicPr>
          <p:cNvPr id="1025" name="Picture 1" descr="Map of Austra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74" y="476672"/>
            <a:ext cx="1522841" cy="1598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855541" y="2974074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GB" sz="2400" b="1" dirty="0" smtClean="0">
                <a:solidFill>
                  <a:srgbClr val="002060"/>
                </a:solidFill>
              </a:rPr>
              <a:t>Population 21 mil</a:t>
            </a:r>
            <a:endParaRPr lang="en-GB" sz="2400" b="1" dirty="0">
              <a:solidFill>
                <a:srgbClr val="00206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27584" y="3573016"/>
            <a:ext cx="6932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GB" sz="2400" b="1" dirty="0" smtClean="0">
                <a:solidFill>
                  <a:srgbClr val="002060"/>
                </a:solidFill>
              </a:rPr>
              <a:t>Monetary unit: Australian dollar</a:t>
            </a:r>
            <a:endParaRPr lang="en-GB" sz="2400" b="1" dirty="0">
              <a:solidFill>
                <a:srgbClr val="00206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52402" y="4134363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GB" sz="2400" b="1" dirty="0" smtClean="0">
                <a:solidFill>
                  <a:srgbClr val="002060"/>
                </a:solidFill>
              </a:rPr>
              <a:t>Capital Canberra (384 000)</a:t>
            </a:r>
            <a:endParaRPr lang="en-GB" sz="2400" b="1" dirty="0">
              <a:solidFill>
                <a:srgbClr val="00206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73571" y="4711221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GB" sz="2400" b="1" dirty="0" smtClean="0">
                <a:solidFill>
                  <a:srgbClr val="002060"/>
                </a:solidFill>
              </a:rPr>
              <a:t>Largest cities: Sydney, Melbourne, Brisbane, Perth</a:t>
            </a:r>
            <a:endParaRPr lang="en-GB" sz="2400" b="1" dirty="0">
              <a:solidFill>
                <a:srgbClr val="00206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73571" y="5221305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GB" sz="2400" b="1" dirty="0" smtClean="0">
                <a:solidFill>
                  <a:srgbClr val="002060"/>
                </a:solidFill>
              </a:rPr>
              <a:t>Sovereign: Queen Elizabeth II, Governor-General, Prime Minister</a:t>
            </a:r>
            <a:endParaRPr lang="en-GB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23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Geography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GB" dirty="0" smtClean="0">
                <a:solidFill>
                  <a:srgbClr val="002060"/>
                </a:solidFill>
              </a:rPr>
              <a:t>Australia is the smallest continent but sixth largest state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>
                <a:solidFill>
                  <a:srgbClr val="002060"/>
                </a:solidFill>
              </a:rPr>
              <a:t>mostly flat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>
                <a:solidFill>
                  <a:srgbClr val="002060"/>
                </a:solidFill>
              </a:rPr>
              <a:t>It is bounded by the Pacific Ocean to the east, the Indian Ocean to the west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>
                <a:solidFill>
                  <a:srgbClr val="002060"/>
                </a:solidFill>
              </a:rPr>
              <a:t>the highest peak is Mt. Kosci</a:t>
            </a:r>
            <a:r>
              <a:rPr lang="cs-CZ" dirty="0" smtClean="0">
                <a:solidFill>
                  <a:srgbClr val="002060"/>
                </a:solidFill>
              </a:rPr>
              <a:t>uszko (2228)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002060"/>
                </a:solidFill>
              </a:rPr>
              <a:t>the Murray River and the Darling River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002060"/>
                </a:solidFill>
              </a:rPr>
              <a:t>Interesting exotic flora and fauna</a:t>
            </a: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87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002060"/>
                </a:solidFill>
              </a:rPr>
              <a:t>The Native Australians, or Aborigines, have lived in Australia for at least 40,000 years. </a:t>
            </a:r>
            <a:endParaRPr lang="cs-CZ" dirty="0" smtClean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The first recorded European sighting of the Australian </a:t>
            </a:r>
            <a:r>
              <a:rPr lang="cs-CZ" dirty="0" smtClean="0">
                <a:solidFill>
                  <a:srgbClr val="002060"/>
                </a:solidFill>
              </a:rPr>
              <a:t>by </a:t>
            </a:r>
            <a:r>
              <a:rPr lang="en-US" dirty="0" smtClean="0">
                <a:solidFill>
                  <a:srgbClr val="002060"/>
                </a:solidFill>
              </a:rPr>
              <a:t>the </a:t>
            </a:r>
            <a:r>
              <a:rPr lang="en-US" dirty="0">
                <a:solidFill>
                  <a:srgbClr val="002060"/>
                </a:solidFill>
              </a:rPr>
              <a:t>Dutch </a:t>
            </a:r>
            <a:r>
              <a:rPr lang="cs-CZ" dirty="0" smtClean="0">
                <a:solidFill>
                  <a:srgbClr val="002060"/>
                </a:solidFill>
              </a:rPr>
              <a:t>in </a:t>
            </a:r>
            <a:r>
              <a:rPr lang="en-US" dirty="0" smtClean="0">
                <a:solidFill>
                  <a:srgbClr val="002060"/>
                </a:solidFill>
              </a:rPr>
              <a:t>1606</a:t>
            </a:r>
            <a:endParaRPr lang="cs-CZ" dirty="0" smtClean="0">
              <a:solidFill>
                <a:srgbClr val="002060"/>
              </a:solidFill>
            </a:endParaRPr>
          </a:p>
          <a:p>
            <a:r>
              <a:rPr lang="en-GB" dirty="0" smtClean="0">
                <a:solidFill>
                  <a:srgbClr val="002060"/>
                </a:solidFill>
              </a:rPr>
              <a:t>26th January 1788 – first colony was established – Australia´s national day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 Australia is still part of the British commonwealth.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multicultural country</a:t>
            </a:r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04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Flora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rgbClr val="002060"/>
                </a:solidFill>
              </a:rPr>
              <a:t>Because of the isolation of Australia for thousands of years, the plants are unique, different from the rest of the world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gumtree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baobab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eucalypt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2052" name="Picture 4" descr="Australia,Australians,eucalypti,forests,nature,photographs,plants,tre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13" b="17146"/>
          <a:stretch/>
        </p:blipFill>
        <p:spPr bwMode="auto">
          <a:xfrm>
            <a:off x="3707904" y="3212976"/>
            <a:ext cx="4982056" cy="327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Fauna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2060"/>
                </a:solidFill>
              </a:rPr>
              <a:t>Marsupials: koala, kangaroo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dingo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emu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platypus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kookaburra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82" y="4509119"/>
            <a:ext cx="3312368" cy="220738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926" y="3284984"/>
            <a:ext cx="2173952" cy="324036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836712"/>
            <a:ext cx="285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871788"/>
            <a:ext cx="20955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509119"/>
            <a:ext cx="20955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401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 states and 2 territories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2060"/>
                </a:solidFill>
              </a:rPr>
              <a:t>Australia has six </a:t>
            </a:r>
            <a:r>
              <a:rPr lang="en-GB" dirty="0" smtClean="0">
                <a:solidFill>
                  <a:srgbClr val="002060"/>
                </a:solidFill>
                <a:hlinkClick r:id="rId2" tooltip="Federated state"/>
              </a:rPr>
              <a:t>states</a:t>
            </a:r>
            <a:r>
              <a:rPr lang="en-GB" dirty="0" smtClean="0">
                <a:solidFill>
                  <a:srgbClr val="002060"/>
                </a:solidFill>
              </a:rPr>
              <a:t> — </a:t>
            </a:r>
            <a:r>
              <a:rPr lang="en-GB" dirty="0" smtClean="0">
                <a:solidFill>
                  <a:srgbClr val="002060"/>
                </a:solidFill>
                <a:hlinkClick r:id="rId3" tooltip="New South Wales"/>
              </a:rPr>
              <a:t>New South Wales</a:t>
            </a:r>
            <a:r>
              <a:rPr lang="en-GB" dirty="0" smtClean="0">
                <a:solidFill>
                  <a:srgbClr val="002060"/>
                </a:solidFill>
              </a:rPr>
              <a:t>, </a:t>
            </a:r>
            <a:r>
              <a:rPr lang="en-GB" dirty="0" smtClean="0">
                <a:solidFill>
                  <a:srgbClr val="002060"/>
                </a:solidFill>
                <a:hlinkClick r:id="rId4" tooltip="Queensland"/>
              </a:rPr>
              <a:t>Queensland</a:t>
            </a:r>
            <a:r>
              <a:rPr lang="en-GB" dirty="0" smtClean="0">
                <a:solidFill>
                  <a:srgbClr val="002060"/>
                </a:solidFill>
              </a:rPr>
              <a:t>, </a:t>
            </a:r>
            <a:r>
              <a:rPr lang="en-GB" dirty="0" smtClean="0">
                <a:solidFill>
                  <a:srgbClr val="002060"/>
                </a:solidFill>
                <a:hlinkClick r:id="rId5" tooltip="South Australia"/>
              </a:rPr>
              <a:t>South Australia</a:t>
            </a:r>
            <a:r>
              <a:rPr lang="en-GB" dirty="0" smtClean="0">
                <a:solidFill>
                  <a:srgbClr val="002060"/>
                </a:solidFill>
              </a:rPr>
              <a:t>, </a:t>
            </a:r>
            <a:r>
              <a:rPr lang="en-GB" dirty="0" smtClean="0">
                <a:solidFill>
                  <a:srgbClr val="002060"/>
                </a:solidFill>
                <a:hlinkClick r:id="rId6" tooltip="Tasmania"/>
              </a:rPr>
              <a:t>Tasmania</a:t>
            </a:r>
            <a:r>
              <a:rPr lang="en-GB" dirty="0" smtClean="0">
                <a:solidFill>
                  <a:srgbClr val="002060"/>
                </a:solidFill>
              </a:rPr>
              <a:t>, </a:t>
            </a:r>
            <a:r>
              <a:rPr lang="en-GB" dirty="0" smtClean="0">
                <a:solidFill>
                  <a:srgbClr val="002060"/>
                </a:solidFill>
                <a:hlinkClick r:id="rId7" tooltip="Victoria (Australia)"/>
              </a:rPr>
              <a:t>Victoria</a:t>
            </a:r>
            <a:r>
              <a:rPr lang="en-GB" dirty="0" smtClean="0">
                <a:solidFill>
                  <a:srgbClr val="002060"/>
                </a:solidFill>
              </a:rPr>
              <a:t>, and </a:t>
            </a:r>
            <a:r>
              <a:rPr lang="en-GB" dirty="0" smtClean="0">
                <a:solidFill>
                  <a:srgbClr val="002060"/>
                </a:solidFill>
                <a:hlinkClick r:id="rId8" tooltip="Western Australia"/>
              </a:rPr>
              <a:t>Western Australia</a:t>
            </a:r>
            <a:r>
              <a:rPr lang="en-GB" dirty="0" smtClean="0">
                <a:solidFill>
                  <a:srgbClr val="002060"/>
                </a:solidFill>
              </a:rPr>
              <a:t> and two territories — the </a:t>
            </a:r>
            <a:r>
              <a:rPr lang="en-GB" dirty="0" smtClean="0">
                <a:solidFill>
                  <a:srgbClr val="002060"/>
                </a:solidFill>
                <a:hlinkClick r:id="rId9" tooltip="Australian Capital Territory"/>
              </a:rPr>
              <a:t>Australian Capital Territory</a:t>
            </a:r>
            <a:r>
              <a:rPr lang="en-GB" dirty="0" smtClean="0">
                <a:solidFill>
                  <a:srgbClr val="002060"/>
                </a:solidFill>
              </a:rPr>
              <a:t>  and the </a:t>
            </a:r>
            <a:r>
              <a:rPr lang="en-GB" dirty="0" smtClean="0">
                <a:solidFill>
                  <a:srgbClr val="002060"/>
                </a:solidFill>
                <a:hlinkClick r:id="rId10" tooltip="Northern Territory"/>
              </a:rPr>
              <a:t>Northern Territory</a:t>
            </a:r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15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flag</a:t>
            </a:r>
            <a:endParaRPr lang="en-GB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412776"/>
            <a:ext cx="5141168" cy="257058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83568" y="4437112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2060"/>
                </a:solidFill>
              </a:rPr>
              <a:t>The </a:t>
            </a:r>
            <a:r>
              <a:rPr lang="en-GB" sz="2400" b="1" dirty="0" smtClean="0">
                <a:solidFill>
                  <a:srgbClr val="002060"/>
                </a:solidFill>
              </a:rPr>
              <a:t>flag of Australia</a:t>
            </a:r>
            <a:r>
              <a:rPr lang="en-GB" sz="2400" dirty="0" smtClean="0">
                <a:solidFill>
                  <a:srgbClr val="002060"/>
                </a:solidFill>
              </a:rPr>
              <a:t> is a blue field with the </a:t>
            </a:r>
            <a:r>
              <a:rPr lang="en-GB" sz="2400" dirty="0" smtClean="0">
                <a:solidFill>
                  <a:srgbClr val="002060"/>
                </a:solidFill>
                <a:hlinkClick r:id="rId3" tooltip="Union Flag"/>
              </a:rPr>
              <a:t>Union Flag</a:t>
            </a:r>
            <a:r>
              <a:rPr lang="en-GB" sz="2400" dirty="0" smtClean="0">
                <a:solidFill>
                  <a:srgbClr val="002060"/>
                </a:solidFill>
              </a:rPr>
              <a:t> and a large white seven-pointed star known as the </a:t>
            </a:r>
            <a:r>
              <a:rPr lang="en-GB" sz="2400" dirty="0" smtClean="0">
                <a:solidFill>
                  <a:srgbClr val="002060"/>
                </a:solidFill>
                <a:hlinkClick r:id="rId4" tooltip="Commonwealth Star"/>
              </a:rPr>
              <a:t>Commonwealth Star</a:t>
            </a:r>
            <a:r>
              <a:rPr lang="en-GB" sz="2400" dirty="0" smtClean="0">
                <a:solidFill>
                  <a:srgbClr val="002060"/>
                </a:solidFill>
              </a:rPr>
              <a:t>. It also has the </a:t>
            </a:r>
            <a:r>
              <a:rPr lang="en-GB" sz="2400" dirty="0" smtClean="0">
                <a:solidFill>
                  <a:srgbClr val="002060"/>
                </a:solidFill>
                <a:hlinkClick r:id="rId5" tooltip="Crux"/>
              </a:rPr>
              <a:t>Southern Cross</a:t>
            </a:r>
            <a:r>
              <a:rPr lang="en-GB" sz="2400" dirty="0" smtClean="0">
                <a:solidFill>
                  <a:srgbClr val="002060"/>
                </a:solidFill>
              </a:rPr>
              <a:t> constellation. </a:t>
            </a:r>
            <a:endParaRPr lang="en-GB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68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Places of interests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277654"/>
            <a:ext cx="4752528" cy="3167114"/>
          </a:xfrm>
        </p:spPr>
      </p:pic>
      <p:sp>
        <p:nvSpPr>
          <p:cNvPr id="5" name="TextovéPole 4"/>
          <p:cNvSpPr txBox="1"/>
          <p:nvPr/>
        </p:nvSpPr>
        <p:spPr>
          <a:xfrm>
            <a:off x="1229544" y="4773051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2060"/>
                </a:solidFill>
              </a:rPr>
              <a:t>Ayers Rock </a:t>
            </a:r>
            <a:r>
              <a:rPr lang="en-GB" sz="3200" dirty="0" smtClean="0">
                <a:solidFill>
                  <a:srgbClr val="002060"/>
                </a:solidFill>
              </a:rPr>
              <a:t>– red rock monolith,        348 metres tall, 3.6 kilometres long</a:t>
            </a:r>
          </a:p>
          <a:p>
            <a:r>
              <a:rPr lang="en-GB" sz="3200" dirty="0" smtClean="0">
                <a:solidFill>
                  <a:srgbClr val="002060"/>
                </a:solidFill>
              </a:rPr>
              <a:t>Aboriginal sacred place</a:t>
            </a:r>
            <a:endParaRPr lang="en-GB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51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6672"/>
            <a:ext cx="6788944" cy="4525963"/>
          </a:xfrm>
        </p:spPr>
      </p:pic>
      <p:sp>
        <p:nvSpPr>
          <p:cNvPr id="6" name="TextovéPole 5"/>
          <p:cNvSpPr txBox="1"/>
          <p:nvPr/>
        </p:nvSpPr>
        <p:spPr>
          <a:xfrm>
            <a:off x="3707904" y="541855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Sydney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1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60648"/>
            <a:ext cx="6880323" cy="4525963"/>
          </a:xfrm>
        </p:spPr>
      </p:pic>
      <p:sp>
        <p:nvSpPr>
          <p:cNvPr id="5" name="TextovéPole 4"/>
          <p:cNvSpPr txBox="1"/>
          <p:nvPr/>
        </p:nvSpPr>
        <p:spPr>
          <a:xfrm>
            <a:off x="1331640" y="5269531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2060"/>
                </a:solidFill>
              </a:rPr>
              <a:t>Sydney Harbour, Opera House</a:t>
            </a:r>
            <a:endParaRPr lang="en-GB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82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764704"/>
            <a:ext cx="5983168" cy="3987221"/>
          </a:xfrm>
        </p:spPr>
      </p:pic>
      <p:sp>
        <p:nvSpPr>
          <p:cNvPr id="7" name="TextovéPole 6"/>
          <p:cNvSpPr txBox="1"/>
          <p:nvPr/>
        </p:nvSpPr>
        <p:spPr>
          <a:xfrm>
            <a:off x="1115616" y="522920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Great Barrier Reef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99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Australian anthem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http://www.dva.gov.au/commems_oawg/commemorations/commemorative_events/organise_events/Documents/AdvanceAustFair.mp3</a:t>
            </a:r>
          </a:p>
        </p:txBody>
      </p:sp>
      <p:pic>
        <p:nvPicPr>
          <p:cNvPr id="4" name="Australian anthe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39952" y="4653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36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908720"/>
            <a:ext cx="7128792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smtClean="0"/>
              <a:t>Web</a:t>
            </a:r>
            <a:endParaRPr lang="pl-PL" sz="1400" dirty="0"/>
          </a:p>
          <a:p>
            <a:r>
              <a:rPr lang="pl-PL" sz="1400" dirty="0"/>
              <a:t>[online]. [cit. 2013-06-23]. Dostupné z: http://www.dva.gov.au/commems_oawg/commemorations/commemorative_events/organise_events/Pages/audio%20files.aspx </a:t>
            </a:r>
          </a:p>
          <a:p>
            <a:endParaRPr lang="cs-CZ" sz="1400" dirty="0" smtClean="0">
              <a:hlinkClick r:id="rId2"/>
            </a:endParaRPr>
          </a:p>
          <a:p>
            <a:r>
              <a:rPr lang="it-IT" sz="1400" dirty="0"/>
              <a:t>[online]. [cit. 2013-06-23]. Dostupné z: http://upload.wikimedia.org/wikipedia/commons/thumb/3/3e/Uluru_Panorama.jpg/650px-Uluru_Panorama.jpg </a:t>
            </a:r>
            <a:endParaRPr lang="cs-CZ" sz="1400" dirty="0" smtClean="0">
              <a:hlinkClick r:id="rId2"/>
            </a:endParaRPr>
          </a:p>
          <a:p>
            <a:endParaRPr lang="cs-CZ" sz="1400" dirty="0" smtClean="0">
              <a:hlinkClick r:id="rId2"/>
            </a:endParaRPr>
          </a:p>
          <a:p>
            <a:r>
              <a:rPr lang="it-IT" sz="1400" dirty="0"/>
              <a:t>[online]. [cit. 2013-06-23]. Dostupné z: http://upload.wikimedia.org/wikipedia/en/thumb/b/b9/Flag_of_Australia.svg/125px-Flag_of_Australia.svg.png </a:t>
            </a:r>
            <a:endParaRPr lang="cs-CZ" sz="1400" dirty="0">
              <a:hlinkClick r:id="rId2"/>
            </a:endParaRPr>
          </a:p>
          <a:p>
            <a:endParaRPr lang="cs-CZ" sz="1400" dirty="0" smtClean="0">
              <a:hlinkClick r:id="rId2"/>
            </a:endParaRPr>
          </a:p>
          <a:p>
            <a:r>
              <a:rPr lang="it-IT" sz="1400" dirty="0"/>
              <a:t>[online]. [cit. 2013-06-23]. Dostupné z: http://upload.wikimedia.org/wikipedia/commons/thumb/9/98/Dingo_walking.jpg/220px-Dingo_walking.jpg </a:t>
            </a:r>
            <a:endParaRPr lang="cs-CZ" sz="1400" dirty="0"/>
          </a:p>
          <a:p>
            <a:endParaRPr lang="cs-CZ" sz="1400" dirty="0" smtClean="0"/>
          </a:p>
          <a:p>
            <a:r>
              <a:rPr lang="it-IT" sz="1400" dirty="0"/>
              <a:t>[online]. [cit. 2013-06-23]. Dostupné z: http://upload.wikimedia.org/wikipedia/commons/thumb/f/fc/Emu-wild.jpg/300px-Emu-wild.jpg</a:t>
            </a:r>
            <a:endParaRPr lang="cs-CZ" sz="1400" dirty="0"/>
          </a:p>
          <a:p>
            <a:endParaRPr lang="cs-CZ" dirty="0" smtClean="0"/>
          </a:p>
          <a:p>
            <a:r>
              <a:rPr lang="pl-PL" dirty="0" smtClean="0"/>
              <a:t>[</a:t>
            </a:r>
            <a:r>
              <a:rPr lang="pl-PL" sz="1400" dirty="0" smtClean="0"/>
              <a:t>online</a:t>
            </a:r>
            <a:r>
              <a:rPr lang="pl-PL" sz="1400" dirty="0"/>
              <a:t>]. [cit. 2013-06-23]. Dostupné z: http://upload.wikimedia.org/wikipedia/commons/thumb/4/48/Platypus_in_Geelong.jpg/220px-Platypus_in_Geelong.jpg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835696" y="332656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CITACE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92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400" dirty="0"/>
              <a:t>[online]. [cit. 2013-06-23]. Dostupné z: http://upload.wikimedia.org/wikipedia/commons/thumb/a/a0/Sydney_opera_house_and_skyline.jpg/120px-Sydney_opera_house_and_skyline.jpg </a:t>
            </a:r>
            <a:endParaRPr lang="pl-PL" sz="1400" dirty="0"/>
          </a:p>
          <a:p>
            <a:pPr marL="0" indent="0">
              <a:buNone/>
            </a:pPr>
            <a:endParaRPr lang="pl-PL" sz="1400" dirty="0"/>
          </a:p>
          <a:p>
            <a:pPr marL="0" indent="0">
              <a:buNone/>
            </a:pPr>
            <a:r>
              <a:rPr lang="pl-PL" sz="1400" dirty="0"/>
              <a:t>[online]. [cit. 2013-06-23]. Dostupné z: http://officeimg.vo.msecnd.net/en-us/images/MB900448349.jpg </a:t>
            </a:r>
            <a:endParaRPr lang="pl-PL" sz="1400" dirty="0" smtClean="0"/>
          </a:p>
          <a:p>
            <a:pPr marL="0" indent="0">
              <a:buNone/>
            </a:pPr>
            <a:endParaRPr lang="pl-PL" sz="1400" dirty="0"/>
          </a:p>
          <a:p>
            <a:pPr marL="0" indent="0">
              <a:buNone/>
            </a:pPr>
            <a:r>
              <a:rPr lang="pl-PL" sz="1400" dirty="0" smtClean="0"/>
              <a:t>Pokud není uvedeno jinak, obrazový materiál je použit z  </a:t>
            </a:r>
            <a:r>
              <a:rPr lang="cs-CZ" sz="1400" b="1" i="1" dirty="0" smtClean="0"/>
              <a:t>office</a:t>
            </a:r>
            <a:r>
              <a:rPr lang="cs-CZ" sz="1400" i="1" dirty="0" smtClean="0"/>
              <a:t>.</a:t>
            </a:r>
            <a:r>
              <a:rPr lang="cs-CZ" sz="1400" b="1" i="1" dirty="0" smtClean="0"/>
              <a:t>microsoft</a:t>
            </a:r>
            <a:r>
              <a:rPr lang="cs-CZ" sz="1400" i="1" dirty="0" smtClean="0"/>
              <a:t>.com/</a:t>
            </a:r>
            <a:r>
              <a:rPr lang="cs-CZ" sz="1400" i="1" dirty="0" err="1" smtClean="0"/>
              <a:t>cs-cz</a:t>
            </a:r>
            <a:r>
              <a:rPr lang="cs-CZ" sz="1400" i="1" dirty="0" smtClean="0"/>
              <a:t>/</a:t>
            </a:r>
            <a:r>
              <a:rPr lang="cs-CZ" sz="1400" b="1" i="1" dirty="0" err="1" smtClean="0"/>
              <a:t>images</a:t>
            </a:r>
            <a:r>
              <a:rPr lang="cs-CZ" sz="1400" b="1" i="1" smtClean="0"/>
              <a:t>/</a:t>
            </a:r>
            <a:endParaRPr lang="pl-PL" sz="1400" dirty="0" smtClean="0"/>
          </a:p>
          <a:p>
            <a:pPr marL="0" indent="0">
              <a:buNone/>
            </a:pPr>
            <a:endParaRPr lang="pl-PL" sz="1400" dirty="0"/>
          </a:p>
          <a:p>
            <a:pPr marL="0" indent="0">
              <a:buNone/>
            </a:pPr>
            <a:endParaRPr lang="pl-PL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87113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">
      <a:dk1>
        <a:sysClr val="windowText" lastClr="000000"/>
      </a:dk1>
      <a:lt1>
        <a:sysClr val="window" lastClr="FFFFFF"/>
      </a:lt1>
      <a:dk2>
        <a:srgbClr val="8DB3E2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458</Words>
  <Application>Microsoft Office PowerPoint</Application>
  <PresentationFormat>Předvádění na obrazovce (4:3)</PresentationFormat>
  <Paragraphs>75</Paragraphs>
  <Slides>17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ANOTACE</vt:lpstr>
      <vt:lpstr>Facts about Australia</vt:lpstr>
      <vt:lpstr>Geography</vt:lpstr>
      <vt:lpstr>History</vt:lpstr>
      <vt:lpstr>Flora</vt:lpstr>
      <vt:lpstr>Fauna</vt:lpstr>
      <vt:lpstr>6 states and 2 territories</vt:lpstr>
      <vt:lpstr>The flag</vt:lpstr>
      <vt:lpstr>Places of interests</vt:lpstr>
      <vt:lpstr>Prezentace aplikace PowerPoint</vt:lpstr>
      <vt:lpstr>Prezentace aplikace PowerPoint</vt:lpstr>
      <vt:lpstr>Prezentace aplikace PowerPoint</vt:lpstr>
      <vt:lpstr>Australian anthem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Vavříčková Alena</cp:lastModifiedBy>
  <cp:revision>45</cp:revision>
  <dcterms:created xsi:type="dcterms:W3CDTF">2013-01-11T10:46:30Z</dcterms:created>
  <dcterms:modified xsi:type="dcterms:W3CDTF">2013-06-25T09:30:29Z</dcterms:modified>
</cp:coreProperties>
</file>