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256" r:id="rId2"/>
    <p:sldId id="258" r:id="rId3"/>
    <p:sldId id="259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6" r:id="rId19"/>
    <p:sldId id="277" r:id="rId20"/>
    <p:sldId id="278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VY_32_INOVACE_ANGLICKY JAZYK_05.THE </a:t>
          </a:r>
          <a:r>
            <a:rPr lang="cs-CZ" sz="2000" baseline="0" dirty="0" smtClean="0"/>
            <a:t>USA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ŠKOLY:ZŠ  Pardubice -Spořilov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AUTOR:Mgr. Alena Vavříčková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TEMA:THE USA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PROJEKTU:CZ.1.07/1.4.00/21.2349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ABBA255-22C3-4740-A4A6-59AC589AB494}" type="presOf" srcId="{D1D4F407-5343-4D3F-B5B9-D407B03CAEB4}" destId="{AED2198E-93D5-4001-81B4-73124B309672}" srcOrd="1" destOrd="0" presId="urn:microsoft.com/office/officeart/2005/8/layout/target3"/>
    <dgm:cxn modelId="{1E0A5B7D-AD80-49F2-8094-BFB23B854894}" type="presOf" srcId="{B651F6E3-6281-48DB-9319-2AEAFDAE7572}" destId="{6BB5E863-4638-4E1D-BFDE-399D028AC4ED}" srcOrd="1" destOrd="0" presId="urn:microsoft.com/office/officeart/2005/8/layout/target3"/>
    <dgm:cxn modelId="{05C2ABD3-DE1D-4CF7-B8A5-7E91C7786759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B792F3D7-3A35-4453-9946-44F2DA75C86D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8383579-A1F2-4E81-937E-720E4F15F12E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2548DF0-C53B-4108-B9E2-9532922A188C}" type="presOf" srcId="{D8197B8C-B260-4A16-BDF4-0947B075E274}" destId="{5A5FFA88-C948-4069-8E93-59FA12366E83}" srcOrd="1" destOrd="0" presId="urn:microsoft.com/office/officeart/2005/8/layout/target3"/>
    <dgm:cxn modelId="{00D30155-40A9-4288-A1CB-F1DF5FF640BA}" type="presOf" srcId="{D1D4F407-5343-4D3F-B5B9-D407B03CAEB4}" destId="{D005CE8C-CC26-4C3E-AC11-E15060ECD759}" srcOrd="0" destOrd="0" presId="urn:microsoft.com/office/officeart/2005/8/layout/target3"/>
    <dgm:cxn modelId="{8433BF8C-1E05-4D39-83A1-EE1745C9E4FF}" type="presOf" srcId="{B651F6E3-6281-48DB-9319-2AEAFDAE7572}" destId="{619D679B-A015-4ECF-8348-D1034C574F40}" srcOrd="0" destOrd="0" presId="urn:microsoft.com/office/officeart/2005/8/layout/target3"/>
    <dgm:cxn modelId="{3262893A-A78A-4259-A09D-3227AA9AE1BE}" type="presOf" srcId="{D8197B8C-B260-4A16-BDF4-0947B075E274}" destId="{25B08C86-7E15-44DC-BE7F-FFB55DD49D12}" srcOrd="0" destOrd="0" presId="urn:microsoft.com/office/officeart/2005/8/layout/target3"/>
    <dgm:cxn modelId="{2E04BE25-169E-4B4F-8AB0-3A8AA07A18F6}" type="presOf" srcId="{D1B46980-6531-4606-95E6-44980827E919}" destId="{6140AFEC-043D-4C43-A2F9-D0F5331DF3A3}" srcOrd="0" destOrd="0" presId="urn:microsoft.com/office/officeart/2005/8/layout/target3"/>
    <dgm:cxn modelId="{CED528B8-60BE-4739-A61C-296478B66CFF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34E819B-615C-4F61-AE62-F1F9DBAB54A4}" type="presParOf" srcId="{333A1088-737F-45CB-B68E-254E46348037}" destId="{F5ABB229-8D3B-4694-996A-96F23CF14429}" srcOrd="0" destOrd="0" presId="urn:microsoft.com/office/officeart/2005/8/layout/target3"/>
    <dgm:cxn modelId="{3312CD4B-AAE8-4006-9EC7-A643FF9229BE}" type="presParOf" srcId="{333A1088-737F-45CB-B68E-254E46348037}" destId="{F41139FD-01EE-4571-8B17-4FB00FC51163}" srcOrd="1" destOrd="0" presId="urn:microsoft.com/office/officeart/2005/8/layout/target3"/>
    <dgm:cxn modelId="{679C5CBD-623F-41DC-9EF9-345E1503B5FA}" type="presParOf" srcId="{333A1088-737F-45CB-B68E-254E46348037}" destId="{D005CE8C-CC26-4C3E-AC11-E15060ECD759}" srcOrd="2" destOrd="0" presId="urn:microsoft.com/office/officeart/2005/8/layout/target3"/>
    <dgm:cxn modelId="{1D5B9E2A-5FC0-4917-ABD9-63C769623C57}" type="presParOf" srcId="{333A1088-737F-45CB-B68E-254E46348037}" destId="{2C702D82-9B77-49B7-9568-BB8EB47C3372}" srcOrd="3" destOrd="0" presId="urn:microsoft.com/office/officeart/2005/8/layout/target3"/>
    <dgm:cxn modelId="{4FA06A79-0D01-4B9D-9EBB-C5F7EB299FB0}" type="presParOf" srcId="{333A1088-737F-45CB-B68E-254E46348037}" destId="{A52A0455-90FF-4808-ABD0-F02540D31D5A}" srcOrd="4" destOrd="0" presId="urn:microsoft.com/office/officeart/2005/8/layout/target3"/>
    <dgm:cxn modelId="{209FBBDE-4901-41D3-95CE-9D2E8907B665}" type="presParOf" srcId="{333A1088-737F-45CB-B68E-254E46348037}" destId="{6140AFEC-043D-4C43-A2F9-D0F5331DF3A3}" srcOrd="5" destOrd="0" presId="urn:microsoft.com/office/officeart/2005/8/layout/target3"/>
    <dgm:cxn modelId="{C172CCC4-AE58-458C-893D-522D995628FD}" type="presParOf" srcId="{333A1088-737F-45CB-B68E-254E46348037}" destId="{9358AC05-5D7D-4327-9F80-1AD486AEA664}" srcOrd="6" destOrd="0" presId="urn:microsoft.com/office/officeart/2005/8/layout/target3"/>
    <dgm:cxn modelId="{2EEA5E77-88B2-4177-9392-45FF76B3D5C6}" type="presParOf" srcId="{333A1088-737F-45CB-B68E-254E46348037}" destId="{313FC574-E1CD-4FB4-B054-0B805CE0447D}" srcOrd="7" destOrd="0" presId="urn:microsoft.com/office/officeart/2005/8/layout/target3"/>
    <dgm:cxn modelId="{2E23BB53-48ED-40CF-AED0-FE34FE252A16}" type="presParOf" srcId="{333A1088-737F-45CB-B68E-254E46348037}" destId="{619D679B-A015-4ECF-8348-D1034C574F40}" srcOrd="8" destOrd="0" presId="urn:microsoft.com/office/officeart/2005/8/layout/target3"/>
    <dgm:cxn modelId="{BF9AC79D-9BFD-47A7-9CC2-0BEA02EA7233}" type="presParOf" srcId="{333A1088-737F-45CB-B68E-254E46348037}" destId="{322283A8-4A27-4CDA-BAE3-F381106A9174}" srcOrd="9" destOrd="0" presId="urn:microsoft.com/office/officeart/2005/8/layout/target3"/>
    <dgm:cxn modelId="{94E8D74B-D796-45E2-9403-64647C75F88E}" type="presParOf" srcId="{333A1088-737F-45CB-B68E-254E46348037}" destId="{FFC9F71D-1B4F-4AD9-A4A6-86ADEFC8AF5C}" srcOrd="10" destOrd="0" presId="urn:microsoft.com/office/officeart/2005/8/layout/target3"/>
    <dgm:cxn modelId="{6D3B726D-E369-4C15-9AA4-E5D7CD0128A7}" type="presParOf" srcId="{333A1088-737F-45CB-B68E-254E46348037}" destId="{25B08C86-7E15-44DC-BE7F-FFB55DD49D12}" srcOrd="11" destOrd="0" presId="urn:microsoft.com/office/officeart/2005/8/layout/target3"/>
    <dgm:cxn modelId="{5D14C6EC-9277-447B-A022-D37F0EAF3F5C}" type="presParOf" srcId="{333A1088-737F-45CB-B68E-254E46348037}" destId="{76644BE8-9D7C-4C09-B250-3D10AF48CBB7}" srcOrd="12" destOrd="0" presId="urn:microsoft.com/office/officeart/2005/8/layout/target3"/>
    <dgm:cxn modelId="{7712A62C-B82C-4938-83FF-38305AAEC6F1}" type="presParOf" srcId="{333A1088-737F-45CB-B68E-254E46348037}" destId="{EE85B701-7295-41C0-BA7A-34D3756A2AE6}" srcOrd="13" destOrd="0" presId="urn:microsoft.com/office/officeart/2005/8/layout/target3"/>
    <dgm:cxn modelId="{817A2EF8-49AB-41D5-ABD2-3AFC2ECAC5FE}" type="presParOf" srcId="{333A1088-737F-45CB-B68E-254E46348037}" destId="{8BEBB6EC-1DAA-4CAC-8A25-BC0FCBD5DBD5}" srcOrd="14" destOrd="0" presId="urn:microsoft.com/office/officeart/2005/8/layout/target3"/>
    <dgm:cxn modelId="{B8B577C9-DE5D-4CF4-9549-2B60D805E88B}" type="presParOf" srcId="{333A1088-737F-45CB-B68E-254E46348037}" destId="{AED2198E-93D5-4001-81B4-73124B309672}" srcOrd="15" destOrd="0" presId="urn:microsoft.com/office/officeart/2005/8/layout/target3"/>
    <dgm:cxn modelId="{DF161925-6A21-4135-B549-E1C47A2243D3}" type="presParOf" srcId="{333A1088-737F-45CB-B68E-254E46348037}" destId="{2BE915AB-18AA-4053-B92C-3BFC9ED204BB}" srcOrd="16" destOrd="0" presId="urn:microsoft.com/office/officeart/2005/8/layout/target3"/>
    <dgm:cxn modelId="{9368EB8D-208B-4C30-BF8F-693BE0CA2AAA}" type="presParOf" srcId="{333A1088-737F-45CB-B68E-254E46348037}" destId="{6BB5E863-4638-4E1D-BFDE-399D028AC4ED}" srcOrd="17" destOrd="0" presId="urn:microsoft.com/office/officeart/2005/8/layout/target3"/>
    <dgm:cxn modelId="{C206E568-F27D-48E5-A139-42214DBCE461}" type="presParOf" srcId="{333A1088-737F-45CB-B68E-254E46348037}" destId="{5A5FFA88-C948-4069-8E93-59FA12366E83}" srcOrd="18" destOrd="0" presId="urn:microsoft.com/office/officeart/2005/8/layout/target3"/>
    <dgm:cxn modelId="{63C1EBDC-1554-4F93-BD77-13C937AC6E1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ŠKOLY:ZŠ  Pardubice -Spořilov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AUTOR:Mgr. Alena Vavříčková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VY_32_INOVACE_ANGLICKY JAZYK_05.THE </a:t>
          </a:r>
          <a:r>
            <a:rPr lang="cs-CZ" sz="2000" kern="1200" baseline="0" dirty="0" smtClean="0"/>
            <a:t>USA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TEMA:THE USA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PROJEKTU:CZ.1.07/1.4.00/21.2349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1DD29B-10B5-4BEE-A3D9-8299C94FAFFF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9771281-3033-482C-96C9-EB2057AE105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655149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771281-3033-482C-96C9-EB2057AE1050}" type="slidenum">
              <a:rPr lang="cs-CZ" smtClean="0"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05726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2F076-90DE-4DCB-928C-FB47969054F5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46226-8D6A-4015-B67B-E65CD5646385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50676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2F076-90DE-4DCB-928C-FB47969054F5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46226-8D6A-4015-B67B-E65CD5646385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07925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2F076-90DE-4DCB-928C-FB47969054F5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46226-8D6A-4015-B67B-E65CD5646385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20907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2F076-90DE-4DCB-928C-FB47969054F5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46226-8D6A-4015-B67B-E65CD5646385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92367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2F076-90DE-4DCB-928C-FB47969054F5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46226-8D6A-4015-B67B-E65CD5646385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319958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2F076-90DE-4DCB-928C-FB47969054F5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46226-8D6A-4015-B67B-E65CD5646385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88074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2F076-90DE-4DCB-928C-FB47969054F5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46226-8D6A-4015-B67B-E65CD5646385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992041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2F076-90DE-4DCB-928C-FB47969054F5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46226-8D6A-4015-B67B-E65CD5646385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272325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2F076-90DE-4DCB-928C-FB47969054F5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46226-8D6A-4015-B67B-E65CD5646385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33749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2F076-90DE-4DCB-928C-FB47969054F5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46226-8D6A-4015-B67B-E65CD5646385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21254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C2F076-90DE-4DCB-928C-FB47969054F5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46226-8D6A-4015-B67B-E65CD5646385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458644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C2F076-90DE-4DCB-928C-FB47969054F5}" type="datetimeFigureOut">
              <a:rPr lang="cs-CZ" smtClean="0"/>
              <a:t>25.6.2013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446226-8D6A-4015-B67B-E65CD5646385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31604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upload.wikimedia.org/wikipedia/en/c/c9/USA_CIA_Map.sv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microsoft.com/office/2007/relationships/hdphoto" Target="../media/hdphoto1.wdp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png"/><Relationship Id="rId5" Type="http://schemas.microsoft.com/office/2007/relationships/hdphoto" Target="../media/hdphoto2.wdp"/><Relationship Id="rId4" Type="http://schemas.openxmlformats.org/officeDocument/2006/relationships/image" Target="../media/image28.png"/></Relationships>
</file>

<file path=ppt/slides/_rels/slide17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Relationship Id="rId5" Type="http://schemas.microsoft.com/office/2007/relationships/hdphoto" Target="../media/hdphoto5.wdp"/><Relationship Id="rId4" Type="http://schemas.openxmlformats.org/officeDocument/2006/relationships/image" Target="../media/image32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907704" y="1196752"/>
            <a:ext cx="518457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7030A0"/>
                </a:solidFill>
              </a:rPr>
              <a:t>the USA</a:t>
            </a:r>
            <a:endParaRPr lang="cs-CZ" sz="6000" b="1" dirty="0">
              <a:solidFill>
                <a:srgbClr val="7030A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2636911"/>
            <a:ext cx="5510922" cy="3672513"/>
          </a:xfrm>
          <a:prstGeom prst="rect">
            <a:avLst/>
          </a:prstGeom>
        </p:spPr>
      </p:pic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03528"/>
            <a:ext cx="1401055" cy="14010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01379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94873423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5908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ANOTACE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Materiál je určen pro žáky 8.-9. třídy.</a:t>
            </a:r>
          </a:p>
          <a:p>
            <a:pPr marL="0" indent="0">
              <a:buNone/>
            </a:pPr>
            <a:r>
              <a:rPr lang="cs-CZ" dirty="0"/>
              <a:t>Žáci se zde seznamují s konverzačním tématem </a:t>
            </a:r>
            <a:r>
              <a:rPr lang="cs-CZ" dirty="0" smtClean="0"/>
              <a:t>USA. 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15741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7030A0"/>
                </a:solidFill>
              </a:rPr>
              <a:t>The United States</a:t>
            </a:r>
            <a:endParaRPr lang="en-GB" b="1" dirty="0">
              <a:solidFill>
                <a:srgbClr val="7030A0"/>
              </a:solidFill>
            </a:endParaRPr>
          </a:p>
        </p:txBody>
      </p:sp>
      <p:pic>
        <p:nvPicPr>
          <p:cNvPr id="4" name="Picture 4" descr="File:USA CIA Map.sv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83"/>
          <a:stretch>
            <a:fillRect/>
          </a:stretch>
        </p:blipFill>
        <p:spPr bwMode="auto">
          <a:xfrm>
            <a:off x="147636" y="1988840"/>
            <a:ext cx="8848725" cy="4071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515242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7030A0"/>
                </a:solidFill>
              </a:rPr>
              <a:t>Some basic facts</a:t>
            </a:r>
            <a:endParaRPr lang="en-GB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518457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400" b="1" dirty="0" smtClean="0">
                <a:solidFill>
                  <a:srgbClr val="7030A0"/>
                </a:solidFill>
              </a:rPr>
              <a:t>Area</a:t>
            </a:r>
            <a:r>
              <a:rPr lang="en-GB" sz="2400" b="1" dirty="0" smtClean="0">
                <a:solidFill>
                  <a:srgbClr val="7030A0"/>
                </a:solidFill>
              </a:rPr>
              <a:t>	9631 000 km</a:t>
            </a:r>
            <a:r>
              <a:rPr lang="en-GB" sz="2400" b="1" baseline="30000" dirty="0" smtClean="0">
                <a:solidFill>
                  <a:srgbClr val="7030A0"/>
                </a:solidFill>
              </a:rPr>
              <a:t>2 </a:t>
            </a:r>
            <a:r>
              <a:rPr lang="en-GB" sz="2400" b="1" dirty="0" smtClean="0">
                <a:solidFill>
                  <a:srgbClr val="7030A0"/>
                </a:solidFill>
              </a:rPr>
              <a:t> (the area twice as big as the states in the EU, third largest country after Russia and Canada)</a:t>
            </a:r>
            <a:endParaRPr lang="en-GB" sz="2400" b="1" baseline="30000" dirty="0" smtClean="0">
              <a:solidFill>
                <a:srgbClr val="7030A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en-GB" sz="2400" b="1" dirty="0" smtClean="0">
                <a:solidFill>
                  <a:srgbClr val="7030A0"/>
                </a:solidFill>
              </a:rPr>
              <a:t>Population	315 mil.</a:t>
            </a:r>
          </a:p>
          <a:p>
            <a:pPr>
              <a:buFont typeface="Wingdings" pitchFamily="2" charset="2"/>
              <a:buChar char="v"/>
            </a:pPr>
            <a:r>
              <a:rPr lang="en-GB" sz="2400" b="1" dirty="0" smtClean="0">
                <a:solidFill>
                  <a:srgbClr val="7030A0"/>
                </a:solidFill>
              </a:rPr>
              <a:t>It is a federal republic consisting of fifty states and a federal district </a:t>
            </a:r>
          </a:p>
          <a:p>
            <a:pPr>
              <a:buFont typeface="Wingdings" pitchFamily="2" charset="2"/>
              <a:buChar char="v"/>
            </a:pPr>
            <a:r>
              <a:rPr lang="en-GB" sz="2400" b="1" dirty="0" smtClean="0">
                <a:solidFill>
                  <a:srgbClr val="7030A0"/>
                </a:solidFill>
              </a:rPr>
              <a:t>The highest point is Mt. McKinley (6 194 m) – Alaska</a:t>
            </a:r>
          </a:p>
          <a:p>
            <a:pPr>
              <a:buFont typeface="Wingdings" pitchFamily="2" charset="2"/>
              <a:buChar char="v"/>
            </a:pPr>
            <a:r>
              <a:rPr lang="en-GB" sz="2400" b="1" dirty="0" smtClean="0">
                <a:solidFill>
                  <a:srgbClr val="7030A0"/>
                </a:solidFill>
              </a:rPr>
              <a:t>The lowest point is Death Valley (-86 m) – California</a:t>
            </a:r>
          </a:p>
          <a:p>
            <a:pPr>
              <a:buFont typeface="Wingdings" pitchFamily="2" charset="2"/>
              <a:buChar char="v"/>
            </a:pPr>
            <a:r>
              <a:rPr lang="en-GB" sz="2400" b="1" dirty="0" smtClean="0">
                <a:solidFill>
                  <a:srgbClr val="7030A0"/>
                </a:solidFill>
              </a:rPr>
              <a:t>The Mississippi River is the largest river in N. America</a:t>
            </a:r>
          </a:p>
          <a:p>
            <a:pPr>
              <a:buFont typeface="Wingdings" pitchFamily="2" charset="2"/>
              <a:buChar char="v"/>
            </a:pPr>
            <a:r>
              <a:rPr lang="en-GB" sz="2400" b="1" dirty="0" smtClean="0">
                <a:solidFill>
                  <a:srgbClr val="7030A0"/>
                </a:solidFill>
              </a:rPr>
              <a:t>National language is English</a:t>
            </a:r>
          </a:p>
          <a:p>
            <a:pPr>
              <a:buFont typeface="Wingdings" pitchFamily="2" charset="2"/>
              <a:buChar char="v"/>
            </a:pPr>
            <a:r>
              <a:rPr lang="en-GB" sz="2400" b="1" dirty="0" smtClean="0">
                <a:solidFill>
                  <a:srgbClr val="7030A0"/>
                </a:solidFill>
              </a:rPr>
              <a:t>Monetary unit – American dollar</a:t>
            </a:r>
            <a:endParaRPr lang="cs-CZ" sz="2400" b="1" dirty="0" smtClean="0">
              <a:solidFill>
                <a:srgbClr val="7030A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en-US" sz="2400" b="1" dirty="0">
                <a:solidFill>
                  <a:srgbClr val="7030A0"/>
                </a:solidFill>
              </a:rPr>
              <a:t>The United States, with its large size and geographic variety, includes most climate </a:t>
            </a:r>
            <a:r>
              <a:rPr lang="en-US" sz="2400" b="1" dirty="0" smtClean="0">
                <a:solidFill>
                  <a:srgbClr val="7030A0"/>
                </a:solidFill>
              </a:rPr>
              <a:t>type</a:t>
            </a:r>
            <a:r>
              <a:rPr lang="cs-CZ" sz="2400" b="1" dirty="0" smtClean="0">
                <a:solidFill>
                  <a:srgbClr val="7030A0"/>
                </a:solidFill>
              </a:rPr>
              <a:t>s</a:t>
            </a:r>
          </a:p>
          <a:p>
            <a:pPr>
              <a:buFont typeface="Wingdings" pitchFamily="2" charset="2"/>
              <a:buChar char="v"/>
            </a:pPr>
            <a:endParaRPr lang="en-GB" sz="2400" b="1" dirty="0" smtClean="0">
              <a:solidFill>
                <a:srgbClr val="7030A0"/>
              </a:solidFill>
            </a:endParaRPr>
          </a:p>
          <a:p>
            <a:pPr>
              <a:buFont typeface="Wingdings" pitchFamily="2" charset="2"/>
              <a:buChar char="v"/>
            </a:pPr>
            <a:endParaRPr lang="cs-CZ" sz="2400" b="1" dirty="0" smtClean="0">
              <a:solidFill>
                <a:srgbClr val="7030A0"/>
              </a:solidFill>
              <a:latin typeface="Arial" charset="0"/>
            </a:endParaRPr>
          </a:p>
          <a:p>
            <a:pPr>
              <a:buFont typeface="Wingdings" pitchFamily="2" charset="2"/>
              <a:buChar char="v"/>
            </a:pPr>
            <a:endParaRPr lang="en-US" sz="2400" b="1" dirty="0">
              <a:solidFill>
                <a:srgbClr val="7030A0"/>
              </a:solidFill>
              <a:latin typeface="Arial" charset="0"/>
            </a:endParaRPr>
          </a:p>
          <a:p>
            <a:pPr>
              <a:buFont typeface="Wingdings" pitchFamily="2" charset="2"/>
              <a:buChar char="v"/>
            </a:pPr>
            <a:endParaRPr lang="en-GB" sz="24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39707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National symbols</a:t>
            </a:r>
            <a:endParaRPr lang="cs-CZ" b="1" dirty="0">
              <a:solidFill>
                <a:srgbClr val="7030A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1" y="2008560"/>
            <a:ext cx="2376264" cy="12546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67544" y="1412776"/>
            <a:ext cx="79208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The flag – </a:t>
            </a:r>
            <a:r>
              <a:rPr lang="cs-CZ" sz="2400" dirty="0" smtClean="0">
                <a:solidFill>
                  <a:srgbClr val="7030A0"/>
                </a:solidFill>
              </a:rPr>
              <a:t>50 start (50 states) and 13 stripes (13 original colonies)</a:t>
            </a:r>
            <a:endParaRPr lang="cs-CZ" sz="2400" b="1" dirty="0">
              <a:solidFill>
                <a:srgbClr val="7030A0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660" y="4509120"/>
            <a:ext cx="2095500" cy="2095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4250" y="4509120"/>
            <a:ext cx="2095500" cy="2095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67544" y="3501008"/>
            <a:ext cx="77768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7030A0"/>
                </a:solidFill>
              </a:rPr>
              <a:t>The Great Seal of the United States</a:t>
            </a:r>
            <a:endParaRPr lang="cs-CZ" sz="24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87088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196752"/>
            <a:ext cx="3456384" cy="24885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55367" y="548680"/>
            <a:ext cx="54726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7030A0"/>
                </a:solidFill>
              </a:rPr>
              <a:t>The national bird - </a:t>
            </a:r>
            <a:r>
              <a:rPr lang="cs-CZ" sz="2400" dirty="0" smtClean="0">
                <a:solidFill>
                  <a:srgbClr val="7030A0"/>
                </a:solidFill>
              </a:rPr>
              <a:t>t</a:t>
            </a:r>
            <a:r>
              <a:rPr lang="en-GB" sz="2400" dirty="0" smtClean="0">
                <a:solidFill>
                  <a:srgbClr val="7030A0"/>
                </a:solidFill>
              </a:rPr>
              <a:t>he Bald Eagle</a:t>
            </a:r>
            <a:endParaRPr lang="en-GB" sz="2400" dirty="0">
              <a:solidFill>
                <a:srgbClr val="7030A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55367" y="4073306"/>
            <a:ext cx="79928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7030A0"/>
                </a:solidFill>
              </a:rPr>
              <a:t>T</a:t>
            </a:r>
            <a:r>
              <a:rPr lang="en-US" sz="2400" b="1" dirty="0" smtClean="0">
                <a:solidFill>
                  <a:srgbClr val="7030A0"/>
                </a:solidFill>
              </a:rPr>
              <a:t>he </a:t>
            </a:r>
            <a:r>
              <a:rPr lang="en-US" sz="2400" b="1" dirty="0">
                <a:solidFill>
                  <a:srgbClr val="7030A0"/>
                </a:solidFill>
              </a:rPr>
              <a:t>Star-Spangled </a:t>
            </a:r>
            <a:r>
              <a:rPr lang="en-US" sz="2400" b="1" dirty="0" smtClean="0">
                <a:solidFill>
                  <a:srgbClr val="7030A0"/>
                </a:solidFill>
              </a:rPr>
              <a:t>Banner</a:t>
            </a:r>
            <a:r>
              <a:rPr lang="cs-CZ" sz="2400" b="1" dirty="0" smtClean="0">
                <a:solidFill>
                  <a:srgbClr val="7030A0"/>
                </a:solidFill>
              </a:rPr>
              <a:t> </a:t>
            </a:r>
            <a:r>
              <a:rPr lang="en-US" sz="2400" dirty="0" smtClean="0">
                <a:solidFill>
                  <a:srgbClr val="7030A0"/>
                </a:solidFill>
              </a:rPr>
              <a:t>is </a:t>
            </a:r>
            <a:r>
              <a:rPr lang="en-GB" sz="2400" dirty="0" smtClean="0">
                <a:solidFill>
                  <a:srgbClr val="7030A0"/>
                </a:solidFill>
              </a:rPr>
              <a:t>the national anthem</a:t>
            </a:r>
            <a:endParaRPr lang="en-GB" sz="2400" dirty="0">
              <a:solidFill>
                <a:srgbClr val="7030A0"/>
              </a:solidFill>
            </a:endParaRPr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725144"/>
            <a:ext cx="2095500" cy="1943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67216" y="5013176"/>
            <a:ext cx="51003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7030A0"/>
                </a:solidFill>
              </a:rPr>
              <a:t>National floral </a:t>
            </a:r>
            <a:r>
              <a:rPr lang="en-US" sz="2400" b="1" dirty="0" smtClean="0">
                <a:solidFill>
                  <a:srgbClr val="7030A0"/>
                </a:solidFill>
              </a:rPr>
              <a:t>emblem </a:t>
            </a:r>
            <a:r>
              <a:rPr lang="en-US" sz="2400" dirty="0" smtClean="0">
                <a:solidFill>
                  <a:srgbClr val="7030A0"/>
                </a:solidFill>
              </a:rPr>
              <a:t>R</a:t>
            </a:r>
            <a:r>
              <a:rPr lang="cs-CZ" sz="2400" dirty="0" smtClean="0">
                <a:solidFill>
                  <a:srgbClr val="7030A0"/>
                </a:solidFill>
              </a:rPr>
              <a:t>ose</a:t>
            </a:r>
            <a:endParaRPr lang="cs-CZ" sz="2400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24509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7030A0"/>
                </a:solidFill>
              </a:rPr>
              <a:t>Some basic facts</a:t>
            </a:r>
            <a:endParaRPr lang="en-GB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en-US" sz="2400" b="1" dirty="0">
                <a:solidFill>
                  <a:srgbClr val="7030A0"/>
                </a:solidFill>
              </a:rPr>
              <a:t>The capital city of the USA is Washington</a:t>
            </a:r>
            <a:r>
              <a:rPr lang="cs-CZ" sz="2400" b="1" dirty="0">
                <a:solidFill>
                  <a:srgbClr val="7030A0"/>
                </a:solidFill>
              </a:rPr>
              <a:t>,</a:t>
            </a:r>
            <a:r>
              <a:rPr lang="en-US" sz="2400" b="1" dirty="0">
                <a:solidFill>
                  <a:srgbClr val="7030A0"/>
                </a:solidFill>
              </a:rPr>
              <a:t> D.</a:t>
            </a:r>
            <a:r>
              <a:rPr lang="cs-CZ" sz="2400" b="1" dirty="0">
                <a:solidFill>
                  <a:srgbClr val="7030A0"/>
                </a:solidFill>
              </a:rPr>
              <a:t> </a:t>
            </a:r>
            <a:r>
              <a:rPr lang="en-US" sz="2400" b="1" dirty="0" smtClean="0">
                <a:solidFill>
                  <a:srgbClr val="7030A0"/>
                </a:solidFill>
              </a:rPr>
              <a:t>C</a:t>
            </a:r>
            <a:endParaRPr lang="cs-CZ" sz="2400" b="1" dirty="0" smtClean="0">
              <a:solidFill>
                <a:srgbClr val="7030A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en-GB" sz="2400" b="1" dirty="0" smtClean="0">
                <a:solidFill>
                  <a:srgbClr val="7030A0"/>
                </a:solidFill>
              </a:rPr>
              <a:t>The President </a:t>
            </a:r>
            <a:r>
              <a:rPr lang="en-GB" sz="2400" dirty="0" smtClean="0">
                <a:solidFill>
                  <a:srgbClr val="7030A0"/>
                </a:solidFill>
              </a:rPr>
              <a:t>is the head of state and government (elected every four year, max. 8 years)</a:t>
            </a:r>
          </a:p>
          <a:p>
            <a:pPr>
              <a:buFont typeface="Wingdings" pitchFamily="2" charset="2"/>
              <a:buChar char="v"/>
            </a:pPr>
            <a:r>
              <a:rPr lang="en-GB" sz="2400" b="1" dirty="0" smtClean="0">
                <a:solidFill>
                  <a:srgbClr val="7030A0"/>
                </a:solidFill>
              </a:rPr>
              <a:t>The Congress </a:t>
            </a:r>
            <a:r>
              <a:rPr lang="en-GB" sz="2400" dirty="0" smtClean="0">
                <a:solidFill>
                  <a:srgbClr val="7030A0"/>
                </a:solidFill>
              </a:rPr>
              <a:t>is divided into </a:t>
            </a:r>
            <a:r>
              <a:rPr lang="en-GB" sz="2400" b="1" dirty="0" smtClean="0">
                <a:solidFill>
                  <a:srgbClr val="7030A0"/>
                </a:solidFill>
              </a:rPr>
              <a:t>the Senate </a:t>
            </a:r>
            <a:r>
              <a:rPr lang="en-GB" sz="2400" dirty="0" smtClean="0">
                <a:solidFill>
                  <a:srgbClr val="7030A0"/>
                </a:solidFill>
              </a:rPr>
              <a:t>(100 members) and </a:t>
            </a:r>
            <a:r>
              <a:rPr lang="en-GB" sz="2400" b="1" dirty="0" smtClean="0">
                <a:solidFill>
                  <a:srgbClr val="7030A0"/>
                </a:solidFill>
              </a:rPr>
              <a:t>the House of Representatives </a:t>
            </a:r>
            <a:r>
              <a:rPr lang="en-GB" sz="2400" dirty="0" smtClean="0">
                <a:solidFill>
                  <a:srgbClr val="7030A0"/>
                </a:solidFill>
              </a:rPr>
              <a:t>(435 members)</a:t>
            </a:r>
          </a:p>
          <a:p>
            <a:pPr>
              <a:buFont typeface="Wingdings" pitchFamily="2" charset="2"/>
              <a:buChar char="v"/>
            </a:pPr>
            <a:r>
              <a:rPr lang="en-GB" sz="2400" b="1" dirty="0" smtClean="0">
                <a:solidFill>
                  <a:srgbClr val="7030A0"/>
                </a:solidFill>
              </a:rPr>
              <a:t>The Declaration of Independence </a:t>
            </a:r>
            <a:r>
              <a:rPr lang="en-GB" sz="2400" dirty="0" smtClean="0">
                <a:solidFill>
                  <a:srgbClr val="7030A0"/>
                </a:solidFill>
              </a:rPr>
              <a:t>was adopted by the Congress on 4</a:t>
            </a:r>
            <a:r>
              <a:rPr lang="en-GB" sz="2400" baseline="30000" dirty="0" smtClean="0">
                <a:solidFill>
                  <a:srgbClr val="7030A0"/>
                </a:solidFill>
              </a:rPr>
              <a:t>th</a:t>
            </a:r>
            <a:r>
              <a:rPr lang="en-GB" sz="2400" dirty="0" smtClean="0">
                <a:solidFill>
                  <a:srgbClr val="7030A0"/>
                </a:solidFill>
              </a:rPr>
              <a:t> of July 1776</a:t>
            </a:r>
          </a:p>
          <a:p>
            <a:pPr>
              <a:buFont typeface="Wingdings" pitchFamily="2" charset="2"/>
              <a:buChar char="v"/>
            </a:pPr>
            <a:r>
              <a:rPr lang="en-GB" sz="2400" dirty="0" smtClean="0">
                <a:solidFill>
                  <a:srgbClr val="7030A0"/>
                </a:solidFill>
              </a:rPr>
              <a:t>The United States has operated under a two-party system for most of its history</a:t>
            </a:r>
          </a:p>
          <a:p>
            <a:pPr>
              <a:buFont typeface="Wingdings" pitchFamily="2" charset="2"/>
              <a:buChar char="v"/>
            </a:pPr>
            <a:endParaRPr lang="cs-CZ" sz="2400" dirty="0" smtClean="0">
              <a:solidFill>
                <a:srgbClr val="7030A0"/>
              </a:solidFill>
            </a:endParaRPr>
          </a:p>
          <a:p>
            <a:pPr>
              <a:buFont typeface="Wingdings" pitchFamily="2" charset="2"/>
              <a:buChar char="v"/>
            </a:pPr>
            <a:endParaRPr lang="cs-CZ" sz="24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13522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632" y="548680"/>
            <a:ext cx="5168070" cy="22262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132" y="4374150"/>
            <a:ext cx="2910439" cy="21511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087294"/>
            <a:ext cx="2016224" cy="14281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22133" y="3068960"/>
            <a:ext cx="25922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7030A0"/>
                </a:solidFill>
              </a:rPr>
              <a:t>U.S. Capitol – </a:t>
            </a:r>
            <a:r>
              <a:rPr lang="en-GB" sz="2400" dirty="0" smtClean="0">
                <a:solidFill>
                  <a:srgbClr val="7030A0"/>
                </a:solidFill>
              </a:rPr>
              <a:t>seats of the</a:t>
            </a:r>
            <a:r>
              <a:rPr lang="en-GB" sz="2400" b="1" dirty="0" smtClean="0">
                <a:solidFill>
                  <a:srgbClr val="7030A0"/>
                </a:solidFill>
              </a:rPr>
              <a:t> Congress </a:t>
            </a:r>
            <a:r>
              <a:rPr lang="en-GB" sz="2400" dirty="0" smtClean="0">
                <a:solidFill>
                  <a:srgbClr val="7030A0"/>
                </a:solidFill>
              </a:rPr>
              <a:t>and the </a:t>
            </a:r>
            <a:r>
              <a:rPr lang="en-GB" sz="2400" b="1" dirty="0" smtClean="0">
                <a:solidFill>
                  <a:srgbClr val="7030A0"/>
                </a:solidFill>
              </a:rPr>
              <a:t>Senate</a:t>
            </a:r>
            <a:endParaRPr lang="en-GB" sz="2400" b="1" dirty="0">
              <a:solidFill>
                <a:srgbClr val="7030A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35409" y="3630215"/>
            <a:ext cx="30807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7030A0"/>
                </a:solidFill>
              </a:rPr>
              <a:t>Supreme Court</a:t>
            </a:r>
            <a:endParaRPr lang="en-GB" sz="2400" b="1" dirty="0">
              <a:solidFill>
                <a:srgbClr val="7030A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23928" y="5013176"/>
            <a:ext cx="44644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7030A0"/>
                </a:solidFill>
              </a:rPr>
              <a:t>The White House </a:t>
            </a:r>
            <a:r>
              <a:rPr lang="en-GB" sz="2400" dirty="0" smtClean="0">
                <a:solidFill>
                  <a:srgbClr val="7030A0"/>
                </a:solidFill>
              </a:rPr>
              <a:t>used by the U.S. President</a:t>
            </a:r>
            <a:endParaRPr lang="en-GB" sz="24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66446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History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124744"/>
            <a:ext cx="8229600" cy="5616624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v"/>
            </a:pPr>
            <a:r>
              <a:rPr lang="en-GB" sz="2400" dirty="0" smtClean="0">
                <a:solidFill>
                  <a:srgbClr val="7030A0"/>
                </a:solidFill>
              </a:rPr>
              <a:t>The </a:t>
            </a:r>
            <a:r>
              <a:rPr lang="en-GB" sz="2400" i="1" dirty="0" smtClean="0">
                <a:solidFill>
                  <a:srgbClr val="7030A0"/>
                </a:solidFill>
              </a:rPr>
              <a:t>United States</a:t>
            </a:r>
            <a:r>
              <a:rPr lang="en-GB" sz="2400" dirty="0" smtClean="0">
                <a:solidFill>
                  <a:srgbClr val="7030A0"/>
                </a:solidFill>
              </a:rPr>
              <a:t>, often referred to as a part of the New World, was </a:t>
            </a:r>
            <a:r>
              <a:rPr lang="en-GB" sz="2400" i="1" dirty="0" smtClean="0">
                <a:solidFill>
                  <a:srgbClr val="7030A0"/>
                </a:solidFill>
              </a:rPr>
              <a:t>discovered by</a:t>
            </a:r>
            <a:r>
              <a:rPr lang="en-GB" sz="2400" dirty="0" smtClean="0">
                <a:solidFill>
                  <a:srgbClr val="7030A0"/>
                </a:solidFill>
              </a:rPr>
              <a:t> </a:t>
            </a:r>
            <a:r>
              <a:rPr lang="en-GB" sz="2400" b="1" dirty="0" smtClean="0">
                <a:solidFill>
                  <a:srgbClr val="7030A0"/>
                </a:solidFill>
              </a:rPr>
              <a:t>Christopher Columbus </a:t>
            </a:r>
            <a:r>
              <a:rPr lang="en-GB" sz="2400" dirty="0" smtClean="0">
                <a:solidFill>
                  <a:srgbClr val="7030A0"/>
                </a:solidFill>
              </a:rPr>
              <a:t>in </a:t>
            </a:r>
            <a:r>
              <a:rPr lang="en-GB" sz="2400" b="1" dirty="0" smtClean="0">
                <a:solidFill>
                  <a:srgbClr val="7030A0"/>
                </a:solidFill>
              </a:rPr>
              <a:t>1492</a:t>
            </a:r>
          </a:p>
          <a:p>
            <a:pPr>
              <a:buFont typeface="Wingdings" pitchFamily="2" charset="2"/>
              <a:buChar char="v"/>
            </a:pPr>
            <a:r>
              <a:rPr lang="en-GB" sz="2400" dirty="0" smtClean="0">
                <a:solidFill>
                  <a:srgbClr val="7030A0"/>
                </a:solidFill>
              </a:rPr>
              <a:t>Many thousands of years before Col</a:t>
            </a:r>
            <a:r>
              <a:rPr lang="cs-CZ" sz="2400" dirty="0" smtClean="0">
                <a:solidFill>
                  <a:srgbClr val="7030A0"/>
                </a:solidFill>
              </a:rPr>
              <a:t>u</a:t>
            </a:r>
            <a:r>
              <a:rPr lang="en-GB" sz="2400" dirty="0" smtClean="0">
                <a:solidFill>
                  <a:srgbClr val="7030A0"/>
                </a:solidFill>
              </a:rPr>
              <a:t>mbus, America was settled by people from Asia, today known as Native Americans or American Indians</a:t>
            </a:r>
          </a:p>
          <a:p>
            <a:pPr>
              <a:buFont typeface="Wingdings" pitchFamily="2" charset="2"/>
              <a:buChar char="v"/>
            </a:pPr>
            <a:r>
              <a:rPr lang="en-GB" sz="2400" dirty="0" smtClean="0">
                <a:solidFill>
                  <a:srgbClr val="7030A0"/>
                </a:solidFill>
              </a:rPr>
              <a:t>The Virginia Colony began </a:t>
            </a:r>
            <a:r>
              <a:rPr lang="en-GB" sz="2400" b="1" dirty="0" smtClean="0">
                <a:solidFill>
                  <a:srgbClr val="7030A0"/>
                </a:solidFill>
              </a:rPr>
              <a:t>1607 </a:t>
            </a:r>
            <a:r>
              <a:rPr lang="en-GB" sz="2400" dirty="0" smtClean="0">
                <a:solidFill>
                  <a:srgbClr val="7030A0"/>
                </a:solidFill>
              </a:rPr>
              <a:t>and the Pilgrims 'Plymouth Colony in </a:t>
            </a:r>
            <a:r>
              <a:rPr lang="en-GB" sz="2400" b="1" dirty="0" smtClean="0">
                <a:solidFill>
                  <a:srgbClr val="7030A0"/>
                </a:solidFill>
              </a:rPr>
              <a:t>1620 </a:t>
            </a:r>
          </a:p>
          <a:p>
            <a:pPr>
              <a:buFont typeface="Wingdings" pitchFamily="2" charset="2"/>
              <a:buChar char="v"/>
            </a:pPr>
            <a:r>
              <a:rPr lang="en-GB" sz="2400" dirty="0" smtClean="0">
                <a:solidFill>
                  <a:srgbClr val="7030A0"/>
                </a:solidFill>
              </a:rPr>
              <a:t>the</a:t>
            </a:r>
            <a:r>
              <a:rPr lang="en-GB" sz="2400" b="1" dirty="0" smtClean="0">
                <a:solidFill>
                  <a:srgbClr val="7030A0"/>
                </a:solidFill>
              </a:rPr>
              <a:t> War of Independence 1775 – 1783</a:t>
            </a:r>
          </a:p>
          <a:p>
            <a:pPr>
              <a:buFont typeface="Wingdings" pitchFamily="2" charset="2"/>
              <a:buChar char="v"/>
            </a:pPr>
            <a:r>
              <a:rPr lang="en-GB" sz="2400" b="1" dirty="0" smtClean="0">
                <a:solidFill>
                  <a:srgbClr val="7030A0"/>
                </a:solidFill>
              </a:rPr>
              <a:t>Civil War 1861 – 1865 </a:t>
            </a:r>
            <a:r>
              <a:rPr lang="en-GB" sz="2400" dirty="0" smtClean="0">
                <a:solidFill>
                  <a:srgbClr val="7030A0"/>
                </a:solidFill>
              </a:rPr>
              <a:t>(the end of slavery)</a:t>
            </a:r>
          </a:p>
          <a:p>
            <a:pPr>
              <a:buFont typeface="Wingdings" pitchFamily="2" charset="2"/>
              <a:buChar char="v"/>
            </a:pPr>
            <a:r>
              <a:rPr lang="en-GB" sz="2400" b="1" dirty="0" smtClean="0">
                <a:solidFill>
                  <a:srgbClr val="7030A0"/>
                </a:solidFill>
              </a:rPr>
              <a:t>World War I. 1917 – 1918</a:t>
            </a:r>
          </a:p>
          <a:p>
            <a:pPr>
              <a:buFont typeface="Wingdings" pitchFamily="2" charset="2"/>
              <a:buChar char="v"/>
            </a:pPr>
            <a:r>
              <a:rPr lang="en-GB" sz="2400" b="1" dirty="0" smtClean="0">
                <a:solidFill>
                  <a:srgbClr val="7030A0"/>
                </a:solidFill>
              </a:rPr>
              <a:t>World War II. 1941 – 1945</a:t>
            </a:r>
          </a:p>
          <a:p>
            <a:pPr>
              <a:buFont typeface="Wingdings" pitchFamily="2" charset="2"/>
              <a:buChar char="v"/>
            </a:pPr>
            <a:r>
              <a:rPr lang="en-GB" sz="2400" b="1" dirty="0" smtClean="0">
                <a:solidFill>
                  <a:srgbClr val="7030A0"/>
                </a:solidFill>
              </a:rPr>
              <a:t>Korean War 1950 – 1953</a:t>
            </a:r>
          </a:p>
          <a:p>
            <a:pPr>
              <a:buFont typeface="Wingdings" pitchFamily="2" charset="2"/>
              <a:buChar char="v"/>
            </a:pPr>
            <a:r>
              <a:rPr lang="en-GB" sz="2400" b="1" dirty="0" smtClean="0">
                <a:solidFill>
                  <a:srgbClr val="7030A0"/>
                </a:solidFill>
              </a:rPr>
              <a:t>Vietnam War 1957 – 1975</a:t>
            </a:r>
          </a:p>
          <a:p>
            <a:pPr>
              <a:buFont typeface="Wingdings" pitchFamily="2" charset="2"/>
              <a:buChar char="v"/>
            </a:pPr>
            <a:r>
              <a:rPr lang="en-GB" sz="2400" b="1" dirty="0" smtClean="0">
                <a:solidFill>
                  <a:srgbClr val="7030A0"/>
                </a:solidFill>
              </a:rPr>
              <a:t>Gulf War 1991</a:t>
            </a:r>
          </a:p>
          <a:p>
            <a:pPr>
              <a:buFont typeface="Wingdings" pitchFamily="2" charset="2"/>
              <a:buChar char="v"/>
            </a:pPr>
            <a:endParaRPr lang="en-GB" sz="24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3430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7030A0"/>
                </a:solidFill>
              </a:rPr>
              <a:t>Cities and sights</a:t>
            </a:r>
            <a:endParaRPr lang="en-GB" b="1" dirty="0">
              <a:solidFill>
                <a:srgbClr val="7030A0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998" b="16778"/>
          <a:stretch/>
        </p:blipFill>
        <p:spPr bwMode="auto">
          <a:xfrm>
            <a:off x="472726" y="2043947"/>
            <a:ext cx="3095625" cy="20500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565" b="12441"/>
          <a:stretch/>
        </p:blipFill>
        <p:spPr bwMode="auto">
          <a:xfrm>
            <a:off x="4355976" y="3068960"/>
            <a:ext cx="4320480" cy="33265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702742" y="2015846"/>
            <a:ext cx="4752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7030A0"/>
                </a:solidFill>
              </a:rPr>
              <a:t>The Statue of Liberty</a:t>
            </a:r>
            <a:endParaRPr lang="en-GB" sz="2400" b="1" dirty="0">
              <a:solidFill>
                <a:srgbClr val="7030A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331640" y="5661248"/>
            <a:ext cx="2880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400" b="1" dirty="0" smtClean="0">
                <a:solidFill>
                  <a:srgbClr val="7030A0"/>
                </a:solidFill>
              </a:rPr>
              <a:t>Skyscrapers</a:t>
            </a:r>
            <a:r>
              <a:rPr lang="cs-CZ" sz="2400" b="1" dirty="0" smtClean="0">
                <a:solidFill>
                  <a:srgbClr val="7030A0"/>
                </a:solidFill>
              </a:rPr>
              <a:t>   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72726" y="1412776"/>
            <a:ext cx="438730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New York</a:t>
            </a:r>
            <a:endParaRPr lang="cs-CZ" sz="32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5889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836712"/>
            <a:ext cx="46085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Washington, D.C.</a:t>
            </a:r>
            <a:endParaRPr lang="cs-CZ" sz="3200" b="1" dirty="0">
              <a:solidFill>
                <a:srgbClr val="7030A0"/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982" r="18422"/>
          <a:stretch/>
        </p:blipFill>
        <p:spPr bwMode="auto">
          <a:xfrm>
            <a:off x="633284" y="1628800"/>
            <a:ext cx="2138516" cy="33626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719" b="10670"/>
          <a:stretch/>
        </p:blipFill>
        <p:spPr bwMode="auto">
          <a:xfrm>
            <a:off x="5436096" y="3760839"/>
            <a:ext cx="3095625" cy="24334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987824" y="1844824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7030A0"/>
                </a:solidFill>
              </a:rPr>
              <a:t>The White House</a:t>
            </a:r>
            <a:endParaRPr lang="en-GB" sz="2400" b="1" dirty="0">
              <a:solidFill>
                <a:srgbClr val="7030A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331640" y="5517232"/>
            <a:ext cx="39244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400" b="1" dirty="0" smtClean="0">
                <a:solidFill>
                  <a:srgbClr val="7030A0"/>
                </a:solidFill>
              </a:rPr>
              <a:t>The National Mall</a:t>
            </a:r>
            <a:endParaRPr lang="en-GB" sz="24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59077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95486" y="292236"/>
            <a:ext cx="52565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Los Angeles</a:t>
            </a:r>
            <a:endParaRPr lang="cs-CZ" sz="3200" b="1" dirty="0">
              <a:solidFill>
                <a:srgbClr val="7030A0"/>
              </a:solidFill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478" b="17714"/>
          <a:stretch/>
        </p:blipFill>
        <p:spPr bwMode="auto">
          <a:xfrm>
            <a:off x="595486" y="1268760"/>
            <a:ext cx="3744416" cy="23892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4357" y="861824"/>
            <a:ext cx="3128714" cy="23465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24066" y="4169234"/>
            <a:ext cx="31844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San Francisco</a:t>
            </a:r>
            <a:endParaRPr lang="cs-CZ" sz="3200" b="1" dirty="0">
              <a:solidFill>
                <a:srgbClr val="7030A0"/>
              </a:solidFill>
            </a:endParaRPr>
          </a:p>
        </p:txBody>
      </p:sp>
      <p:pic>
        <p:nvPicPr>
          <p:cNvPr id="8197" name="Picture 5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885" t="838" r="15984" b="-1"/>
          <a:stretch/>
        </p:blipFill>
        <p:spPr bwMode="auto">
          <a:xfrm>
            <a:off x="3223778" y="4177831"/>
            <a:ext cx="1622323" cy="23963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8" name="Picture 6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610" r="3503" b="24840"/>
          <a:stretch/>
        </p:blipFill>
        <p:spPr bwMode="auto">
          <a:xfrm>
            <a:off x="5436096" y="4306529"/>
            <a:ext cx="3265822" cy="17108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51520" y="5877272"/>
            <a:ext cx="28282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400" b="1" dirty="0" smtClean="0">
                <a:solidFill>
                  <a:srgbClr val="7030A0"/>
                </a:solidFill>
              </a:rPr>
              <a:t>Golden Gate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56176" y="6108104"/>
            <a:ext cx="2736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Alcatraz</a:t>
            </a:r>
            <a:endParaRPr lang="cs-CZ" sz="24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4808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135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National Parks</a:t>
            </a:r>
            <a:endParaRPr lang="cs-CZ" b="1" dirty="0">
              <a:solidFill>
                <a:srgbClr val="7030A0"/>
              </a:solidFill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529" b="19441"/>
          <a:stretch/>
        </p:blipFill>
        <p:spPr bwMode="auto">
          <a:xfrm>
            <a:off x="690611" y="1229224"/>
            <a:ext cx="4385445" cy="26325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7832" t="-2393" r="7832" b="37781"/>
          <a:stretch/>
        </p:blipFill>
        <p:spPr bwMode="auto">
          <a:xfrm>
            <a:off x="1043608" y="3932152"/>
            <a:ext cx="3887713" cy="25119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076056" y="1412776"/>
            <a:ext cx="36724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   Yellowstone , Wyoming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036923" y="4399373"/>
            <a:ext cx="30243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Arches, Utah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76056" y="5805264"/>
            <a:ext cx="31683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Grand Canyon, Arizona</a:t>
            </a:r>
            <a:endParaRPr lang="cs-CZ" sz="2400" b="1" dirty="0">
              <a:solidFill>
                <a:srgbClr val="7030A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9896" b="89063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2294" y="1879601"/>
            <a:ext cx="2750604" cy="27506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74360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095" b="18728"/>
          <a:stretch/>
        </p:blipFill>
        <p:spPr bwMode="auto">
          <a:xfrm>
            <a:off x="539552" y="620688"/>
            <a:ext cx="4032448" cy="25072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004048" y="836712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7030A0"/>
                </a:solidFill>
              </a:rPr>
              <a:t>Mount Rushmore, South Dakota</a:t>
            </a:r>
            <a:endParaRPr lang="en-GB" sz="2400" b="1" dirty="0">
              <a:solidFill>
                <a:srgbClr val="7030A0"/>
              </a:solidFill>
            </a:endParaRPr>
          </a:p>
        </p:txBody>
      </p:sp>
      <p:pic>
        <p:nvPicPr>
          <p:cNvPr id="10243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380" b="18051"/>
          <a:stretch/>
        </p:blipFill>
        <p:spPr bwMode="auto">
          <a:xfrm>
            <a:off x="3959932" y="3340131"/>
            <a:ext cx="4248472" cy="2743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39552" y="5517231"/>
            <a:ext cx="3600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7030A0"/>
                </a:solidFill>
              </a:rPr>
              <a:t>Niagara Falls, New York</a:t>
            </a:r>
            <a:endParaRPr lang="en-GB" sz="24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6645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en-GB" b="1" dirty="0" smtClean="0">
                <a:solidFill>
                  <a:srgbClr val="7030A0"/>
                </a:solidFill>
              </a:rPr>
              <a:t>Sports</a:t>
            </a:r>
            <a:endParaRPr lang="en-GB" b="1" dirty="0">
              <a:solidFill>
                <a:srgbClr val="7030A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27584" y="1124744"/>
            <a:ext cx="78488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0070C0"/>
                </a:solidFill>
              </a:rPr>
              <a:t>The most popular team sports in the USA</a:t>
            </a:r>
            <a:endParaRPr lang="en-GB" sz="2800" b="1" dirty="0">
              <a:solidFill>
                <a:srgbClr val="0070C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628" r="3367" b="19008"/>
          <a:stretch/>
        </p:blipFill>
        <p:spPr bwMode="auto">
          <a:xfrm>
            <a:off x="1583668" y="2015741"/>
            <a:ext cx="2991391" cy="19615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21804" y="3174416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baseball</a:t>
            </a:r>
            <a:endParaRPr lang="cs-CZ" sz="2800" b="1" dirty="0">
              <a:solidFill>
                <a:srgbClr val="0070C0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977276"/>
            <a:ext cx="2621923" cy="26219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572000" y="6075979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basketball</a:t>
            </a:r>
            <a:endParaRPr lang="cs-CZ" sz="2800" b="1" dirty="0">
              <a:solidFill>
                <a:srgbClr val="0070C0"/>
              </a:solidFill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538" b="89538" l="308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831" y="260648"/>
            <a:ext cx="3095625" cy="3095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6516216" y="2912806"/>
            <a:ext cx="24058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0070C0"/>
                </a:solidFill>
              </a:rPr>
              <a:t>ice hockey</a:t>
            </a:r>
            <a:endParaRPr lang="en-GB" sz="2800" b="1" dirty="0">
              <a:solidFill>
                <a:srgbClr val="0070C0"/>
              </a:solidFill>
            </a:endParaRP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268" y="4729952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2697610" y="4609833"/>
            <a:ext cx="20882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0070C0"/>
                </a:solidFill>
              </a:rPr>
              <a:t>American football</a:t>
            </a:r>
            <a:endParaRPr lang="en-GB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34238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/>
          <a:lstStyle/>
          <a:p>
            <a:r>
              <a:rPr lang="en-GB" b="1" dirty="0" smtClean="0">
                <a:solidFill>
                  <a:srgbClr val="7030A0"/>
                </a:solidFill>
              </a:rPr>
              <a:t>American holidays and festivals</a:t>
            </a:r>
            <a:endParaRPr lang="en-GB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69368"/>
            <a:ext cx="8229600" cy="5688632"/>
          </a:xfrm>
        </p:spPr>
        <p:txBody>
          <a:bodyPr>
            <a:noAutofit/>
          </a:bodyPr>
          <a:lstStyle/>
          <a:p>
            <a:r>
              <a:rPr lang="en-GB" sz="2400" b="1" dirty="0" smtClean="0">
                <a:solidFill>
                  <a:srgbClr val="0070C0"/>
                </a:solidFill>
              </a:rPr>
              <a:t>Martin Luther King, Jr.´s Birthday</a:t>
            </a:r>
            <a:r>
              <a:rPr lang="en-GB" sz="2400" b="1" dirty="0" smtClean="0"/>
              <a:t> </a:t>
            </a:r>
            <a:r>
              <a:rPr lang="en-GB" sz="2400" dirty="0" smtClean="0"/>
              <a:t>- a federal holiday observed on the third Monday in January that honours the late civil rights leader. </a:t>
            </a:r>
          </a:p>
          <a:p>
            <a:r>
              <a:rPr lang="en-GB" sz="2400" b="1" dirty="0" smtClean="0">
                <a:solidFill>
                  <a:srgbClr val="0070C0"/>
                </a:solidFill>
              </a:rPr>
              <a:t>Washington´s Birthday of President´s Day</a:t>
            </a:r>
            <a:r>
              <a:rPr lang="en-GB" sz="2400" b="1" dirty="0" smtClean="0"/>
              <a:t> </a:t>
            </a:r>
            <a:r>
              <a:rPr lang="en-GB" sz="2400" dirty="0" smtClean="0"/>
              <a:t>-a federal holiday observed the third Monday in February. The actual date of Washington's birthday is Feb. 22.</a:t>
            </a:r>
          </a:p>
          <a:p>
            <a:r>
              <a:rPr lang="en-GB" sz="2400" b="1" dirty="0" smtClean="0">
                <a:solidFill>
                  <a:srgbClr val="0070C0"/>
                </a:solidFill>
              </a:rPr>
              <a:t>Memorial Day </a:t>
            </a:r>
            <a:r>
              <a:rPr lang="en-GB" sz="2400" dirty="0" smtClean="0"/>
              <a:t>- a holiday dedicated to the memory of all war dead. </a:t>
            </a:r>
          </a:p>
          <a:p>
            <a:r>
              <a:rPr lang="en-GB" sz="2400" b="1" dirty="0" smtClean="0">
                <a:solidFill>
                  <a:srgbClr val="0070C0"/>
                </a:solidFill>
              </a:rPr>
              <a:t>Independence</a:t>
            </a:r>
            <a:r>
              <a:rPr lang="en-GB" sz="2400" dirty="0" smtClean="0"/>
              <a:t> - the day of the adoption of the Declaration of Independence in 1776, the USA declared its independence from Great Britain</a:t>
            </a:r>
          </a:p>
          <a:p>
            <a:r>
              <a:rPr lang="en-GB" sz="2400" b="1" dirty="0" smtClean="0">
                <a:solidFill>
                  <a:srgbClr val="0070C0"/>
                </a:solidFill>
              </a:rPr>
              <a:t>Labor Day </a:t>
            </a:r>
            <a:r>
              <a:rPr lang="en-GB" sz="2400" dirty="0" smtClean="0"/>
              <a:t>- a federal holiday observed the first Monday in September</a:t>
            </a:r>
          </a:p>
          <a:p>
            <a:pPr marL="0" indent="0">
              <a:buNone/>
            </a:pPr>
            <a:endParaRPr lang="cs-CZ" sz="2400" dirty="0" smtClean="0"/>
          </a:p>
          <a:p>
            <a:endParaRPr lang="cs-CZ" sz="2400" dirty="0"/>
          </a:p>
          <a:p>
            <a:pPr marL="0" indent="0">
              <a:buNone/>
            </a:pPr>
            <a:r>
              <a:rPr lang="en-US" sz="2400" dirty="0"/>
              <a:t/>
            </a:r>
            <a:br>
              <a:rPr lang="en-US" sz="2400" dirty="0"/>
            </a:br>
            <a:endParaRPr lang="en-US" sz="2400" dirty="0"/>
          </a:p>
          <a:p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73028" y="5557093"/>
            <a:ext cx="1274440" cy="1274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354642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7030A0"/>
                </a:solidFill>
              </a:rPr>
              <a:t>American holidays and festivals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400" b="1" dirty="0" smtClean="0">
                <a:solidFill>
                  <a:srgbClr val="0070C0"/>
                </a:solidFill>
              </a:rPr>
              <a:t>Columbus Day</a:t>
            </a:r>
            <a:r>
              <a:rPr lang="en-GB" sz="2400" b="1" dirty="0" smtClean="0"/>
              <a:t>- a</a:t>
            </a:r>
            <a:r>
              <a:rPr lang="en-GB" sz="2400" dirty="0" smtClean="0"/>
              <a:t> federal holiday observed the second Monday in October</a:t>
            </a:r>
          </a:p>
          <a:p>
            <a:r>
              <a:rPr lang="en-GB" sz="2400" b="1" dirty="0" smtClean="0">
                <a:solidFill>
                  <a:srgbClr val="0070C0"/>
                </a:solidFill>
              </a:rPr>
              <a:t>Halloween </a:t>
            </a:r>
            <a:r>
              <a:rPr lang="en-GB" sz="2400" dirty="0" smtClean="0"/>
              <a:t>- it is festival, children walk through neighbourhoods asking for candy. They are often dressed in scary costumes and shout „thick-or-treat“. You will also see decorated pumpkins outside of houses</a:t>
            </a:r>
            <a:endParaRPr lang="en-GB" sz="2400" dirty="0" smtClean="0">
              <a:solidFill>
                <a:srgbClr val="0070C0"/>
              </a:solidFill>
            </a:endParaRPr>
          </a:p>
          <a:p>
            <a:r>
              <a:rPr lang="en-GB" sz="2400" b="1" dirty="0" smtClean="0">
                <a:solidFill>
                  <a:srgbClr val="0070C0"/>
                </a:solidFill>
              </a:rPr>
              <a:t>Thanksgiving</a:t>
            </a:r>
            <a:r>
              <a:rPr lang="en-GB" sz="2400" b="1" dirty="0" smtClean="0">
                <a:solidFill>
                  <a:schemeClr val="bg2"/>
                </a:solidFill>
              </a:rPr>
              <a:t> </a:t>
            </a:r>
            <a:r>
              <a:rPr lang="en-GB" sz="2400" dirty="0" smtClean="0"/>
              <a:t>- fourth Thursday in November. It started when the Pilgrims survived the winter in 1621. People usually meet with their families. For dinner is turkey, corn, sweet potatoes and pumpkin pie.</a:t>
            </a:r>
          </a:p>
          <a:p>
            <a:r>
              <a:rPr lang="en-GB" sz="2400" b="1" dirty="0" smtClean="0">
                <a:solidFill>
                  <a:srgbClr val="0070C0"/>
                </a:solidFill>
              </a:rPr>
              <a:t>Christmas</a:t>
            </a:r>
            <a:r>
              <a:rPr lang="en-GB" sz="2400" dirty="0" smtClean="0">
                <a:solidFill>
                  <a:srgbClr val="0070C0"/>
                </a:solidFill>
              </a:rPr>
              <a:t> </a:t>
            </a:r>
            <a:r>
              <a:rPr lang="en-GB" sz="2400" dirty="0" smtClean="0"/>
              <a:t>– December 25, children believe that Santa Clause brings them presents under the Christmas tree</a:t>
            </a:r>
            <a:endParaRPr lang="en-GB" sz="24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14373" y="5799584"/>
            <a:ext cx="1058416" cy="10584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646" b="97396" l="4167" r="984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2599" y="1196752"/>
            <a:ext cx="1418456" cy="14184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323896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259632" y="317847"/>
            <a:ext cx="66247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7030A0"/>
                </a:solidFill>
              </a:rPr>
              <a:t>CITACE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611560" y="840638"/>
            <a:ext cx="8208912" cy="58785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1400" dirty="0"/>
              <a:t>[online]. [cit. 2013-06-25]. Dostupné z: http://</a:t>
            </a:r>
            <a:r>
              <a:rPr lang="it-IT" sz="1400" dirty="0" smtClean="0"/>
              <a:t>upload.wikimedia.org/wikipedia/en/thumb/a/a4/Flag_of_the_United_States.svg/125px-Flag_of_the_United_States.svg.png</a:t>
            </a:r>
            <a:endParaRPr lang="cs-CZ" sz="1400" dirty="0" smtClean="0"/>
          </a:p>
          <a:p>
            <a:endParaRPr lang="cs-CZ" sz="1400" dirty="0" smtClean="0">
              <a:solidFill>
                <a:srgbClr val="002060"/>
              </a:solidFill>
            </a:endParaRPr>
          </a:p>
          <a:p>
            <a:r>
              <a:rPr lang="it-IT" sz="1400" dirty="0"/>
              <a:t>[online]. [cit. 2013-06-25]. Dostupné z: http://upload.wikimedia.org/wikipedia/commons/thumb/5/5c/Great_Seal_of_the_United_States_%28obverse%29.svg/85px-Great_Seal_of_the_United_States_%</a:t>
            </a:r>
            <a:r>
              <a:rPr lang="it-IT" sz="1400" dirty="0" smtClean="0"/>
              <a:t>28obverse%29.svg.png</a:t>
            </a:r>
            <a:endParaRPr lang="cs-CZ" sz="1400" dirty="0" smtClean="0"/>
          </a:p>
          <a:p>
            <a:endParaRPr lang="cs-CZ" sz="1400" dirty="0">
              <a:solidFill>
                <a:srgbClr val="002060"/>
              </a:solidFill>
            </a:endParaRPr>
          </a:p>
          <a:p>
            <a:r>
              <a:rPr lang="it-IT" sz="1400" dirty="0"/>
              <a:t>[online]. [cit. 2013-06-25]. Dostupné z: http://upload.wikimedia.org/wikipedia/commons/thumb/1/1e/2010-bald-eagle-kodiak.jpg/250px-2010-bald-eagle-kodiak.jpg</a:t>
            </a:r>
            <a:endParaRPr lang="cs-CZ" sz="1400" dirty="0" smtClean="0">
              <a:solidFill>
                <a:srgbClr val="002060"/>
              </a:solidFill>
            </a:endParaRPr>
          </a:p>
          <a:p>
            <a:endParaRPr lang="cs-CZ" sz="1400" dirty="0" smtClean="0">
              <a:solidFill>
                <a:srgbClr val="002060"/>
              </a:solidFill>
            </a:endParaRPr>
          </a:p>
          <a:p>
            <a:r>
              <a:rPr lang="it-IT" sz="1400" dirty="0"/>
              <a:t>[online]. [cit. 2013-06-25]. Dostupné z: http://upload.wikimedia.org/wikipedia/commons/thumb/4/45/Great_Seal_of_the_United_States_%28reverse%29.svg/220px-Great_Seal_of_the_United_States_%28reverse%29.svg.png</a:t>
            </a:r>
            <a:endParaRPr lang="cs-CZ" sz="1400" dirty="0">
              <a:solidFill>
                <a:srgbClr val="002060"/>
              </a:solidFill>
            </a:endParaRPr>
          </a:p>
          <a:p>
            <a:endParaRPr lang="cs-CZ" sz="1400" dirty="0" smtClean="0">
              <a:solidFill>
                <a:srgbClr val="002060"/>
              </a:solidFill>
            </a:endParaRPr>
          </a:p>
          <a:p>
            <a:r>
              <a:rPr lang="it-IT" sz="1400" dirty="0"/>
              <a:t>[online]. [cit. 2013-06-25]. Dostupné z: http://upload.wikimedia.org/wikipedia/commons/thumb/2/27/Capitol_Building_Full_View.jpg/195px-Capitol_Building_Full_View.jpg </a:t>
            </a:r>
            <a:endParaRPr lang="cs-CZ" sz="1400" dirty="0" smtClean="0">
              <a:solidFill>
                <a:srgbClr val="002060"/>
              </a:solidFill>
            </a:endParaRPr>
          </a:p>
          <a:p>
            <a:r>
              <a:rPr lang="cs-CZ" sz="1400" dirty="0" smtClean="0"/>
              <a:t> </a:t>
            </a:r>
          </a:p>
          <a:p>
            <a:r>
              <a:rPr lang="it-IT" sz="1400" dirty="0" smtClean="0"/>
              <a:t>[</a:t>
            </a:r>
            <a:r>
              <a:rPr lang="it-IT" sz="1400" dirty="0"/>
              <a:t>online]. [cit. 2013-06-25]. Dostupné z: http://upload.wikimedia.org/wikipedia/commons/thumb/a/af/WhiteHouseSouthFacade.JPG/115px-WhiteHouseSouthFacade.JPG </a:t>
            </a:r>
            <a:endParaRPr lang="cs-CZ" sz="1400" dirty="0"/>
          </a:p>
          <a:p>
            <a:r>
              <a:rPr lang="cs-CZ" sz="1400" dirty="0" smtClean="0"/>
              <a:t> </a:t>
            </a:r>
          </a:p>
          <a:p>
            <a:r>
              <a:rPr lang="it-IT" sz="1400" dirty="0"/>
              <a:t>[online]. [cit. 2013-06-25]. Dostupné z: http://upload.wikimedia.org/wikipedia/commons/thumb/d/d8/USSupremeCourtWestFacade.JPG/120px-USSupremeCourtWestFacade.JPG 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3355728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700" b="1" dirty="0">
                <a:solidFill>
                  <a:srgbClr val="7030A0"/>
                </a:solidFill>
              </a:rPr>
              <a:t>CITACE</a:t>
            </a:r>
            <a:r>
              <a:rPr lang="cs-CZ" b="1" dirty="0">
                <a:solidFill>
                  <a:srgbClr val="7030A0"/>
                </a:solidFill>
              </a:rPr>
              <a:t/>
            </a:r>
            <a:br>
              <a:rPr lang="cs-CZ" b="1" dirty="0">
                <a:solidFill>
                  <a:srgbClr val="7030A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764704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it-IT" sz="1400" dirty="0"/>
              <a:t>[online]. [cit. 2013-06-25]. Dostupné z: http://upload.wikimedia.org/wikipedia/commons/thumb/0/0a/Hollywood_Sign_PB050006.jpg/220px-Hollywood_Sign_PB050006.jpg </a:t>
            </a:r>
            <a:endParaRPr lang="cs-CZ" sz="1400" dirty="0" smtClean="0"/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r>
              <a:rPr lang="pl-PL" sz="1400" dirty="0"/>
              <a:t>Pokud není uvedeno jinak, obrazový materiál je použit z  </a:t>
            </a:r>
            <a:r>
              <a:rPr lang="cs-CZ" sz="1400" b="1" i="1" dirty="0"/>
              <a:t>office</a:t>
            </a:r>
            <a:r>
              <a:rPr lang="cs-CZ" sz="1400" i="1" dirty="0"/>
              <a:t>.</a:t>
            </a:r>
            <a:r>
              <a:rPr lang="cs-CZ" sz="1400" b="1" i="1" dirty="0"/>
              <a:t>microsoft</a:t>
            </a:r>
            <a:r>
              <a:rPr lang="cs-CZ" sz="1400" i="1" dirty="0"/>
              <a:t>.com/</a:t>
            </a:r>
            <a:r>
              <a:rPr lang="cs-CZ" sz="1400" i="1" dirty="0" err="1"/>
              <a:t>cs-cz</a:t>
            </a:r>
            <a:r>
              <a:rPr lang="cs-CZ" sz="1400" i="1" dirty="0"/>
              <a:t>/</a:t>
            </a:r>
            <a:r>
              <a:rPr lang="cs-CZ" sz="1400" b="1" i="1" dirty="0" err="1"/>
              <a:t>images</a:t>
            </a:r>
            <a:r>
              <a:rPr lang="cs-CZ" sz="1400" b="1" i="1" dirty="0"/>
              <a:t>/</a:t>
            </a:r>
            <a:endParaRPr lang="pl-PL" sz="1400" dirty="0"/>
          </a:p>
          <a:p>
            <a:pPr marL="0" indent="0">
              <a:buNone/>
            </a:pP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6533299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357</TotalTime>
  <Words>720</Words>
  <Application>Microsoft Office PowerPoint</Application>
  <PresentationFormat>Předvádění na obrazovce (4:3)</PresentationFormat>
  <Paragraphs>105</Paragraphs>
  <Slides>20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systému Office</vt:lpstr>
      <vt:lpstr>Prezentace aplikace PowerPoint</vt:lpstr>
      <vt:lpstr>Prezentace aplikace PowerPoint</vt:lpstr>
      <vt:lpstr>ANOTACE</vt:lpstr>
      <vt:lpstr>The United States</vt:lpstr>
      <vt:lpstr>Some basic facts</vt:lpstr>
      <vt:lpstr>National symbols</vt:lpstr>
      <vt:lpstr>Prezentace aplikace PowerPoint</vt:lpstr>
      <vt:lpstr>Some basic facts</vt:lpstr>
      <vt:lpstr>Prezentace aplikace PowerPoint</vt:lpstr>
      <vt:lpstr>History</vt:lpstr>
      <vt:lpstr>Cities and sights</vt:lpstr>
      <vt:lpstr>Prezentace aplikace PowerPoint</vt:lpstr>
      <vt:lpstr>Prezentace aplikace PowerPoint</vt:lpstr>
      <vt:lpstr>National Parks</vt:lpstr>
      <vt:lpstr>Prezentace aplikace PowerPoint</vt:lpstr>
      <vt:lpstr>Sports</vt:lpstr>
      <vt:lpstr>American holidays and festivals</vt:lpstr>
      <vt:lpstr>American holidays and festivals</vt:lpstr>
      <vt:lpstr>Prezentace aplikace PowerPoint</vt:lpstr>
      <vt:lpstr>CITACE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Vavříčková Alena</dc:creator>
  <cp:lastModifiedBy>Vavříčková Alena</cp:lastModifiedBy>
  <cp:revision>51</cp:revision>
  <dcterms:created xsi:type="dcterms:W3CDTF">2013-03-13T12:56:47Z</dcterms:created>
  <dcterms:modified xsi:type="dcterms:W3CDTF">2013-06-25T18:25:55Z</dcterms:modified>
</cp:coreProperties>
</file>