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9" r:id="rId10"/>
    <p:sldId id="263" r:id="rId11"/>
    <p:sldId id="264" r:id="rId12"/>
    <p:sldId id="265" r:id="rId13"/>
    <p:sldId id="267" r:id="rId14"/>
    <p:sldId id="268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>
        <p:scale>
          <a:sx n="90" d="100"/>
          <a:sy n="90" d="100"/>
        </p:scale>
        <p:origin x="-606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VY_32_INOVACE_ANGLICKÝ JAZYK.19_10.LONDON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TEMA:LONDON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dirty="0" smtClean="0"/>
            <a:t>ČÍSLO PROJEKTU: CZ.1.07/1.4.00/21.2349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98E72D-27F6-4D31-BEA5-3577E0415138}" type="presOf" srcId="{B651F6E3-6281-48DB-9319-2AEAFDAE7572}" destId="{619D679B-A015-4ECF-8348-D1034C574F40}" srcOrd="0" destOrd="0" presId="urn:microsoft.com/office/officeart/2005/8/layout/target3"/>
    <dgm:cxn modelId="{D0422F6A-0E37-4EF6-BE69-5126D0C397E8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82A6EF-C487-4B3C-9288-BBBEED21F0D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A892DF-CDC6-410F-9960-793232DF8299}" type="presOf" srcId="{D8197B8C-B260-4A16-BDF4-0947B075E274}" destId="{5A5FFA88-C948-4069-8E93-59FA12366E83}" srcOrd="1" destOrd="0" presId="urn:microsoft.com/office/officeart/2005/8/layout/target3"/>
    <dgm:cxn modelId="{65D691A4-4AB7-44B1-8DFE-0074833A4AA4}" type="presOf" srcId="{4C35D32F-0EAB-4CD7-82EE-45574DC2A586}" destId="{890E4F0B-2866-4A3F-A3C7-2A14B1797930}" srcOrd="1" destOrd="0" presId="urn:microsoft.com/office/officeart/2005/8/layout/target3"/>
    <dgm:cxn modelId="{3D98D654-F30B-4D25-AD31-A8E78B0C4F53}" type="presOf" srcId="{D8197B8C-B260-4A16-BDF4-0947B075E274}" destId="{25B08C86-7E15-44DC-BE7F-FFB55DD49D12}" srcOrd="0" destOrd="0" presId="urn:microsoft.com/office/officeart/2005/8/layout/target3"/>
    <dgm:cxn modelId="{42020E1F-853D-4B4D-B19F-2622448244D7}" type="presOf" srcId="{4C35D32F-0EAB-4CD7-82EE-45574DC2A586}" destId="{8BEBB6EC-1DAA-4CAC-8A25-BC0FCBD5DBD5}" srcOrd="0" destOrd="0" presId="urn:microsoft.com/office/officeart/2005/8/layout/target3"/>
    <dgm:cxn modelId="{3E98F4B6-F2FE-44D8-96C9-399BF061311C}" type="presOf" srcId="{757F3AB3-0718-4624-B441-E567A8F0AB56}" destId="{333A1088-737F-45CB-B68E-254E46348037}" srcOrd="0" destOrd="0" presId="urn:microsoft.com/office/officeart/2005/8/layout/target3"/>
    <dgm:cxn modelId="{9C2F9D55-F942-4DA0-A9D3-6292CC6184CE}" type="presOf" srcId="{D1D4F407-5343-4D3F-B5B9-D407B03CAEB4}" destId="{AED2198E-93D5-4001-81B4-73124B309672}" srcOrd="1" destOrd="0" presId="urn:microsoft.com/office/officeart/2005/8/layout/target3"/>
    <dgm:cxn modelId="{C6CE6115-2227-46B8-83A8-051275898DE6}" type="presOf" srcId="{D1B46980-6531-4606-95E6-44980827E919}" destId="{6140AFEC-043D-4C43-A2F9-D0F5331DF3A3}" srcOrd="0" destOrd="0" presId="urn:microsoft.com/office/officeart/2005/8/layout/target3"/>
    <dgm:cxn modelId="{556BB5E5-6EB0-49FB-936C-5751EC68CCA7}" type="presOf" srcId="{B651F6E3-6281-48DB-9319-2AEAFDAE7572}" destId="{6BB5E863-4638-4E1D-BFDE-399D028AC4ED}" srcOrd="1" destOrd="0" presId="urn:microsoft.com/office/officeart/2005/8/layout/target3"/>
    <dgm:cxn modelId="{4D82A511-B033-43C5-8998-E1987CEF7E69}" type="presParOf" srcId="{333A1088-737F-45CB-B68E-254E46348037}" destId="{F5ABB229-8D3B-4694-996A-96F23CF14429}" srcOrd="0" destOrd="0" presId="urn:microsoft.com/office/officeart/2005/8/layout/target3"/>
    <dgm:cxn modelId="{2D041ED1-8BD3-49C4-BCD6-D9BFC3062075}" type="presParOf" srcId="{333A1088-737F-45CB-B68E-254E46348037}" destId="{F41139FD-01EE-4571-8B17-4FB00FC51163}" srcOrd="1" destOrd="0" presId="urn:microsoft.com/office/officeart/2005/8/layout/target3"/>
    <dgm:cxn modelId="{F8FB3D62-6F27-400D-B44B-E5CD76CD1F4A}" type="presParOf" srcId="{333A1088-737F-45CB-B68E-254E46348037}" destId="{D005CE8C-CC26-4C3E-AC11-E15060ECD759}" srcOrd="2" destOrd="0" presId="urn:microsoft.com/office/officeart/2005/8/layout/target3"/>
    <dgm:cxn modelId="{670E0963-A24E-4D08-B6DF-DA8CF2DD546B}" type="presParOf" srcId="{333A1088-737F-45CB-B68E-254E46348037}" destId="{2C702D82-9B77-49B7-9568-BB8EB47C3372}" srcOrd="3" destOrd="0" presId="urn:microsoft.com/office/officeart/2005/8/layout/target3"/>
    <dgm:cxn modelId="{8824CE7F-EE76-4A80-BF32-93E703D500D0}" type="presParOf" srcId="{333A1088-737F-45CB-B68E-254E46348037}" destId="{A52A0455-90FF-4808-ABD0-F02540D31D5A}" srcOrd="4" destOrd="0" presId="urn:microsoft.com/office/officeart/2005/8/layout/target3"/>
    <dgm:cxn modelId="{F0C4C390-08A7-4CA6-AF5A-C6156C7C53AC}" type="presParOf" srcId="{333A1088-737F-45CB-B68E-254E46348037}" destId="{6140AFEC-043D-4C43-A2F9-D0F5331DF3A3}" srcOrd="5" destOrd="0" presId="urn:microsoft.com/office/officeart/2005/8/layout/target3"/>
    <dgm:cxn modelId="{0490FAB4-995A-4705-938A-F3DCA11CCC91}" type="presParOf" srcId="{333A1088-737F-45CB-B68E-254E46348037}" destId="{9358AC05-5D7D-4327-9F80-1AD486AEA664}" srcOrd="6" destOrd="0" presId="urn:microsoft.com/office/officeart/2005/8/layout/target3"/>
    <dgm:cxn modelId="{9DCA9F06-2052-4EBD-8155-582BEDBB2B0C}" type="presParOf" srcId="{333A1088-737F-45CB-B68E-254E46348037}" destId="{313FC574-E1CD-4FB4-B054-0B805CE0447D}" srcOrd="7" destOrd="0" presId="urn:microsoft.com/office/officeart/2005/8/layout/target3"/>
    <dgm:cxn modelId="{3AE9082F-EBE6-4C34-B55A-37CBA0DBADCE}" type="presParOf" srcId="{333A1088-737F-45CB-B68E-254E46348037}" destId="{619D679B-A015-4ECF-8348-D1034C574F40}" srcOrd="8" destOrd="0" presId="urn:microsoft.com/office/officeart/2005/8/layout/target3"/>
    <dgm:cxn modelId="{B717AE25-9F94-453C-B9A9-676380C69436}" type="presParOf" srcId="{333A1088-737F-45CB-B68E-254E46348037}" destId="{322283A8-4A27-4CDA-BAE3-F381106A9174}" srcOrd="9" destOrd="0" presId="urn:microsoft.com/office/officeart/2005/8/layout/target3"/>
    <dgm:cxn modelId="{0155025D-8296-4E7B-BCF1-5CAF3EE80B0E}" type="presParOf" srcId="{333A1088-737F-45CB-B68E-254E46348037}" destId="{FFC9F71D-1B4F-4AD9-A4A6-86ADEFC8AF5C}" srcOrd="10" destOrd="0" presId="urn:microsoft.com/office/officeart/2005/8/layout/target3"/>
    <dgm:cxn modelId="{6739615B-49B0-46E9-9BB5-7C445823A0EB}" type="presParOf" srcId="{333A1088-737F-45CB-B68E-254E46348037}" destId="{25B08C86-7E15-44DC-BE7F-FFB55DD49D12}" srcOrd="11" destOrd="0" presId="urn:microsoft.com/office/officeart/2005/8/layout/target3"/>
    <dgm:cxn modelId="{2F8D19A3-AD61-4F50-8CBD-118D96BC7857}" type="presParOf" srcId="{333A1088-737F-45CB-B68E-254E46348037}" destId="{76644BE8-9D7C-4C09-B250-3D10AF48CBB7}" srcOrd="12" destOrd="0" presId="urn:microsoft.com/office/officeart/2005/8/layout/target3"/>
    <dgm:cxn modelId="{183A1A6F-2775-4730-8778-E400C1BB5BD3}" type="presParOf" srcId="{333A1088-737F-45CB-B68E-254E46348037}" destId="{EE85B701-7295-41C0-BA7A-34D3756A2AE6}" srcOrd="13" destOrd="0" presId="urn:microsoft.com/office/officeart/2005/8/layout/target3"/>
    <dgm:cxn modelId="{A5981FAF-ACDB-49FB-A6EA-AE1457BF2319}" type="presParOf" srcId="{333A1088-737F-45CB-B68E-254E46348037}" destId="{8BEBB6EC-1DAA-4CAC-8A25-BC0FCBD5DBD5}" srcOrd="14" destOrd="0" presId="urn:microsoft.com/office/officeart/2005/8/layout/target3"/>
    <dgm:cxn modelId="{A8ABDF2E-BA3C-4C04-9991-031386E06C95}" type="presParOf" srcId="{333A1088-737F-45CB-B68E-254E46348037}" destId="{AED2198E-93D5-4001-81B4-73124B309672}" srcOrd="15" destOrd="0" presId="urn:microsoft.com/office/officeart/2005/8/layout/target3"/>
    <dgm:cxn modelId="{94BA4863-A9F8-43A1-837F-AB99E48442CC}" type="presParOf" srcId="{333A1088-737F-45CB-B68E-254E46348037}" destId="{2BE915AB-18AA-4053-B92C-3BFC9ED204BB}" srcOrd="16" destOrd="0" presId="urn:microsoft.com/office/officeart/2005/8/layout/target3"/>
    <dgm:cxn modelId="{CDE8CD6F-270B-4FFF-9C3D-DAF92AA5F7A6}" type="presParOf" srcId="{333A1088-737F-45CB-B68E-254E46348037}" destId="{6BB5E863-4638-4E1D-BFDE-399D028AC4ED}" srcOrd="17" destOrd="0" presId="urn:microsoft.com/office/officeart/2005/8/layout/target3"/>
    <dgm:cxn modelId="{A4BA3228-FD90-4840-9375-A186D628FA56}" type="presParOf" srcId="{333A1088-737F-45CB-B68E-254E46348037}" destId="{5A5FFA88-C948-4069-8E93-59FA12366E83}" srcOrd="18" destOrd="0" presId="urn:microsoft.com/office/officeart/2005/8/layout/target3"/>
    <dgm:cxn modelId="{DCD63692-F71C-4DA5-92BA-CEEB9FE8FCA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VY_32_INOVACE_ANGLICKÝ JAZYK.19_10.LONDON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TEMA:LONDON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kern="1200" dirty="0" smtClean="0"/>
            <a:t>ČÍSLO PROJEKTU: CZ.1.07/1.4.00/21.2349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6226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2551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6581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2137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3794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967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9351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8960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2622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9727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3624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E7A04-6D10-4150-BA4A-769E0F4327AD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EA563-61CF-4D21-BA04-42518F50A26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8255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4/Tower_of_London,_April_2006.jpg/300px-Tower_of_London,_April_2006.jpg" TargetMode="External"/><Relationship Id="rId7" Type="http://schemas.openxmlformats.org/officeDocument/2006/relationships/hyperlink" Target="http://upload.wikimedia.org/wikipedia/commons/thumb/8/87/Aerial_view_of_Hyde_Park.jpg/220px-Aerial_view_of_Hyde_Park.jpg" TargetMode="External"/><Relationship Id="rId2" Type="http://schemas.openxmlformats.org/officeDocument/2006/relationships/hyperlink" Target="http://en.wikipedia.org/wiki/File:West_Side_of_Westminster_Abbey,_London_-_geograph.org.uk_-_140699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British_Museum_from_NE_2.JPG" TargetMode="External"/><Relationship Id="rId5" Type="http://schemas.openxmlformats.org/officeDocument/2006/relationships/hyperlink" Target="http://upload.wikimedia.org/wikipedia/commons/thumb/c/c0/Tate_Britain_(5822081512)_(2).jpg/250px-Tate_Britain_(5822081512)_(2).jpg" TargetMode="External"/><Relationship Id="rId4" Type="http://schemas.openxmlformats.org/officeDocument/2006/relationships/hyperlink" Target="http://upload.wikimedia.org/wikipedia/commons/thumb/9/90/Piccadilly_Circus_Panorama_-_April_2007.jpg/1100px-Piccadilly_Circus_Panorama_-_April_20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37479" y="162880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LONDON</a:t>
            </a:r>
            <a:endParaRPr lang="cs-CZ" sz="6000" b="1" dirty="0">
              <a:solidFill>
                <a:srgbClr val="7030A0"/>
              </a:solidFill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96" b="100000" l="0" r="958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 rot="852123">
            <a:off x="4666874" y="1844856"/>
            <a:ext cx="4404380" cy="4404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43348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7287787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6806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ANOTACE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Materiál je určen pro žáky 8. </a:t>
            </a:r>
            <a:r>
              <a:rPr lang="cs-CZ" dirty="0" smtClean="0">
                <a:solidFill>
                  <a:srgbClr val="7030A0"/>
                </a:solidFill>
              </a:rPr>
              <a:t>a 9</a:t>
            </a:r>
            <a:r>
              <a:rPr lang="cs-CZ" dirty="0">
                <a:solidFill>
                  <a:srgbClr val="7030A0"/>
                </a:solidFill>
              </a:rPr>
              <a:t>. třídy. Žáci </a:t>
            </a:r>
            <a:r>
              <a:rPr lang="cs-CZ" dirty="0" smtClean="0">
                <a:solidFill>
                  <a:srgbClr val="7030A0"/>
                </a:solidFill>
              </a:rPr>
              <a:t>se </a:t>
            </a:r>
            <a:r>
              <a:rPr lang="cs-CZ" dirty="0">
                <a:solidFill>
                  <a:srgbClr val="7030A0"/>
                </a:solidFill>
              </a:rPr>
              <a:t>zde hravou formou mohou </a:t>
            </a:r>
            <a:r>
              <a:rPr lang="cs-CZ" dirty="0" smtClean="0">
                <a:solidFill>
                  <a:srgbClr val="7030A0"/>
                </a:solidFill>
              </a:rPr>
              <a:t>seznámit s konverzačním tématem </a:t>
            </a:r>
            <a:r>
              <a:rPr lang="cs-CZ" dirty="0" smtClean="0">
                <a:solidFill>
                  <a:srgbClr val="7030A0"/>
                </a:solidFill>
              </a:rPr>
              <a:t>London.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4377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LONDON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b="1" dirty="0" smtClean="0">
                <a:solidFill>
                  <a:srgbClr val="7030A0"/>
                </a:solidFill>
              </a:rPr>
              <a:t>London is the capital of the United Kingdom</a:t>
            </a:r>
          </a:p>
          <a:p>
            <a:pPr>
              <a:buFont typeface="Wingdings" pitchFamily="2" charset="2"/>
              <a:buChar char="v"/>
            </a:pPr>
            <a:r>
              <a:rPr lang="en-GB" b="1" dirty="0" smtClean="0">
                <a:solidFill>
                  <a:srgbClr val="7030A0"/>
                </a:solidFill>
              </a:rPr>
              <a:t>It is situated on the river Thames</a:t>
            </a:r>
          </a:p>
          <a:p>
            <a:pPr>
              <a:buFont typeface="Wingdings" pitchFamily="2" charset="2"/>
              <a:buChar char="v"/>
            </a:pPr>
            <a:r>
              <a:rPr lang="en-GB" b="1" dirty="0" smtClean="0">
                <a:solidFill>
                  <a:srgbClr val="7030A0"/>
                </a:solidFill>
              </a:rPr>
              <a:t>Population of 8 mil people</a:t>
            </a:r>
          </a:p>
          <a:p>
            <a:pPr>
              <a:buFont typeface="Wingdings" pitchFamily="2" charset="2"/>
              <a:buChar char="v"/>
            </a:pPr>
            <a:r>
              <a:rPr lang="en-GB" b="1" dirty="0" smtClean="0">
                <a:solidFill>
                  <a:srgbClr val="7030A0"/>
                </a:solidFill>
              </a:rPr>
              <a:t>It is divided into the City of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7030A0"/>
                </a:solidFill>
              </a:rPr>
              <a:t>London and the City of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7030A0"/>
                </a:solidFill>
              </a:rPr>
              <a:t>Westminster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v"/>
            </a:pP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52936"/>
            <a:ext cx="1714500" cy="313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05500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History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sz="2800" b="1" dirty="0" smtClean="0">
                <a:solidFill>
                  <a:srgbClr val="7030A0"/>
                </a:solidFill>
              </a:rPr>
              <a:t> it was established by the Romans, who named it Londinium </a:t>
            </a:r>
          </a:p>
          <a:p>
            <a:r>
              <a:rPr lang="en-GB" sz="2800" b="1" dirty="0" smtClean="0">
                <a:solidFill>
                  <a:srgbClr val="7030A0"/>
                </a:solidFill>
              </a:rPr>
              <a:t>The Great Fire of in 1666 burn down most of the city</a:t>
            </a:r>
          </a:p>
          <a:p>
            <a:r>
              <a:rPr lang="en-GB" sz="2800" b="1" dirty="0" smtClean="0">
                <a:solidFill>
                  <a:srgbClr val="7030A0"/>
                </a:solidFill>
              </a:rPr>
              <a:t>London was the world's largest city from about 1831 to 1925</a:t>
            </a:r>
          </a:p>
          <a:p>
            <a:r>
              <a:rPr lang="en-GB" sz="2800" b="1" dirty="0" smtClean="0">
                <a:solidFill>
                  <a:srgbClr val="7030A0"/>
                </a:solidFill>
              </a:rPr>
              <a:t>In 1862 the London Underground was built, it is the oldest underground railway network in the world</a:t>
            </a:r>
          </a:p>
          <a:p>
            <a:r>
              <a:rPr lang="en-GB" sz="2800" b="1" dirty="0" smtClean="0">
                <a:solidFill>
                  <a:srgbClr val="7030A0"/>
                </a:solidFill>
              </a:rPr>
              <a:t>The end of the century Londoners celebrated by building The Millennium Wheel, or "London Eye", and by the huge exhibition centre, the "Millennium Dome„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v"/>
            </a:pP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0989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7030A0"/>
                </a:solidFill>
              </a:rPr>
              <a:t>Famous places – The Tower of London</a:t>
            </a:r>
            <a:r>
              <a:rPr lang="cs-CZ" b="1" dirty="0" smtClean="0">
                <a:solidFill>
                  <a:srgbClr val="7030A0"/>
                </a:solidFill>
              </a:rPr>
              <a:t/>
            </a:r>
            <a:br>
              <a:rPr lang="cs-CZ" b="1" dirty="0" smtClean="0">
                <a:solidFill>
                  <a:srgbClr val="7030A0"/>
                </a:solidFill>
              </a:rPr>
            </a:b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331922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GB" sz="2800" b="1" dirty="0" smtClean="0">
                <a:solidFill>
                  <a:srgbClr val="7030A0"/>
                </a:solidFill>
              </a:rPr>
              <a:t>A historical castle, built around 1066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800" b="1" dirty="0" smtClean="0">
                <a:solidFill>
                  <a:srgbClr val="7030A0"/>
                </a:solidFill>
              </a:rPr>
              <a:t>It was also used as a prison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800" b="1" dirty="0" smtClean="0">
                <a:solidFill>
                  <a:srgbClr val="7030A0"/>
                </a:solidFill>
              </a:rPr>
              <a:t>Now it is the home of the Crown Jewels of the United Kingdom</a:t>
            </a:r>
            <a:endParaRPr lang="cs-CZ" sz="2800" b="1" dirty="0" smtClean="0">
              <a:solidFill>
                <a:srgbClr val="7030A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endParaRPr lang="en-GB" sz="2400" b="1" dirty="0">
              <a:solidFill>
                <a:srgbClr val="7030A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6765" y="1556792"/>
            <a:ext cx="5105715" cy="376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29250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7030A0"/>
                </a:solidFill>
              </a:rPr>
              <a:t>Buckingham Palace</a:t>
            </a:r>
            <a:endParaRPr lang="en-GB" sz="4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It is official London address of British monarch</a:t>
            </a:r>
          </a:p>
          <a:p>
            <a:r>
              <a:rPr lang="en-GB" b="1" dirty="0" smtClean="0">
                <a:solidFill>
                  <a:srgbClr val="7030A0"/>
                </a:solidFill>
              </a:rPr>
              <a:t>It is also an art gallery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7030A0"/>
                </a:solidFill>
              </a:rPr>
              <a:t>    and tourist attraction</a:t>
            </a:r>
          </a:p>
          <a:p>
            <a:r>
              <a:rPr lang="en-GB" b="1" dirty="0" smtClean="0">
                <a:solidFill>
                  <a:srgbClr val="7030A0"/>
                </a:solidFill>
              </a:rPr>
              <a:t>It has 775 rooms</a:t>
            </a: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64904"/>
            <a:ext cx="3290664" cy="3290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71955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4664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Big Ben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b="1" dirty="0">
              <a:solidFill>
                <a:srgbClr val="7030A0"/>
              </a:solidFill>
            </a:endParaRPr>
          </a:p>
          <a:p>
            <a:r>
              <a:rPr lang="en-GB" b="1" dirty="0" smtClean="0">
                <a:solidFill>
                  <a:srgbClr val="7030A0"/>
                </a:solidFill>
              </a:rPr>
              <a:t>It is a clock tower</a:t>
            </a:r>
          </a:p>
          <a:p>
            <a:r>
              <a:rPr lang="en-GB" b="1" dirty="0" smtClean="0">
                <a:solidFill>
                  <a:srgbClr val="7030A0"/>
                </a:solidFill>
              </a:rPr>
              <a:t>It is the nickname for the great bell of the clock at the north end of the Palace of Westminster in London – the Houses of Parliament</a:t>
            </a:r>
          </a:p>
          <a:p>
            <a:r>
              <a:rPr lang="en-GB" b="1" dirty="0" smtClean="0">
                <a:solidFill>
                  <a:srgbClr val="7030A0"/>
                </a:solidFill>
              </a:rPr>
              <a:t>It is 96 m high</a:t>
            </a: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296" b="12500"/>
          <a:stretch/>
        </p:blipFill>
        <p:spPr bwMode="auto">
          <a:xfrm>
            <a:off x="5268682" y="476672"/>
            <a:ext cx="3716653" cy="2795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96311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0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The Houses of Parliament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b="1" dirty="0">
              <a:solidFill>
                <a:srgbClr val="7030A0"/>
              </a:solidFill>
            </a:endParaRPr>
          </a:p>
          <a:p>
            <a:r>
              <a:rPr lang="en-GB" b="1" dirty="0" smtClean="0">
                <a:solidFill>
                  <a:srgbClr val="7030A0"/>
                </a:solidFill>
              </a:rPr>
              <a:t>The Palace of Westminster is the meeting place of the House of Commons and the House of Lords</a:t>
            </a:r>
          </a:p>
          <a:p>
            <a:r>
              <a:rPr lang="en-GB" b="1" dirty="0" smtClean="0">
                <a:solidFill>
                  <a:srgbClr val="7030A0"/>
                </a:solidFill>
              </a:rPr>
              <a:t>it is on the bank of the river Thames, near Westminster Abbey</a:t>
            </a: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1268760"/>
            <a:ext cx="3874343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18333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Westminster Abbey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b="1" dirty="0" smtClean="0">
                <a:solidFill>
                  <a:srgbClr val="7030A0"/>
                </a:solidFill>
              </a:rPr>
              <a:t>is a large, Gothic church</a:t>
            </a:r>
          </a:p>
          <a:p>
            <a:r>
              <a:rPr lang="en-GB" b="1" dirty="0" smtClean="0">
                <a:solidFill>
                  <a:srgbClr val="7030A0"/>
                </a:solidFill>
              </a:rPr>
              <a:t>It is the traditional place of coronation, and burial site for English, later British monarchs </a:t>
            </a: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44824"/>
            <a:ext cx="2381250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50302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Piccadilly Circus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en-GB" b="1" dirty="0" smtClean="0">
                <a:solidFill>
                  <a:srgbClr val="7030A0"/>
                </a:solidFill>
              </a:rPr>
              <a:t>is a junction and public space of London´s West End in the City of Westminster</a:t>
            </a:r>
          </a:p>
          <a:p>
            <a:r>
              <a:rPr lang="en-GB" b="1" dirty="0" smtClean="0">
                <a:solidFill>
                  <a:srgbClr val="7030A0"/>
                </a:solidFill>
              </a:rPr>
              <a:t>It connects Regent Street with the major shopping street of Piccadilly</a:t>
            </a:r>
            <a:endParaRPr lang="en-GB" b="1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62000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38010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6672" y="404664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St. Paul´s Cathedral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sz="3500" b="1" dirty="0">
                <a:solidFill>
                  <a:srgbClr val="7030A0"/>
                </a:solidFill>
              </a:rPr>
              <a:t>111m high</a:t>
            </a:r>
          </a:p>
          <a:p>
            <a:r>
              <a:rPr lang="cs-CZ" sz="3500" b="1" dirty="0" smtClean="0">
                <a:solidFill>
                  <a:srgbClr val="7030A0"/>
                </a:solidFill>
              </a:rPr>
              <a:t>w</a:t>
            </a:r>
            <a:r>
              <a:rPr lang="en-GB" sz="3500" b="1" dirty="0" smtClean="0">
                <a:solidFill>
                  <a:srgbClr val="7030A0"/>
                </a:solidFill>
              </a:rPr>
              <a:t>as </a:t>
            </a:r>
            <a:r>
              <a:rPr lang="en-GB" sz="3500" b="1" dirty="0">
                <a:solidFill>
                  <a:srgbClr val="7030A0"/>
                </a:solidFill>
              </a:rPr>
              <a:t>built in 17th century</a:t>
            </a:r>
          </a:p>
          <a:p>
            <a:r>
              <a:rPr lang="en-GB" sz="3500" b="1" dirty="0" smtClean="0">
                <a:solidFill>
                  <a:srgbClr val="7030A0"/>
                </a:solidFill>
              </a:rPr>
              <a:t>the seat of the Bishop of London</a:t>
            </a:r>
          </a:p>
          <a:p>
            <a:r>
              <a:rPr lang="en-GB" sz="3500" b="1" dirty="0" smtClean="0">
                <a:solidFill>
                  <a:srgbClr val="7030A0"/>
                </a:solidFill>
              </a:rPr>
              <a:t>designed </a:t>
            </a:r>
            <a:r>
              <a:rPr lang="en-GB" sz="3500" b="1" dirty="0">
                <a:solidFill>
                  <a:srgbClr val="7030A0"/>
                </a:solidFill>
              </a:rPr>
              <a:t>by Sir Christopher Wren, after the Great Fire of London</a:t>
            </a:r>
          </a:p>
          <a:p>
            <a:r>
              <a:rPr lang="en-GB" sz="3500" b="1" dirty="0">
                <a:solidFill>
                  <a:srgbClr val="7030A0"/>
                </a:solidFill>
              </a:rPr>
              <a:t>Important </a:t>
            </a:r>
            <a:r>
              <a:rPr lang="en-GB" sz="3500" b="1" dirty="0" smtClean="0">
                <a:solidFill>
                  <a:srgbClr val="7030A0"/>
                </a:solidFill>
              </a:rPr>
              <a:t>place</a:t>
            </a:r>
            <a:r>
              <a:rPr lang="cs-CZ" sz="3500" b="1" dirty="0" smtClean="0">
                <a:solidFill>
                  <a:srgbClr val="7030A0"/>
                </a:solidFill>
              </a:rPr>
              <a:t> </a:t>
            </a:r>
            <a:r>
              <a:rPr lang="en-GB" sz="3500" b="1" dirty="0" smtClean="0">
                <a:solidFill>
                  <a:srgbClr val="7030A0"/>
                </a:solidFill>
              </a:rPr>
              <a:t>for the English – funerals of famous people like Sir Winston Churchill, Margaret Thatcher, as well as the place of wedding of Prince Charles and Lady Diana Spencer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640"/>
            <a:ext cx="3496022" cy="2399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61321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674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Parks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t</a:t>
            </a:r>
            <a:r>
              <a:rPr lang="en-US" b="1" dirty="0" smtClean="0">
                <a:solidFill>
                  <a:srgbClr val="7030A0"/>
                </a:solidFill>
              </a:rPr>
              <a:t>here </a:t>
            </a:r>
            <a:r>
              <a:rPr lang="en-US" b="1" dirty="0">
                <a:solidFill>
                  <a:srgbClr val="7030A0"/>
                </a:solidFill>
              </a:rPr>
              <a:t>are many parks and open spaces in </a:t>
            </a:r>
            <a:r>
              <a:rPr lang="en-US" b="1" dirty="0" smtClean="0">
                <a:solidFill>
                  <a:srgbClr val="7030A0"/>
                </a:solidFill>
              </a:rPr>
              <a:t>London</a:t>
            </a:r>
            <a:endParaRPr lang="cs-CZ" b="1" dirty="0">
              <a:solidFill>
                <a:srgbClr val="7030A0"/>
              </a:solidFill>
            </a:endParaRPr>
          </a:p>
          <a:p>
            <a:r>
              <a:rPr lang="en-GB" b="1" dirty="0" smtClean="0">
                <a:solidFill>
                  <a:srgbClr val="7030A0"/>
                </a:solidFill>
              </a:rPr>
              <a:t>green space in central London consists of five Royal Parks – open to public, </a:t>
            </a:r>
            <a:r>
              <a:rPr lang="en-GB" dirty="0" smtClean="0">
                <a:solidFill>
                  <a:srgbClr val="7030A0"/>
                </a:solidFill>
              </a:rPr>
              <a:t>for example Hyde Park 			or St. Jame</a:t>
            </a:r>
            <a:r>
              <a:rPr lang="cs-CZ" dirty="0" smtClean="0">
                <a:solidFill>
                  <a:srgbClr val="7030A0"/>
                </a:solidFill>
              </a:rPr>
              <a:t>s</a:t>
            </a:r>
            <a:r>
              <a:rPr lang="en-GB" dirty="0" smtClean="0">
                <a:solidFill>
                  <a:srgbClr val="7030A0"/>
                </a:solidFill>
              </a:rPr>
              <a:t>´s Park </a:t>
            </a:r>
            <a:endParaRPr lang="en-GB" b="1" dirty="0" smtClean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45024"/>
            <a:ext cx="2736304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136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Museums</a:t>
            </a: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9096" y="2219146"/>
            <a:ext cx="2381250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4077072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The Tate Gallery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- </a:t>
            </a:r>
            <a:r>
              <a:rPr lang="en-GB" sz="2400" dirty="0" smtClean="0">
                <a:solidFill>
                  <a:srgbClr val="7030A0"/>
                </a:solidFill>
              </a:rPr>
              <a:t>historical and contemporary art</a:t>
            </a:r>
            <a:r>
              <a:rPr lang="en-GB" sz="2400" b="1" dirty="0" smtClean="0">
                <a:solidFill>
                  <a:srgbClr val="7030A0"/>
                </a:solidFill>
              </a:rPr>
              <a:t> </a:t>
            </a:r>
            <a:endParaRPr lang="en-GB" sz="2400" b="1" dirty="0">
              <a:solidFill>
                <a:srgbClr val="7030A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2638" y="3952696"/>
            <a:ext cx="238125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5657671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The British Museum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en-GB" sz="2400" dirty="0" smtClean="0">
                <a:solidFill>
                  <a:srgbClr val="7030A0"/>
                </a:solidFill>
              </a:rPr>
              <a:t>- human history and culture</a:t>
            </a:r>
            <a:endParaRPr lang="en-GB" sz="24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484784"/>
            <a:ext cx="57606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Lon</a:t>
            </a:r>
            <a:r>
              <a:rPr lang="cs-CZ" sz="2400" b="1" dirty="0" smtClean="0">
                <a:solidFill>
                  <a:srgbClr val="7030A0"/>
                </a:solidFill>
              </a:rPr>
              <a:t>d</a:t>
            </a:r>
            <a:r>
              <a:rPr lang="en-GB" sz="2400" b="1" dirty="0" smtClean="0">
                <a:solidFill>
                  <a:srgbClr val="7030A0"/>
                </a:solidFill>
              </a:rPr>
              <a:t>on is home to many museums and galleries, </a:t>
            </a:r>
            <a:r>
              <a:rPr lang="en-GB" sz="2400" dirty="0" smtClean="0">
                <a:solidFill>
                  <a:srgbClr val="7030A0"/>
                </a:solidFill>
              </a:rPr>
              <a:t>for example the Victoria and Albert Museum, the Natural History Museum or Science Museum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5035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http://en.wikipedia.org/wiki/File:West_Side_of_Westminster_Abbey,_London_-_geograph.org.uk_-_1406999.jpg</a:t>
            </a:r>
            <a:endParaRPr lang="cs-CZ" dirty="0" smtClean="0"/>
          </a:p>
          <a:p>
            <a:r>
              <a:rPr lang="cs-CZ" dirty="0" smtClean="0"/>
              <a:t>Adresa obrázků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upload.wikimedia.org/wikipedia/commons/thumb/4/44/Tower_of_London%2C_April_2006.jpg/300px-Tower_of_London%2C_April_2006.jpg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http://upload.wikimedia.org/wikipedia/commons/thumb/9/90/Piccadilly_Circus_Panorama_-_April_2007.jpg/1100px-Piccadilly_Circus_Panorama_-_</a:t>
            </a:r>
            <a:r>
              <a:rPr lang="cs-CZ" dirty="0" smtClean="0">
                <a:hlinkClick r:id="rId4"/>
              </a:rPr>
              <a:t>April_2007.jpg</a:t>
            </a:r>
            <a:r>
              <a:rPr lang="cs-CZ" dirty="0"/>
              <a:t>http://upload.wikimedia.org/wikipedia/commons/thumb/9/90/Piccadilly_Circus_Panorama_-_April_2007.jpg/1100px-Piccadilly_Circus_Panorama_-_April_2007.jpg</a:t>
            </a:r>
            <a:endParaRPr lang="cs-CZ" dirty="0" smtClean="0"/>
          </a:p>
          <a:p>
            <a:r>
              <a:rPr lang="cs-CZ" dirty="0"/>
              <a:t>http://en.wikipedia.org/wiki/St_Paul%27s_Cathedral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http://upload.wikimedia.org/wikipedia/commons/thumb/c/c0/Tate_Britain_%285822081512%29_%282%29.jpg/250px-Tate_Britain_%285822081512%29_%</a:t>
            </a:r>
            <a:r>
              <a:rPr lang="cs-CZ" dirty="0" smtClean="0">
                <a:hlinkClick r:id="rId5"/>
              </a:rPr>
              <a:t>282%29.jpg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en.wikipedia.org/wiki/File:British_Museum_from_NE_2.JPG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upload.wikimedia.org/wikipedia/commons/thumb/8/87/Aerial_view_of_Hyde_Park.jpg/220px-Aerial_view_of_Hyde_Park.jpg</a:t>
            </a:r>
            <a:endParaRPr lang="cs-CZ" dirty="0" smtClean="0"/>
          </a:p>
          <a:p>
            <a:r>
              <a:rPr lang="pl-PL" dirty="0"/>
              <a:t>Pokud není uvedeno jinak, obrazový materiál je použit z  </a:t>
            </a:r>
            <a:r>
              <a:rPr lang="cs-CZ" b="1" i="1" dirty="0" smtClean="0"/>
              <a:t>office</a:t>
            </a:r>
            <a:r>
              <a:rPr lang="cs-CZ" i="1" dirty="0" smtClean="0"/>
              <a:t>.</a:t>
            </a:r>
            <a:r>
              <a:rPr lang="cs-CZ" b="1" i="1" dirty="0" smtClean="0"/>
              <a:t>microsoft</a:t>
            </a:r>
            <a:r>
              <a:rPr lang="cs-CZ" i="1" dirty="0" smtClean="0"/>
              <a:t>.com/</a:t>
            </a:r>
            <a:r>
              <a:rPr lang="cs-CZ" i="1" dirty="0" err="1" smtClean="0"/>
              <a:t>cs-cz</a:t>
            </a:r>
            <a:r>
              <a:rPr lang="cs-CZ" i="1" dirty="0" smtClean="0"/>
              <a:t>/</a:t>
            </a:r>
            <a:r>
              <a:rPr lang="cs-CZ" b="1" i="1" dirty="0" err="1" smtClean="0"/>
              <a:t>images</a:t>
            </a:r>
            <a:r>
              <a:rPr lang="cs-CZ" b="1" i="1" dirty="0" smtClean="0"/>
              <a:t> </a:t>
            </a:r>
            <a:r>
              <a:rPr lang="cs-CZ" i="1" dirty="0" smtClean="0"/>
              <a:t>nebo z osobně pořízených zdrojů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2800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E8637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547</Words>
  <Application>Microsoft Office PowerPoint</Application>
  <PresentationFormat>Předvádění na obrazovce (4:3)</PresentationFormat>
  <Paragraphs>76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LONDON</vt:lpstr>
      <vt:lpstr>Snímek 2</vt:lpstr>
      <vt:lpstr>ANOTACE</vt:lpstr>
      <vt:lpstr>LONDON</vt:lpstr>
      <vt:lpstr>History</vt:lpstr>
      <vt:lpstr>Famous places – The Tower of London </vt:lpstr>
      <vt:lpstr>Buckingham Palace</vt:lpstr>
      <vt:lpstr>Big Ben</vt:lpstr>
      <vt:lpstr>The Houses of Parliament</vt:lpstr>
      <vt:lpstr>Westminster Abbey</vt:lpstr>
      <vt:lpstr>Piccadilly Circus</vt:lpstr>
      <vt:lpstr>St. Paul´s Cathedral</vt:lpstr>
      <vt:lpstr>Parks</vt:lpstr>
      <vt:lpstr>Museums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Vavříčková Alena</dc:creator>
  <cp:lastModifiedBy>Dum</cp:lastModifiedBy>
  <cp:revision>37</cp:revision>
  <dcterms:created xsi:type="dcterms:W3CDTF">2013-03-30T16:40:12Z</dcterms:created>
  <dcterms:modified xsi:type="dcterms:W3CDTF">2014-05-10T13:11:17Z</dcterms:modified>
</cp:coreProperties>
</file>