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8080"/>
    <a:srgbClr val="FF66FF"/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VY_32_INOVACE_ANGLICKY JAZYK_17.COLOURS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 Spořilov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TEMA:COLOURS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r>
            <a:rPr lang="cs-CZ" sz="2000" dirty="0" smtClean="0"/>
            <a:t>CZ.1.07/1.4.00/21.2349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-2365"/>
      <dgm:spPr>
        <a:xfrm>
          <a:off x="288039" y="3600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6F40C6-B60D-409F-ACB3-A3336601FE36}" type="presOf" srcId="{B651F6E3-6281-48DB-9319-2AEAFDAE7572}" destId="{6BB5E863-4638-4E1D-BFDE-399D028AC4ED}" srcOrd="1" destOrd="0" presId="urn:microsoft.com/office/officeart/2005/8/layout/target3"/>
    <dgm:cxn modelId="{5CF3829D-68F2-49FB-8AD4-D66BD8CB9D92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611B426-E786-4851-BABF-142805202DC0}" type="presOf" srcId="{D1D4F407-5343-4D3F-B5B9-D407B03CAEB4}" destId="{D005CE8C-CC26-4C3E-AC11-E15060ECD759}" srcOrd="0" destOrd="0" presId="urn:microsoft.com/office/officeart/2005/8/layout/target3"/>
    <dgm:cxn modelId="{EF795AA1-98A2-4E6D-9F8F-176F3C7EF1AA}" type="presOf" srcId="{757F3AB3-0718-4624-B441-E567A8F0AB56}" destId="{333A1088-737F-45CB-B68E-254E46348037}" srcOrd="0" destOrd="0" presId="urn:microsoft.com/office/officeart/2005/8/layout/target3"/>
    <dgm:cxn modelId="{6CC39D74-6D74-4BF1-A811-551E8F606D18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5F6C90-36F2-447C-88FD-09615B381415}" type="presOf" srcId="{D1B46980-6531-4606-95E6-44980827E919}" destId="{6140AFEC-043D-4C43-A2F9-D0F5331DF3A3}" srcOrd="0" destOrd="0" presId="urn:microsoft.com/office/officeart/2005/8/layout/target3"/>
    <dgm:cxn modelId="{67879024-0702-4FAB-A070-91EFFD22D2B7}" type="presOf" srcId="{D1B46980-6531-4606-95E6-44980827E919}" destId="{2BE915AB-18AA-4053-B92C-3BFC9ED204BB}" srcOrd="1" destOrd="0" presId="urn:microsoft.com/office/officeart/2005/8/layout/target3"/>
    <dgm:cxn modelId="{3EC288C1-6A45-4C4D-9419-7641ED10E21C}" type="presOf" srcId="{D8197B8C-B260-4A16-BDF4-0947B075E274}" destId="{25B08C86-7E15-44DC-BE7F-FFB55DD49D12}" srcOrd="0" destOrd="0" presId="urn:microsoft.com/office/officeart/2005/8/layout/target3"/>
    <dgm:cxn modelId="{3DB61AE4-6D03-4ACA-9146-DC28B77CE4F3}" type="presOf" srcId="{B651F6E3-6281-48DB-9319-2AEAFDAE7572}" destId="{619D679B-A015-4ECF-8348-D1034C574F40}" srcOrd="0" destOrd="0" presId="urn:microsoft.com/office/officeart/2005/8/layout/target3"/>
    <dgm:cxn modelId="{53D1EF82-626E-4704-960A-850362DFCC4F}" type="presOf" srcId="{4C35D32F-0EAB-4CD7-82EE-45574DC2A586}" destId="{8BEBB6EC-1DAA-4CAC-8A25-BC0FCBD5DBD5}" srcOrd="0" destOrd="0" presId="urn:microsoft.com/office/officeart/2005/8/layout/target3"/>
    <dgm:cxn modelId="{C7C6A911-C27D-4F5A-A26A-7C469B84A8D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5CA88F1-A90D-4951-8627-EE8137D33950}" type="presParOf" srcId="{333A1088-737F-45CB-B68E-254E46348037}" destId="{F5ABB229-8D3B-4694-996A-96F23CF14429}" srcOrd="0" destOrd="0" presId="urn:microsoft.com/office/officeart/2005/8/layout/target3"/>
    <dgm:cxn modelId="{63BED5D0-838D-4840-B7EF-DFD21282A629}" type="presParOf" srcId="{333A1088-737F-45CB-B68E-254E46348037}" destId="{F41139FD-01EE-4571-8B17-4FB00FC51163}" srcOrd="1" destOrd="0" presId="urn:microsoft.com/office/officeart/2005/8/layout/target3"/>
    <dgm:cxn modelId="{965616D4-456B-4858-8E12-A114E946057B}" type="presParOf" srcId="{333A1088-737F-45CB-B68E-254E46348037}" destId="{D005CE8C-CC26-4C3E-AC11-E15060ECD759}" srcOrd="2" destOrd="0" presId="urn:microsoft.com/office/officeart/2005/8/layout/target3"/>
    <dgm:cxn modelId="{FF23353B-614E-40DE-A6CD-DB150A0B7ADD}" type="presParOf" srcId="{333A1088-737F-45CB-B68E-254E46348037}" destId="{2C702D82-9B77-49B7-9568-BB8EB47C3372}" srcOrd="3" destOrd="0" presId="urn:microsoft.com/office/officeart/2005/8/layout/target3"/>
    <dgm:cxn modelId="{5BCC7CCF-E3DF-449E-B3EE-69A120E60132}" type="presParOf" srcId="{333A1088-737F-45CB-B68E-254E46348037}" destId="{A52A0455-90FF-4808-ABD0-F02540D31D5A}" srcOrd="4" destOrd="0" presId="urn:microsoft.com/office/officeart/2005/8/layout/target3"/>
    <dgm:cxn modelId="{DA9E98EC-37C1-4E29-A2F4-618004DA1B46}" type="presParOf" srcId="{333A1088-737F-45CB-B68E-254E46348037}" destId="{6140AFEC-043D-4C43-A2F9-D0F5331DF3A3}" srcOrd="5" destOrd="0" presId="urn:microsoft.com/office/officeart/2005/8/layout/target3"/>
    <dgm:cxn modelId="{EFFB9BDF-4B63-4583-BCC1-8911B953C1DE}" type="presParOf" srcId="{333A1088-737F-45CB-B68E-254E46348037}" destId="{9358AC05-5D7D-4327-9F80-1AD486AEA664}" srcOrd="6" destOrd="0" presId="urn:microsoft.com/office/officeart/2005/8/layout/target3"/>
    <dgm:cxn modelId="{19D7D334-039E-4DA3-B7F8-7CB9AA40C9CE}" type="presParOf" srcId="{333A1088-737F-45CB-B68E-254E46348037}" destId="{313FC574-E1CD-4FB4-B054-0B805CE0447D}" srcOrd="7" destOrd="0" presId="urn:microsoft.com/office/officeart/2005/8/layout/target3"/>
    <dgm:cxn modelId="{AD042661-064D-4732-B318-4BFCF5D4C189}" type="presParOf" srcId="{333A1088-737F-45CB-B68E-254E46348037}" destId="{619D679B-A015-4ECF-8348-D1034C574F40}" srcOrd="8" destOrd="0" presId="urn:microsoft.com/office/officeart/2005/8/layout/target3"/>
    <dgm:cxn modelId="{E8E192FC-B900-44A0-8793-6F01D6FE510D}" type="presParOf" srcId="{333A1088-737F-45CB-B68E-254E46348037}" destId="{322283A8-4A27-4CDA-BAE3-F381106A9174}" srcOrd="9" destOrd="0" presId="urn:microsoft.com/office/officeart/2005/8/layout/target3"/>
    <dgm:cxn modelId="{2FB5E496-47ED-4E0C-8846-945DDBFCD8F5}" type="presParOf" srcId="{333A1088-737F-45CB-B68E-254E46348037}" destId="{FFC9F71D-1B4F-4AD9-A4A6-86ADEFC8AF5C}" srcOrd="10" destOrd="0" presId="urn:microsoft.com/office/officeart/2005/8/layout/target3"/>
    <dgm:cxn modelId="{40991151-4866-4BB8-9C60-7DAE51EF1B8D}" type="presParOf" srcId="{333A1088-737F-45CB-B68E-254E46348037}" destId="{25B08C86-7E15-44DC-BE7F-FFB55DD49D12}" srcOrd="11" destOrd="0" presId="urn:microsoft.com/office/officeart/2005/8/layout/target3"/>
    <dgm:cxn modelId="{E28D4CA6-31F5-4A00-85B9-3B634BC53DD5}" type="presParOf" srcId="{333A1088-737F-45CB-B68E-254E46348037}" destId="{76644BE8-9D7C-4C09-B250-3D10AF48CBB7}" srcOrd="12" destOrd="0" presId="urn:microsoft.com/office/officeart/2005/8/layout/target3"/>
    <dgm:cxn modelId="{5D594ED4-DFD8-4F96-B08B-1B219AB3650B}" type="presParOf" srcId="{333A1088-737F-45CB-B68E-254E46348037}" destId="{EE85B701-7295-41C0-BA7A-34D3756A2AE6}" srcOrd="13" destOrd="0" presId="urn:microsoft.com/office/officeart/2005/8/layout/target3"/>
    <dgm:cxn modelId="{C045CDDA-69DE-4257-8468-AAF625B036CB}" type="presParOf" srcId="{333A1088-737F-45CB-B68E-254E46348037}" destId="{8BEBB6EC-1DAA-4CAC-8A25-BC0FCBD5DBD5}" srcOrd="14" destOrd="0" presId="urn:microsoft.com/office/officeart/2005/8/layout/target3"/>
    <dgm:cxn modelId="{51E89B8E-BE59-4724-9BE8-94C6F73DCFED}" type="presParOf" srcId="{333A1088-737F-45CB-B68E-254E46348037}" destId="{AED2198E-93D5-4001-81B4-73124B309672}" srcOrd="15" destOrd="0" presId="urn:microsoft.com/office/officeart/2005/8/layout/target3"/>
    <dgm:cxn modelId="{B220B284-E359-42E4-91AB-61B6B9A31B22}" type="presParOf" srcId="{333A1088-737F-45CB-B68E-254E46348037}" destId="{2BE915AB-18AA-4053-B92C-3BFC9ED204BB}" srcOrd="16" destOrd="0" presId="urn:microsoft.com/office/officeart/2005/8/layout/target3"/>
    <dgm:cxn modelId="{8F0EA908-770B-42B8-BA87-57A032F9F475}" type="presParOf" srcId="{333A1088-737F-45CB-B68E-254E46348037}" destId="{6BB5E863-4638-4E1D-BFDE-399D028AC4ED}" srcOrd="17" destOrd="0" presId="urn:microsoft.com/office/officeart/2005/8/layout/target3"/>
    <dgm:cxn modelId="{A9A7035C-7D7A-4FB7-B83B-4210EB5F487E}" type="presParOf" srcId="{333A1088-737F-45CB-B68E-254E46348037}" destId="{5A5FFA88-C948-4069-8E93-59FA12366E83}" srcOrd="18" destOrd="0" presId="urn:microsoft.com/office/officeart/2005/8/layout/target3"/>
    <dgm:cxn modelId="{2D94B935-F827-4857-B47D-0766FEFA13B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ŠKOLY:ZŠ Pardubice - Spořilov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3600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AUTOR:Mgr. Alena Vavříčková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VY_32_INOVACE_ANGLICKY JAZYK_17.COLOURS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TEMA:COLOURS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r>
            <a:rPr lang="cs-CZ" sz="2000" kern="1200" dirty="0" smtClean="0"/>
            <a:t>CZ.1.07/1.4.00/21.2349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45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884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024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544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863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835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424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555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885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429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150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2000">
              <a:schemeClr val="bg2">
                <a:tint val="80000"/>
                <a:satMod val="300000"/>
                <a:lumMod val="17000"/>
                <a:lumOff val="83000"/>
                <a:alpha val="69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D43B0A-C63B-401F-A646-C628C7AC970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38DFBE-2A76-4E3D-95D7-C324C5422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7155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b="1" dirty="0" smtClean="0">
                <a:solidFill>
                  <a:srgbClr val="FF0000"/>
                </a:solidFill>
              </a:rPr>
              <a:t>COLOURS</a:t>
            </a:r>
            <a:endParaRPr lang="en-GB" sz="60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38299">
            <a:off x="5682302" y="2934385"/>
            <a:ext cx="2854528" cy="28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436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46361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166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ANOTACE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7030A0"/>
                </a:solidFill>
              </a:rPr>
              <a:t>Materiál je určen pro žáky 3. ročníku. Žáci si hravou formou procvičí tematickou oblast </a:t>
            </a:r>
            <a:r>
              <a:rPr lang="cs-CZ" dirty="0" smtClean="0">
                <a:solidFill>
                  <a:srgbClr val="7030A0"/>
                </a:solidFill>
              </a:rPr>
              <a:t>„COLOURS“. </a:t>
            </a: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9637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95536" y="260648"/>
            <a:ext cx="1728192" cy="100811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16303" y="1556792"/>
            <a:ext cx="1728192" cy="93610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28401" y="2819762"/>
            <a:ext cx="1728192" cy="94519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95536" y="4159085"/>
            <a:ext cx="1728192" cy="87967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460969" y="260648"/>
            <a:ext cx="165618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28401" y="5445224"/>
            <a:ext cx="1728192" cy="93610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461846" y="1556792"/>
            <a:ext cx="1656184" cy="936104"/>
          </a:xfrm>
          <a:prstGeom prst="ellipse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460969" y="2900000"/>
            <a:ext cx="1657061" cy="86495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61846" y="4365104"/>
            <a:ext cx="1656184" cy="792088"/>
          </a:xfrm>
          <a:prstGeom prst="ellipse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460969" y="5559345"/>
            <a:ext cx="1656184" cy="864096"/>
          </a:xfrm>
          <a:prstGeom prst="ellipse">
            <a:avLst/>
          </a:prstGeom>
          <a:solidFill>
            <a:srgbClr val="8080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260648"/>
            <a:ext cx="15841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en-GB" sz="2400" b="1" dirty="0" smtClean="0">
                <a:solidFill>
                  <a:srgbClr val="002060"/>
                </a:solidFill>
              </a:rPr>
              <a:t>YELLOW</a:t>
            </a:r>
          </a:p>
          <a:p>
            <a:endParaRPr lang="en-GB" sz="2400" b="1" dirty="0" smtClean="0">
              <a:solidFill>
                <a:srgbClr val="002060"/>
              </a:solidFill>
            </a:endParaRPr>
          </a:p>
          <a:p>
            <a:endParaRPr lang="en-GB" sz="2400" b="1" dirty="0" smtClean="0">
              <a:solidFill>
                <a:srgbClr val="002060"/>
              </a:solidFill>
            </a:endParaRPr>
          </a:p>
          <a:p>
            <a:r>
              <a:rPr lang="en-GB" sz="2400" b="1" dirty="0" smtClean="0">
                <a:solidFill>
                  <a:srgbClr val="002060"/>
                </a:solidFill>
              </a:rPr>
              <a:t>ORANGE</a:t>
            </a:r>
          </a:p>
          <a:p>
            <a:endParaRPr lang="en-GB" sz="2400" b="1" dirty="0" smtClean="0">
              <a:solidFill>
                <a:srgbClr val="002060"/>
              </a:solidFill>
            </a:endParaRPr>
          </a:p>
          <a:p>
            <a:endParaRPr lang="en-GB" sz="2400" b="1" dirty="0" smtClean="0">
              <a:solidFill>
                <a:srgbClr val="002060"/>
              </a:solidFill>
            </a:endParaRPr>
          </a:p>
          <a:p>
            <a:r>
              <a:rPr lang="en-GB" sz="2400" b="1" dirty="0" smtClean="0">
                <a:solidFill>
                  <a:srgbClr val="002060"/>
                </a:solidFill>
              </a:rPr>
              <a:t>RED</a:t>
            </a:r>
          </a:p>
          <a:p>
            <a:endParaRPr lang="en-GB" sz="2400" b="1" dirty="0" smtClean="0">
              <a:solidFill>
                <a:srgbClr val="002060"/>
              </a:solidFill>
            </a:endParaRPr>
          </a:p>
          <a:p>
            <a:endParaRPr lang="en-GB" sz="2400" b="1" dirty="0" smtClean="0">
              <a:solidFill>
                <a:srgbClr val="002060"/>
              </a:solidFill>
            </a:endParaRPr>
          </a:p>
          <a:p>
            <a:endParaRPr lang="en-GB" sz="2400" b="1" dirty="0" smtClean="0">
              <a:solidFill>
                <a:srgbClr val="002060"/>
              </a:solidFill>
            </a:endParaRPr>
          </a:p>
          <a:p>
            <a:r>
              <a:rPr lang="en-GB" sz="2400" b="1" dirty="0" smtClean="0">
                <a:solidFill>
                  <a:srgbClr val="002060"/>
                </a:solidFill>
              </a:rPr>
              <a:t>WHITE</a:t>
            </a:r>
          </a:p>
          <a:p>
            <a:endParaRPr lang="en-GB" sz="2400" b="1" dirty="0" smtClean="0">
              <a:solidFill>
                <a:srgbClr val="002060"/>
              </a:solidFill>
            </a:endParaRPr>
          </a:p>
          <a:p>
            <a:endParaRPr lang="en-GB" sz="2400" b="1" dirty="0" smtClean="0">
              <a:solidFill>
                <a:srgbClr val="002060"/>
              </a:solidFill>
            </a:endParaRPr>
          </a:p>
          <a:p>
            <a:endParaRPr lang="en-GB" sz="2400" b="1" dirty="0" smtClean="0">
              <a:solidFill>
                <a:srgbClr val="002060"/>
              </a:solidFill>
            </a:endParaRPr>
          </a:p>
          <a:p>
            <a:r>
              <a:rPr lang="en-GB" sz="2400" b="1" dirty="0" smtClean="0">
                <a:solidFill>
                  <a:srgbClr val="002060"/>
                </a:solidFill>
              </a:rPr>
              <a:t>GREEN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97352" y="260648"/>
            <a:ext cx="172819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BLUE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BROWN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BLACK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PINK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GREY</a:t>
            </a:r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39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59"/>
            <a:ext cx="8229600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What colour is this?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1755775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61" y="2564904"/>
            <a:ext cx="1682750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61" y="3836988"/>
            <a:ext cx="1682750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61" y="5075239"/>
            <a:ext cx="1749425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340768"/>
            <a:ext cx="1676400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832" y="2564903"/>
            <a:ext cx="175577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836988"/>
            <a:ext cx="1676400" cy="89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4520" y="5075239"/>
            <a:ext cx="175577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7904" y="134076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GREEN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20608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PINK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268449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BLUE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07904" y="334385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RED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7904" y="3912949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YELLOW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453151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GREY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507523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BROWN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5673991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ORANGE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173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03704E-6 C 0.00348 0.0088 0.00712 0.01737 0.01129 0.0257 C 0.01285 0.03218 0.01615 0.0419 0.01945 0.04723 C 0.02119 0.05001 0.02396 0.05116 0.02587 0.05371 C 0.03455 0.06528 0.03907 0.07964 0.05157 0.0838 C 0.06441 0.09399 0.07605 0.10695 0.09028 0.11389 C 0.10556 0.1213 0.12257 0.12246 0.13872 0.12477 C 0.16407 0.12408 0.18924 0.12385 0.21459 0.12246 C 0.22639 0.12177 0.2375 0.10788 0.24844 0.10325 C 0.25539 0.097 0.25608 0.09306 0.26459 0.09028 C 0.26615 0.0882 0.26754 0.08542 0.26945 0.0838 C 0.27084 0.08264 0.27292 0.08311 0.27414 0.08172 C 0.28594 0.06852 0.27257 0.07616 0.28386 0.07084 C 0.28924 0.06366 0.29514 0.05533 0.3 0.04723 C 0.30244 0.04306 0.30643 0.03427 0.30643 0.03427 C 0.30834 0.02362 0.31285 0.01945 0.31771 0.01065 C 0.31945 0.00186 0.32049 -0.00532 0.32414 -0.01296 C 0.32466 -0.02592 0.325 -0.03865 0.32587 -0.05161 C 0.32639 -0.05856 0.32639 -0.06898 0.3323 -0.06898 " pathEditMode="relative" ptsTypes="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C 0.00816 0.00694 0.00764 0.01782 0.01129 0.03009 C 0.01181 0.03356 0.01198 0.03727 0.01285 0.04074 C 0.01355 0.04375 0.01546 0.0463 0.01615 0.0493 C 0.02101 0.07292 0.01407 0.05718 0.02101 0.07083 C 0.02153 0.07523 0.02171 0.07963 0.02257 0.0838 C 0.02344 0.08819 0.02587 0.09676 0.02587 0.09676 C 0.02726 0.10856 0.02813 0.11829 0.0323 0.12893 C 0.03664 0.1706 0.04028 0.21157 0.05 0.25162 C 0.05469 0.29653 0.05226 0.3419 0.05643 0.38704 C 0.05695 0.3993 0.05712 0.41134 0.05799 0.42361 C 0.0599 0.45 0.06928 0.47523 0.07414 0.50093 C 0.07709 0.5162 0.07865 0.53125 0.0823 0.5463 C 0.08351 0.56505 0.08195 0.57153 0.08872 0.58495 C 0.09341 0.60463 0.10348 0.63032 0.11459 0.64514 C 0.13421 0.64329 0.14948 0.64028 0.16945 0.63866 C 0.17987 0.63518 0.19219 0.63912 0.20157 0.63218 C 0.20921 0.62662 0.21389 0.61898 0.22101 0.61296 C 0.22605 0.60255 0.22778 0.58981 0.23542 0.58264 C 0.25816 0.58912 0.28455 0.58912 0.30799 0.58912 " pathEditMode="relative" ptsTypes="fffffffffff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7 C -0.00069 0.01018 -0.00122 0.02384 -0.0033 0.03449 C -0.00417 0.03889 -0.00642 0.04722 -0.00642 0.04722 C -0.00694 0.0544 -0.00712 0.06157 -0.00799 0.06875 C -0.00885 0.07546 -0.01198 0.08148 -0.01285 0.08819 C -0.01424 0.09838 -0.01562 0.11296 -0.01927 0.12268 C -0.02552 0.13935 -0.03646 0.14977 -0.0467 0.16134 C -0.05226 0.16759 -0.0559 0.17315 -0.06285 0.17639 C -0.06858 0.1875 -0.08038 0.19236 -0.09028 0.1956 C -0.10451 0.20532 -0.10851 0.20509 -0.12413 0.20856 C -0.13194 0.21551 -0.15156 0.21713 -0.15156 0.21713 C -0.16806 0.225 -0.13698 0.21065 -0.16771 0.22152 C -0.16997 0.22245 -0.17187 0.225 -0.17413 0.22569 C -0.17882 0.22708 -0.18385 0.22731 -0.18872 0.22801 C -0.20625 0.2368 -0.21545 0.24282 -0.23385 0.24514 C -0.24028 0.24722 -0.24687 0.24953 -0.2533 0.25162 C -0.26962 0.2625 -0.26094 0.25787 -0.27101 0.26227 C -0.27431 0.26365 -0.28073 0.26666 -0.28073 0.26666 C -0.29427 0.2794 -0.275 0.2618 -0.29201 0.27523 C -0.29705 0.27916 -0.30226 0.28264 -0.30642 0.28819 C -0.30799 0.29027 -0.30937 0.29305 -0.31128 0.29467 C -0.31476 0.29722 -0.31892 0.29676 -0.32257 0.29676 " pathEditMode="relative" ptsTypes="fffffffffffffffffffff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11111E-6 C 0.00156 0.01852 -0.00173 0.02292 0.00972 0.03009 C 0.01441 0.03982 0.01719 0.04074 0.02587 0.04306 C 0.03108 0.05394 0.03629 0.05093 0.04514 0.0537 C 0.09028 0.05301 0.13542 0.05347 0.18056 0.05162 C 0.19774 0.05093 0.20886 0.02593 0.22413 0.01945 C 0.23056 0.01088 0.23559 0.01134 0.24358 0.0044 C 0.24549 0.00278 0.24653 -0.00023 0.24844 -0.00208 C 0.25035 -0.00393 0.25295 -0.0044 0.25486 -0.00648 C 0.25903 -0.01088 0.26233 -0.01643 0.26615 -0.02153 C 0.26945 -0.02592 0.27361 -0.0287 0.27743 -0.03217 C 0.28056 -0.03518 0.28715 -0.04074 0.28715 -0.04074 C 0.29011 -0.04606 0.29392 -0.05046 0.2967 -0.05579 C 0.30417 -0.06967 0.29531 -0.06065 0.30486 -0.06875 C 0.30833 -0.07592 0.31267 -0.08125 0.31615 -0.08819 C 0.31979 -0.10787 0.31684 -0.10046 0.32257 -0.1118 C 0.32448 -0.12176 0.32517 -0.12592 0.33056 -0.13333 C 0.33507 -0.15023 0.32847 -0.1294 0.33715 -0.14398 C 0.3382 -0.14583 0.33872 -0.15046 0.33872 -0.15046 " pathEditMode="relative" ptsTypes="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6.2963E-6 C -0.00277 0.01343 0.00018 0.00695 -0.01128 0.01714 C -0.01632 0.02177 -0.01996 0.03288 -0.0243 0.03867 C -0.02864 0.04445 -0.03489 0.04538 -0.04045 0.04723 C -0.05069 0.04654 -0.06093 0.04769 -0.071 0.04515 C -0.08073 0.0426 -0.09618 0.01992 -0.10486 0.01297 C -0.11701 0.00325 -0.12864 -0.00462 -0.14045 -0.01504 C -0.14895 -0.02268 -0.15329 -0.03448 -0.16128 -0.04305 C -0.18732 -0.07152 -0.21007 -0.1037 -0.23402 -0.13541 C -0.23906 -0.14212 -0.24114 -0.15161 -0.24531 -0.15925 C -0.24913 -0.17499 -0.25329 -0.19027 -0.25659 -0.20647 C -0.26024 -0.22476 -0.26059 -0.24467 -0.26944 -0.26018 C -0.27048 -0.26434 -0.27204 -0.27221 -0.2743 -0.27522 C -0.27708 -0.27893 -0.28402 -0.28379 -0.28402 -0.28379 C -0.29218 -0.28008 -0.29357 -0.26782 -0.30173 -0.26457 C -0.30729 -0.26249 -0.31007 -0.26249 -0.31458 -0.26249 " pathEditMode="relative" ptsTypes="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6.2963E-6 C -0.0052 0.02152 -0.02291 0.03402 -0.03541 0.04722 C -0.03784 0.04976 -0.0394 0.05323 -0.04183 0.05578 C -0.06406 0.0787 -0.0894 0.09513 -0.1144 0.1118 C -0.12395 0.11828 -0.12968 0.12962 -0.14027 0.13333 C -0.14704 0.14004 -0.15312 0.14698 -0.16128 0.15046 C -0.17013 0.16226 -0.18419 0.16157 -0.19513 0.1699 C -0.19687 0.17106 -0.19826 0.17314 -0.19999 0.17407 C -0.20416 0.17615 -0.21284 0.17847 -0.21284 0.17847 C -0.22222 0.18657 -0.21336 0.18009 -0.22899 0.18495 C -0.23385 0.18657 -0.23836 0.19027 -0.2434 0.19143 C -0.25711 0.1949 -0.28489 0.19513 -0.2934 0.19559 C -0.29895 0.19652 -0.30451 0.19652 -0.30954 0.19999 C -0.3111 0.20092 -0.31683 0.20717 -0.31926 0.20647 C -0.32048 0.20601 -0.32031 0.20347 -0.32083 0.20208 " pathEditMode="relative" ptsTypes="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C -0.00799 0.01111 -0.01597 0.01435 -0.02569 0.02153 C -0.04028 0.03218 -0.02535 0.025 -0.03698 0.03009 C -0.05417 0.0294 -0.07135 0.02986 -0.08854 0.02801 C -0.09479 0.02732 -0.10555 0.02037 -0.11128 0.01736 C -0.12483 0.01042 -0.13819 0.00278 -0.15156 -0.00417 C -0.1592 -0.01458 -0.16736 -0.02106 -0.17569 -0.03009 C -0.18316 -0.03819 -0.18507 -0.04468 -0.1934 -0.05162 C -0.20052 -0.05764 -0.20868 -0.06111 -0.21597 -0.06667 C -0.21875 -0.07176 -0.22083 -0.07731 -0.22413 -0.08171 C -0.2401 -0.10278 -0.25972 -0.11412 -0.26771 -0.14398 C -0.2691 -0.15602 -0.27083 -0.16204 -0.27569 -0.17199 C -0.27864 -0.19259 -0.28854 -0.21366 -0.29826 -0.23009 C -0.29878 -0.23287 -0.29913 -0.23588 -0.3 -0.23866 C -0.30069 -0.24097 -0.30243 -0.24282 -0.30312 -0.24514 C -0.30399 -0.24861 -0.30382 -0.25231 -0.30469 -0.25579 C -0.30642 -0.26296 -0.30972 -0.27106 -0.31285 -0.27731 C -0.31719 -0.2956 -0.32726 -0.31343 -0.32726 -0.33333 " pathEditMode="relative" ptsTypes="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4.07407E-6 C 0.00713 0.01482 0.02206 0.01436 0.03386 0.01945 C 0.06025 0.01875 0.08647 0.01875 0.11285 0.01736 C 0.12518 0.01667 0.14688 -0.00555 0.15799 -0.01273 C 0.16511 -0.02222 0.17397 -0.03055 0.18056 -0.04074 C 0.18282 -0.04421 0.18508 -0.04768 0.18699 -0.05162 C 0.18838 -0.05439 0.18872 -0.05764 0.19028 -0.06018 C 0.1915 -0.06203 0.19376 -0.06273 0.19515 -0.06435 C 0.20018 -0.0706 0.20487 -0.07731 0.20973 -0.08379 C 0.21129 -0.08588 0.21442 -0.09027 0.21442 -0.09027 C 0.21702 -0.09976 0.22206 -0.10694 0.2257 -0.11597 C 0.2349 -0.13819 0.24601 -0.15439 0.25799 -0.17407 C 0.26581 -0.1868 0.27171 -0.20115 0.28056 -0.21273 C 0.28334 -0.22199 0.28733 -0.23101 0.28872 -0.24074 C 0.29081 -0.25555 0.29046 -0.27291 0.29671 -0.28588 C 0.29792 -0.29861 0.29983 -0.3081 0.30157 -0.32037 C 0.30244 -0.33912 0.30226 -0.35301 0.30643 -0.3699 C 0.30695 -0.37569 0.30643 -0.38171 0.30799 -0.38703 C 0.30869 -0.38935 0.31216 -0.38912 0.31285 -0.39143 C 0.31511 -0.39884 0.31442 -0.4074 0.31615 -0.41504 C 0.31719 -0.42014 0.31824 -0.425 0.31928 -0.43009 C 0.31997 -0.43287 0.32067 -0.44166 0.32101 -0.43865 C 0.32188 -0.43078 0.32101 -0.42291 0.32101 -0.41504 " pathEditMode="relative" ptsTypes="ffffffffffffffffffffff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260648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ZJISTI TAJENKU KŘIŽOVKY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3937757"/>
              </p:ext>
            </p:extLst>
          </p:nvPr>
        </p:nvGraphicFramePr>
        <p:xfrm>
          <a:off x="3131840" y="2276872"/>
          <a:ext cx="5852160" cy="2944368"/>
        </p:xfrm>
        <a:graphic>
          <a:graphicData uri="http://schemas.openxmlformats.org/drawingml/2006/table">
            <a:tbl>
              <a:tblPr firstRow="1" firstCol="1" bandRow="1"/>
              <a:tblGrid>
                <a:gridCol w="835660"/>
                <a:gridCol w="835660"/>
                <a:gridCol w="835660"/>
                <a:gridCol w="835660"/>
                <a:gridCol w="835660"/>
                <a:gridCol w="835660"/>
                <a:gridCol w="83820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16532" y="1051315"/>
            <a:ext cx="67757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How do you say it in English</a:t>
            </a:r>
            <a:r>
              <a:rPr lang="cs-CZ" sz="2400" b="1" dirty="0" smtClean="0">
                <a:solidFill>
                  <a:srgbClr val="FF0000"/>
                </a:solidFill>
              </a:rPr>
              <a:t>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0081" y="1935467"/>
            <a:ext cx="252727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ČERNÁ</a:t>
            </a:r>
          </a:p>
          <a:p>
            <a:pPr marL="457200" indent="-457200">
              <a:buAutoNum type="arabicPeriod"/>
            </a:pPr>
            <a:endParaRPr lang="cs-CZ" b="1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ŽLUTÁ</a:t>
            </a:r>
          </a:p>
          <a:p>
            <a:pPr marL="457200" indent="-457200">
              <a:buAutoNum type="arabicPeriod"/>
            </a:pPr>
            <a:endParaRPr lang="cs-CZ" b="1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MODRÁ</a:t>
            </a:r>
          </a:p>
          <a:p>
            <a:pPr marL="457200" indent="-457200">
              <a:buAutoNum type="arabicPeriod"/>
            </a:pPr>
            <a:endParaRPr lang="cs-CZ" b="1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HNĚDÁ</a:t>
            </a:r>
          </a:p>
          <a:p>
            <a:pPr marL="457200" indent="-457200">
              <a:buAutoNum type="arabicPeriod"/>
            </a:pPr>
            <a:endParaRPr lang="cs-CZ" b="1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BARVA</a:t>
            </a:r>
          </a:p>
          <a:p>
            <a:pPr marL="457200" indent="-457200">
              <a:buAutoNum type="arabicPeriod"/>
            </a:pPr>
            <a:endParaRPr lang="cs-CZ" b="1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ŠEDÁ</a:t>
            </a:r>
          </a:p>
          <a:p>
            <a:pPr marL="457200" indent="-457200">
              <a:buAutoNum type="arabicPeriod"/>
            </a:pPr>
            <a:endParaRPr lang="cs-CZ" sz="2400" b="1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846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Tajenka zní COLOUR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259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CITACE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>
                <a:solidFill>
                  <a:schemeClr val="bg1"/>
                </a:solidFill>
              </a:rPr>
              <a:t>Pokud není uvedeno jinak, obrazový materiál je použit z  </a:t>
            </a:r>
            <a:r>
              <a:rPr lang="cs-CZ" b="1" i="1" dirty="0">
                <a:solidFill>
                  <a:schemeClr val="bg1"/>
                </a:solidFill>
              </a:rPr>
              <a:t>office</a:t>
            </a:r>
            <a:r>
              <a:rPr lang="cs-CZ" i="1" dirty="0">
                <a:solidFill>
                  <a:schemeClr val="bg1"/>
                </a:solidFill>
              </a:rPr>
              <a:t>.</a:t>
            </a:r>
            <a:r>
              <a:rPr lang="cs-CZ" b="1" i="1" dirty="0">
                <a:solidFill>
                  <a:schemeClr val="bg1"/>
                </a:solidFill>
              </a:rPr>
              <a:t>microsoft</a:t>
            </a:r>
            <a:r>
              <a:rPr lang="cs-CZ" i="1" dirty="0">
                <a:solidFill>
                  <a:schemeClr val="bg1"/>
                </a:solidFill>
              </a:rPr>
              <a:t>.com/</a:t>
            </a:r>
            <a:r>
              <a:rPr lang="cs-CZ" i="1" dirty="0" err="1">
                <a:solidFill>
                  <a:schemeClr val="bg1"/>
                </a:solidFill>
              </a:rPr>
              <a:t>cs-cz</a:t>
            </a:r>
            <a:r>
              <a:rPr lang="cs-CZ" i="1" dirty="0">
                <a:solidFill>
                  <a:schemeClr val="bg1"/>
                </a:solidFill>
              </a:rPr>
              <a:t>/</a:t>
            </a:r>
            <a:r>
              <a:rPr lang="cs-CZ" b="1" i="1" dirty="0" err="1">
                <a:solidFill>
                  <a:schemeClr val="bg1"/>
                </a:solidFill>
              </a:rPr>
              <a:t>images</a:t>
            </a:r>
            <a:r>
              <a:rPr lang="cs-CZ" b="1" i="1" dirty="0"/>
              <a:t>/</a:t>
            </a:r>
            <a:endParaRPr lang="pl-PL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321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93</Words>
  <Application>Microsoft Office PowerPoint</Application>
  <PresentationFormat>Předvádění na obrazovce (4:3)</PresentationFormat>
  <Paragraphs>103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COLOURS</vt:lpstr>
      <vt:lpstr>Prezentace aplikace PowerPoint</vt:lpstr>
      <vt:lpstr>ANOTACE</vt:lpstr>
      <vt:lpstr>Prezentace aplikace PowerPoint</vt:lpstr>
      <vt:lpstr>What colour is this?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Vavříčková Alena</dc:creator>
  <cp:lastModifiedBy>Vavříčková Alena</cp:lastModifiedBy>
  <cp:revision>14</cp:revision>
  <dcterms:created xsi:type="dcterms:W3CDTF">2013-06-09T17:50:47Z</dcterms:created>
  <dcterms:modified xsi:type="dcterms:W3CDTF">2013-06-25T19:22:15Z</dcterms:modified>
</cp:coreProperties>
</file>