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</dgm:spPr>
      <dgm:t>
        <a:bodyPr/>
        <a:lstStyle/>
        <a:p>
          <a:pPr algn="l" rtl="0"/>
          <a:r>
            <a:rPr lang="cs-CZ" sz="2000" dirty="0" smtClean="0">
              <a:latin typeface="Candara"/>
              <a:ea typeface="+mn-ea"/>
              <a:cs typeface="+mn-cs"/>
            </a:rPr>
            <a:t>NÁZEV:</a:t>
          </a:r>
          <a:r>
            <a:rPr lang="cs-CZ" sz="2000" baseline="0" dirty="0" smtClean="0">
              <a:latin typeface="Candara"/>
              <a:ea typeface="+mn-ea"/>
              <a:cs typeface="+mn-cs"/>
            </a:rPr>
            <a:t> VY_32_INOVACE_ANGLICKY JAZYK_19.QUIZ LONDON</a:t>
          </a:r>
          <a:endParaRPr lang="cs-CZ" sz="2000" dirty="0">
            <a:latin typeface="Candara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</dgm:spPr>
      <dgm:t>
        <a:bodyPr/>
        <a:lstStyle/>
        <a:p>
          <a:pPr algn="l" rtl="0"/>
          <a:r>
            <a:rPr lang="cs-CZ" sz="2000" dirty="0" smtClean="0">
              <a:latin typeface="Candara"/>
              <a:ea typeface="+mn-ea"/>
              <a:cs typeface="+mn-cs"/>
            </a:rPr>
            <a:t>NÁZEV ŠKOLY:ZŠ Pardubice - Spořilov</a:t>
          </a:r>
          <a:endParaRPr lang="cs-CZ" sz="2000" dirty="0">
            <a:latin typeface="Candara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</dgm:spPr>
      <dgm:t>
        <a:bodyPr/>
        <a:lstStyle/>
        <a:p>
          <a:pPr algn="l" rtl="0"/>
          <a:r>
            <a:rPr lang="cs-CZ" sz="2000" dirty="0" smtClean="0">
              <a:latin typeface="Candara"/>
              <a:ea typeface="+mn-ea"/>
              <a:cs typeface="+mn-cs"/>
            </a:rPr>
            <a:t>AUTOR:Mgr. Alena Vavříčková</a:t>
          </a:r>
          <a:endParaRPr lang="cs-CZ" sz="2000" dirty="0">
            <a:latin typeface="Candara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</dgm:spPr>
      <dgm:t>
        <a:bodyPr/>
        <a:lstStyle/>
        <a:p>
          <a:pPr algn="l" rtl="0"/>
          <a:r>
            <a:rPr lang="cs-CZ" sz="2000" dirty="0" smtClean="0">
              <a:latin typeface="Candara"/>
              <a:ea typeface="+mn-ea"/>
              <a:cs typeface="+mn-cs"/>
            </a:rPr>
            <a:t>TEMA:QUIZ LONDON</a:t>
          </a:r>
          <a:endParaRPr lang="cs-CZ" sz="2000" dirty="0">
            <a:latin typeface="Candara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</dgm:spPr>
      <dgm:t>
        <a:bodyPr/>
        <a:lstStyle/>
        <a:p>
          <a:pPr algn="l" rtl="0"/>
          <a:r>
            <a:rPr lang="cs-CZ" sz="2000" dirty="0" smtClean="0">
              <a:latin typeface="Candara"/>
              <a:ea typeface="+mn-ea"/>
              <a:cs typeface="+mn-cs"/>
            </a:rPr>
            <a:t>ČÍSLO PROJEKTU: </a:t>
          </a:r>
          <a:r>
            <a:rPr lang="cs-CZ" sz="2000" dirty="0" smtClean="0"/>
            <a:t>CZ.1.07/1.4.00/21.2349</a:t>
          </a:r>
          <a:endParaRPr lang="cs-CZ" sz="2000" dirty="0">
            <a:latin typeface="Candara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ED02B2-37B2-47D9-9110-4C9A9E555578}" type="presOf" srcId="{D1B46980-6531-4606-95E6-44980827E919}" destId="{2BE915AB-18AA-4053-B92C-3BFC9ED204BB}" srcOrd="1" destOrd="0" presId="urn:microsoft.com/office/officeart/2005/8/layout/target3"/>
    <dgm:cxn modelId="{2A7D585E-A3EA-4C0A-B863-6133CE60B01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DA802C-F185-4847-A3FB-08BE8B7F3E7F}" type="presOf" srcId="{D1B46980-6531-4606-95E6-44980827E919}" destId="{6140AFEC-043D-4C43-A2F9-D0F5331DF3A3}" srcOrd="0" destOrd="0" presId="urn:microsoft.com/office/officeart/2005/8/layout/target3"/>
    <dgm:cxn modelId="{54D64BD4-FDB9-4575-9672-F5E47E0BC8E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A697975-F215-483F-B71A-E97E74E550E4}" type="presOf" srcId="{757F3AB3-0718-4624-B441-E567A8F0AB56}" destId="{333A1088-737F-45CB-B68E-254E46348037}" srcOrd="0" destOrd="0" presId="urn:microsoft.com/office/officeart/2005/8/layout/target3"/>
    <dgm:cxn modelId="{B42CB7D6-D547-4E99-AA36-233425F762BA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7E6964-7AC2-47E2-97FB-FFD7F9AD98C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77CFB4-AAF7-4CA8-B590-1E3C50B8A7AC}" type="presOf" srcId="{B651F6E3-6281-48DB-9319-2AEAFDAE7572}" destId="{619D679B-A015-4ECF-8348-D1034C574F40}" srcOrd="0" destOrd="0" presId="urn:microsoft.com/office/officeart/2005/8/layout/target3"/>
    <dgm:cxn modelId="{16269620-87C5-49D5-B347-C1D12DC415DC}" type="presOf" srcId="{D1D4F407-5343-4D3F-B5B9-D407B03CAEB4}" destId="{AED2198E-93D5-4001-81B4-73124B309672}" srcOrd="1" destOrd="0" presId="urn:microsoft.com/office/officeart/2005/8/layout/target3"/>
    <dgm:cxn modelId="{5CFEC771-2CB1-4B38-84E7-6CEB57322E55}" type="presOf" srcId="{D8197B8C-B260-4A16-BDF4-0947B075E274}" destId="{5A5FFA88-C948-4069-8E93-59FA12366E83}" srcOrd="1" destOrd="0" presId="urn:microsoft.com/office/officeart/2005/8/layout/target3"/>
    <dgm:cxn modelId="{03ED979C-8BA9-42D4-8807-47CED8EC1FD5}" type="presOf" srcId="{4C35D32F-0EAB-4CD7-82EE-45574DC2A586}" destId="{890E4F0B-2866-4A3F-A3C7-2A14B1797930}" srcOrd="1" destOrd="0" presId="urn:microsoft.com/office/officeart/2005/8/layout/target3"/>
    <dgm:cxn modelId="{91925BBE-9EB3-47C0-9C9B-1741D7F50E22}" type="presParOf" srcId="{333A1088-737F-45CB-B68E-254E46348037}" destId="{F5ABB229-8D3B-4694-996A-96F23CF14429}" srcOrd="0" destOrd="0" presId="urn:microsoft.com/office/officeart/2005/8/layout/target3"/>
    <dgm:cxn modelId="{A26BEEE5-CC9F-4714-95EF-965F48E6412C}" type="presParOf" srcId="{333A1088-737F-45CB-B68E-254E46348037}" destId="{F41139FD-01EE-4571-8B17-4FB00FC51163}" srcOrd="1" destOrd="0" presId="urn:microsoft.com/office/officeart/2005/8/layout/target3"/>
    <dgm:cxn modelId="{4FD87643-F78E-42F2-9615-39851ABDAF7E}" type="presParOf" srcId="{333A1088-737F-45CB-B68E-254E46348037}" destId="{D005CE8C-CC26-4C3E-AC11-E15060ECD759}" srcOrd="2" destOrd="0" presId="urn:microsoft.com/office/officeart/2005/8/layout/target3"/>
    <dgm:cxn modelId="{0837894F-9F37-45D8-8FDF-21ECDF3D397B}" type="presParOf" srcId="{333A1088-737F-45CB-B68E-254E46348037}" destId="{2C702D82-9B77-49B7-9568-BB8EB47C3372}" srcOrd="3" destOrd="0" presId="urn:microsoft.com/office/officeart/2005/8/layout/target3"/>
    <dgm:cxn modelId="{725C75E8-8DA2-4A3A-9F39-0075F03E5A4B}" type="presParOf" srcId="{333A1088-737F-45CB-B68E-254E46348037}" destId="{A52A0455-90FF-4808-ABD0-F02540D31D5A}" srcOrd="4" destOrd="0" presId="urn:microsoft.com/office/officeart/2005/8/layout/target3"/>
    <dgm:cxn modelId="{DC704262-E3DA-49C7-86E9-568FF7F11ADC}" type="presParOf" srcId="{333A1088-737F-45CB-B68E-254E46348037}" destId="{6140AFEC-043D-4C43-A2F9-D0F5331DF3A3}" srcOrd="5" destOrd="0" presId="urn:microsoft.com/office/officeart/2005/8/layout/target3"/>
    <dgm:cxn modelId="{683BD0C9-F7D1-47EE-BFFB-F636B7BC55B1}" type="presParOf" srcId="{333A1088-737F-45CB-B68E-254E46348037}" destId="{9358AC05-5D7D-4327-9F80-1AD486AEA664}" srcOrd="6" destOrd="0" presId="urn:microsoft.com/office/officeart/2005/8/layout/target3"/>
    <dgm:cxn modelId="{729F63E4-3E2C-4250-AEB3-237C3E187D4D}" type="presParOf" srcId="{333A1088-737F-45CB-B68E-254E46348037}" destId="{313FC574-E1CD-4FB4-B054-0B805CE0447D}" srcOrd="7" destOrd="0" presId="urn:microsoft.com/office/officeart/2005/8/layout/target3"/>
    <dgm:cxn modelId="{7676055C-0248-473A-87CD-D7CD0316D990}" type="presParOf" srcId="{333A1088-737F-45CB-B68E-254E46348037}" destId="{619D679B-A015-4ECF-8348-D1034C574F40}" srcOrd="8" destOrd="0" presId="urn:microsoft.com/office/officeart/2005/8/layout/target3"/>
    <dgm:cxn modelId="{23997B48-E97E-41D5-B5E8-594C7E012399}" type="presParOf" srcId="{333A1088-737F-45CB-B68E-254E46348037}" destId="{322283A8-4A27-4CDA-BAE3-F381106A9174}" srcOrd="9" destOrd="0" presId="urn:microsoft.com/office/officeart/2005/8/layout/target3"/>
    <dgm:cxn modelId="{6C95A7F5-6DD3-4B68-AA16-E2BE1BF0C3FB}" type="presParOf" srcId="{333A1088-737F-45CB-B68E-254E46348037}" destId="{FFC9F71D-1B4F-4AD9-A4A6-86ADEFC8AF5C}" srcOrd="10" destOrd="0" presId="urn:microsoft.com/office/officeart/2005/8/layout/target3"/>
    <dgm:cxn modelId="{851FFCDA-E9EC-4C54-893F-1986B97D70FD}" type="presParOf" srcId="{333A1088-737F-45CB-B68E-254E46348037}" destId="{25B08C86-7E15-44DC-BE7F-FFB55DD49D12}" srcOrd="11" destOrd="0" presId="urn:microsoft.com/office/officeart/2005/8/layout/target3"/>
    <dgm:cxn modelId="{3D2385E6-635A-45C7-B688-40EE0063E86F}" type="presParOf" srcId="{333A1088-737F-45CB-B68E-254E46348037}" destId="{76644BE8-9D7C-4C09-B250-3D10AF48CBB7}" srcOrd="12" destOrd="0" presId="urn:microsoft.com/office/officeart/2005/8/layout/target3"/>
    <dgm:cxn modelId="{B1161A99-99D1-4C0D-97D0-B1022A02DEE7}" type="presParOf" srcId="{333A1088-737F-45CB-B68E-254E46348037}" destId="{EE85B701-7295-41C0-BA7A-34D3756A2AE6}" srcOrd="13" destOrd="0" presId="urn:microsoft.com/office/officeart/2005/8/layout/target3"/>
    <dgm:cxn modelId="{795C07AE-D473-49A3-9D07-24D2305E3868}" type="presParOf" srcId="{333A1088-737F-45CB-B68E-254E46348037}" destId="{8BEBB6EC-1DAA-4CAC-8A25-BC0FCBD5DBD5}" srcOrd="14" destOrd="0" presId="urn:microsoft.com/office/officeart/2005/8/layout/target3"/>
    <dgm:cxn modelId="{B64CAFDA-28CA-4B6E-9BF2-5ED28F52FAF4}" type="presParOf" srcId="{333A1088-737F-45CB-B68E-254E46348037}" destId="{AED2198E-93D5-4001-81B4-73124B309672}" srcOrd="15" destOrd="0" presId="urn:microsoft.com/office/officeart/2005/8/layout/target3"/>
    <dgm:cxn modelId="{9BE348D4-D9A3-4020-AFCD-46DE53685BF6}" type="presParOf" srcId="{333A1088-737F-45CB-B68E-254E46348037}" destId="{2BE915AB-18AA-4053-B92C-3BFC9ED204BB}" srcOrd="16" destOrd="0" presId="urn:microsoft.com/office/officeart/2005/8/layout/target3"/>
    <dgm:cxn modelId="{1EC88E20-056B-4090-A7A2-89F4A1058227}" type="presParOf" srcId="{333A1088-737F-45CB-B68E-254E46348037}" destId="{6BB5E863-4638-4E1D-BFDE-399D028AC4ED}" srcOrd="17" destOrd="0" presId="urn:microsoft.com/office/officeart/2005/8/layout/target3"/>
    <dgm:cxn modelId="{153EC4E7-9EA4-43C2-B7C7-28B0EAC0CF47}" type="presParOf" srcId="{333A1088-737F-45CB-B68E-254E46348037}" destId="{5A5FFA88-C948-4069-8E93-59FA12366E83}" srcOrd="18" destOrd="0" presId="urn:microsoft.com/office/officeart/2005/8/layout/target3"/>
    <dgm:cxn modelId="{77561D3E-CB8C-4813-AAD2-89F694EB8C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056" y="0"/>
          <a:ext cx="729509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/>
              <a:ea typeface="+mn-ea"/>
              <a:cs typeface="+mn-cs"/>
            </a:rPr>
            <a:t>NÁZEV ŠKOLY:ZŠ Pardubice - Spořilov</a:t>
          </a:r>
          <a:endParaRPr lang="cs-CZ" sz="2000" kern="1200" dirty="0">
            <a:latin typeface="Candara"/>
            <a:ea typeface="+mn-ea"/>
            <a:cs typeface="+mn-cs"/>
          </a:endParaRPr>
        </a:p>
      </dsp:txBody>
      <dsp:txXfrm>
        <a:off x="1256056" y="0"/>
        <a:ext cx="7295095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295095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/>
              <a:ea typeface="+mn-ea"/>
              <a:cs typeface="+mn-cs"/>
            </a:rPr>
            <a:t>AUTOR:Mgr. Alena Vavříčková</a:t>
          </a:r>
          <a:endParaRPr lang="cs-CZ" sz="2000" kern="1200" dirty="0">
            <a:latin typeface="Candara"/>
            <a:ea typeface="+mn-ea"/>
            <a:cs typeface="+mn-cs"/>
          </a:endParaRPr>
        </a:p>
      </dsp:txBody>
      <dsp:txXfrm>
        <a:off x="1273857" y="407634"/>
        <a:ext cx="7295095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295095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/>
              <a:ea typeface="+mn-ea"/>
              <a:cs typeface="+mn-cs"/>
            </a:rPr>
            <a:t>NÁZEV:</a:t>
          </a:r>
          <a:r>
            <a:rPr lang="cs-CZ" sz="2000" kern="1200" baseline="0" dirty="0" smtClean="0">
              <a:latin typeface="Candara"/>
              <a:ea typeface="+mn-ea"/>
              <a:cs typeface="+mn-cs"/>
            </a:rPr>
            <a:t> VY_32_INOVACE_ANGLICKY JAZYK_19.QUIZ LONDON</a:t>
          </a:r>
          <a:endParaRPr lang="cs-CZ" sz="2000" kern="1200" dirty="0">
            <a:latin typeface="Candara"/>
            <a:ea typeface="+mn-ea"/>
            <a:cs typeface="+mn-cs"/>
          </a:endParaRPr>
        </a:p>
      </dsp:txBody>
      <dsp:txXfrm>
        <a:off x="1273857" y="815268"/>
        <a:ext cx="7295095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295095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/>
              <a:ea typeface="+mn-ea"/>
              <a:cs typeface="+mn-cs"/>
            </a:rPr>
            <a:t>TEMA:QUIZ LONDON</a:t>
          </a:r>
          <a:endParaRPr lang="cs-CZ" sz="2000" kern="1200" dirty="0">
            <a:latin typeface="Candara"/>
            <a:ea typeface="+mn-ea"/>
            <a:cs typeface="+mn-cs"/>
          </a:endParaRPr>
        </a:p>
      </dsp:txBody>
      <dsp:txXfrm>
        <a:off x="1273857" y="1222902"/>
        <a:ext cx="7295095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295095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ndara"/>
              <a:ea typeface="+mn-ea"/>
              <a:cs typeface="+mn-cs"/>
            </a:rPr>
            <a:t>ČÍSLO PROJEKTU: </a:t>
          </a:r>
          <a:r>
            <a:rPr lang="cs-CZ" sz="2000" kern="1200" dirty="0" smtClean="0"/>
            <a:t>CZ.1.07/1.4.00/21.2349</a:t>
          </a:r>
          <a:endParaRPr lang="cs-CZ" sz="2000" kern="1200" dirty="0">
            <a:latin typeface="Candara"/>
            <a:ea typeface="+mn-ea"/>
            <a:cs typeface="+mn-cs"/>
          </a:endParaRPr>
        </a:p>
      </dsp:txBody>
      <dsp:txXfrm>
        <a:off x="1273857" y="1630536"/>
        <a:ext cx="7295095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3111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3118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4825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0862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6016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0036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430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4536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9322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6644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9192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1CA88-80E3-4CA0-A502-7C0D7EEDB954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A0DE9-BDB5-463B-B7F8-95590BF753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0507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6147" y="1196752"/>
            <a:ext cx="4720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QUIZ - LONDON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3170" y="2852936"/>
            <a:ext cx="2985253" cy="29852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37258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99652938"/>
              </p:ext>
            </p:extLst>
          </p:nvPr>
        </p:nvGraphicFramePr>
        <p:xfrm>
          <a:off x="179512" y="908720"/>
          <a:ext cx="856895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26681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Materiál je určen pro žáky 8. </a:t>
            </a:r>
            <a:r>
              <a:rPr lang="cs-CZ" b="1" dirty="0" smtClean="0">
                <a:solidFill>
                  <a:srgbClr val="0070C0"/>
                </a:solidFill>
              </a:rPr>
              <a:t>a 9</a:t>
            </a:r>
            <a:r>
              <a:rPr lang="cs-CZ" b="1" dirty="0">
                <a:solidFill>
                  <a:srgbClr val="0070C0"/>
                </a:solidFill>
              </a:rPr>
              <a:t>. třídy. Žáci si zde hravou formou mohou prozkoušet znalosti </a:t>
            </a:r>
            <a:r>
              <a:rPr lang="cs-CZ" b="1" dirty="0" smtClean="0">
                <a:solidFill>
                  <a:srgbClr val="0070C0"/>
                </a:solidFill>
              </a:rPr>
              <a:t>o hlavním městě Velké Británie - </a:t>
            </a:r>
            <a:r>
              <a:rPr lang="cs-CZ" b="1" dirty="0" smtClean="0">
                <a:solidFill>
                  <a:srgbClr val="0070C0"/>
                </a:solidFill>
              </a:rPr>
              <a:t>Londýn.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00324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620688"/>
            <a:ext cx="712879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1</a:t>
            </a:r>
            <a:endParaRPr lang="en-GB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77281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What is the population of London?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2708920"/>
            <a:ext cx="374441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10 million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4009419"/>
            <a:ext cx="3744416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15 million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5517232"/>
            <a:ext cx="3744416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8 million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527536" y="4005064"/>
            <a:ext cx="2448272" cy="2232248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58112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1228191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44444E-6 C 0.02586 -0.03449 -0.00469 0.00903 0.00798 -0.01504 C 0.01163 -0.02175 0.02257 -0.03148 0.02569 -0.03657 C 0.03593 -0.05254 0.03472 -0.06018 0.04843 -0.07523 C 0.05173 -0.0831 0.05434 -0.09143 0.05798 -0.09907 C 0.05989 -0.103 0.06284 -0.10578 0.06441 -0.10972 C 0.07048 -0.12476 0.07152 -0.13518 0.07899 -0.14838 C 0.08246 -0.1625 0.08871 -0.17291 0.09843 -0.18078 C 0.1026 -0.18402 0.11128 -0.18935 0.11128 -0.18912 C 0.19236 -0.1868 0.22448 -0.1875 0.28715 -0.17847 C 0.30468 -0.17222 0.32118 -0.16342 0.33871 -0.15694 C 0.35295 -0.14583 0.36493 -0.13935 0.38055 -0.13333 C 0.41007 -0.10717 0.3717 -0.13958 0.4 -0.1206 C 0.41059 -0.11342 0.4158 -0.10254 0.42413 -0.09259 C 0.42656 -0.08981 0.42968 -0.08865 0.43229 -0.08611 C 0.43889 -0.07963 0.44583 -0.07013 0.45156 -0.0625 C 0.45312 -0.06041 0.45642 -0.05601 0.45642 -0.05578 C 0.46232 -0.02384 0.45295 -0.07245 0.46128 -0.03888 C 0.46441 -0.02615 0.46632 -0.01111 0.4677 0.00209 C 0.46458 0.04723 0.45468 0.09862 0.47257 0.13982 C 0.47309 0.14098 0.48333 0.16459 0.48715 0.16991 C 0.49757 0.18403 0.48593 0.15649 0.50156 0.18704 C 0.51753 0.21852 0.48836 0.16112 0.50972 0.20209 C 0.51198 0.20625 0.51614 0.21505 0.51614 0.21528 C 0.52118 0.23588 0.51892 0.22385 0.51614 0.26875 C 0.51597 0.2713 0.51284 0.28033 0.51128 0.28172 C 0.50798 0.28473 0.50364 0.28426 0.5 0.28588 C 0.49114 0.28357 0.48854 0.28218 0.48541 0.27084 C 0.48385 0.2551 0.48385 0.26088 0.48385 0.25371 " pathEditMode="relative" rAng="0" ptsTypes="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16" y="481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05 -0.02431 0.00139 -0.04699 0.00973 -0.06898 C 0.01216 -0.08843 0.01632 -0.11598 0.02257 -0.13334 C 0.02431 -0.14491 0.02744 -0.15185 0.0323 -0.16135 C 0.03681 -0.17986 0.04827 -0.19398 0.05799 -0.20857 C 0.06823 -0.22385 0.07952 -0.23727 0.09028 -0.25162 C 0.09219 -0.25417 0.09306 -0.25787 0.09514 -0.26019 C 0.0981 -0.26366 0.10174 -0.26574 0.10487 -0.26898 C 0.11112 -0.27547 0.11632 -0.28449 0.12257 -0.29051 C 0.12674 -0.29445 0.13178 -0.29653 0.13542 -0.30116 C 0.14306 -0.31111 0.15226 -0.3169 0.15973 -0.32685 C 0.16164 -0.3294 0.1625 -0.33334 0.16459 -0.33565 C 0.17066 -0.3426 0.18108 -0.34792 0.18872 -0.3507 C 0.21337 -0.35 0.27639 -0.35556 0.31285 -0.34422 C 0.32691 -0.33982 0.3408 -0.33519 0.35487 -0.33125 C 0.36077 -0.32963 0.36667 -0.32824 0.37257 -0.32685 C 0.37535 -0.32616 0.38073 -0.32477 0.38073 -0.32477 C 0.39011 -0.31991 0.39827 -0.31528 0.40799 -0.31181 C 0.41146 -0.3088 0.4165 -0.30463 0.41945 -0.30116 C 0.42275 -0.29699 0.429 -0.2882 0.429 -0.2882 C 0.43351 -0.26574 0.42639 -0.29283 0.43716 -0.27523 C 0.43855 -0.27292 0.43768 -0.26922 0.43872 -0.26667 C 0.43994 -0.26343 0.44202 -0.26088 0.44358 -0.2581 C 0.44723 -0.24329 0.44219 -0.26135 0.45 -0.24306 C 0.45521 -0.23079 0.45712 -0.21644 0.46285 -0.2044 C 0.46441 -0.19051 0.46771 -0.18102 0.47101 -0.16783 C 0.47153 -0.16343 0.47205 -0.15926 0.47257 -0.15486 C 0.47362 -0.14699 0.47587 -0.13125 0.47587 -0.13125 C 0.47935 -0.06806 0.50157 0.03657 0.47414 0.07315 " pathEditMode="relative" ptsTypes="ffffffffffffffffffffffffffff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9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63284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2</a:t>
            </a:r>
            <a:endParaRPr lang="en-GB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556791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Which river goes through London?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564904"/>
            <a:ext cx="4032448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Thames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7574" y="3861048"/>
            <a:ext cx="4032448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Seine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7574" y="5013176"/>
            <a:ext cx="4032448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Severn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516216" y="4005064"/>
            <a:ext cx="2376264" cy="2520280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72514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734275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22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C 0.00799 -0.0257 0.00695 -0.05417 0.00973 -0.08171 C 0.01164 -0.11991 0.01372 -0.15602 0.01945 -0.19352 C 0.02084 -0.23102 0.02518 -0.27616 0.03559 -0.31181 C 0.0375 -0.31852 0.04132 -0.32431 0.04358 -0.33102 C 0.05 -0.35023 0.04844 -0.37176 0.05816 -0.38912 C 0.06129 -0.39491 0.06598 -0.39884 0.06945 -0.40417 C 0.10122 -0.45371 0.04896 -0.3794 0.08872 -0.43634 C 0.1066 -0.46204 0.12014 -0.48102 0.14688 -0.48796 C 0.1823 -0.48658 0.21789 -0.48611 0.2533 -0.4838 C 0.27153 -0.48264 0.28368 -0.47523 0.30157 -0.46875 C 0.32066 -0.46181 0.33039 -0.46042 0.34844 -0.45162 C 0.4007 -0.42639 0.45677 -0.36713 0.46615 -0.29028 C 0.46667 -0.27153 0.46771 -0.25301 0.46771 -0.23426 C 0.46771 -0.1956 0.46719 -0.15695 0.46615 -0.11829 C 0.46563 -0.10046 0.46077 -0.08056 0.45973 -0.06227 C 0.45764 -0.02685 0.46285 -0.03912 0.45486 -0.02361 C 0.45296 -0.01528 0.45122 -0.00787 0.44844 -2.22222E-6 C 0.44289 0.04699 0.44202 0.09004 0.44202 0.13773 " pathEditMode="relative" ptsTypes="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40741E-6 C 0.01546 -0.03033 0.03768 -0.0551 0.05643 -0.08172 C 0.06164 -0.08913 0.06876 -0.09445 0.07258 -0.10325 C 0.08057 -0.12107 0.0922 -0.13403 0.10331 -0.14839 C 0.10661 -0.15278 0.10817 -0.1588 0.11129 -0.16343 C 0.11685 -0.17177 0.1231 -0.17941 0.129 -0.18728 C 0.14289 -0.20603 0.16043 -0.21413 0.17588 -0.2301 C 0.19584 -0.25093 0.2198 -0.26945 0.24359 -0.28172 C 0.29202 -0.30672 0.34237 -0.31089 0.39359 -0.31829 C 0.4415 -0.31598 0.49081 -0.32663 0.53699 -0.30973 C 0.57692 -0.29515 0.61425 -0.27107 0.64845 -0.24098 C 0.65279 -0.22917 0.65991 -0.22547 0.66616 -0.21505 C 0.67293 -0.20394 0.67883 -0.19191 0.68543 -0.18079 C 0.69237 -0.16899 0.69706 -0.16899 0.70331 -0.15487 C 0.70557 -0.1426 0.70782 -0.1338 0.71459 -0.12478 C 0.71772 -0.10788 0.71581 -0.11297 0.73074 -0.0926 C 0.73386 -0.0882 0.73716 -0.08403 0.74029 -0.07964 C 0.74168 -0.07778 0.74515 -0.07524 0.74515 -0.07524 " pathEditMode="relative" ptsTypes="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792088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3</a:t>
            </a:r>
            <a:endParaRPr lang="en-GB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628800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When was the Great Fire of London?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2636912"/>
            <a:ext cx="3420380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1882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3861048"/>
            <a:ext cx="3420380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1666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5157192"/>
            <a:ext cx="3420380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1918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228184" y="3861048"/>
            <a:ext cx="2664296" cy="2448272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472514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9674573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5.18519E-6 C 0.00155 -0.00393 0.00398 -0.01157 0.00641 -0.01504 C 0.01111 -0.02175 0.01754 -0.02661 0.02101 -0.03448 C 0.0349 -0.06689 0.05156 -0.08309 0.07413 -0.10323 C 0.07708 -0.10578 0.07899 -0.11041 0.08229 -0.11203 C 0.08681 -0.11411 0.09184 -0.11342 0.0967 -0.11411 C 0.10156 -0.12036 0.10556 -0.12615 0.11129 -0.13124 C 0.1224 -0.1412 0.13125 -0.14328 0.14184 -0.15717 C 0.15347 -0.17245 0.16632 -0.18078 0.18229 -0.18495 C 0.21267 -0.21226 0.2941 -0.19166 0.30156 -0.19143 C 0.32986 -0.18263 0.35747 -0.17082 0.38542 -0.16133 C 0.40816 -0.15346 0.43073 -0.14721 0.4533 -0.13772 C 0.475 -0.1287 0.49149 -0.1067 0.51285 -0.09698 C 0.54688 -0.08147 0.57795 -0.05624 0.61129 -0.03888 C 0.61771 -0.0317 0.62413 -0.0243 0.63056 -0.01735 C 0.63264 -0.01504 0.63507 -0.01319 0.63715 -0.01087 C 0.63993 -0.00809 0.64514 -0.00231 0.64514 -0.00231 C 0.64913 0.01413 0.64323 -0.00694 0.65156 0.01066 C 0.65313 0.0139 0.65382 0.01783 0.65486 0.0213 C 0.6625 0.07478 0.65486 0.01737 0.65486 0.15904 C 0.65486 0.17617 0.65799 0.1889 0.65799 0.20418 " pathEditMode="relative" ptsTypes="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6296E-6 C 0.00711 -0.01968 0.01909 -0.03426 0.03055 -0.04954 C 0.04097 -0.06366 0.0552 -0.08519 0.06441 -0.10116 C 0.0908 -0.14699 0.05312 -0.08333 0.07569 -0.12685 C 0.07968 -0.13449 0.08576 -0.14005 0.08871 -0.14838 C 0.09652 -0.16991 0.10642 -0.19445 0.1177 -0.21296 C 0.12934 -0.23241 0.14444 -0.24329 0.15798 -0.26019 C 0.17795 -0.28495 0.19444 -0.30417 0.221 -0.3162 C 0.23576 -0.33195 0.24479 -0.33727 0.26128 -0.34838 C 0.26475 -0.3507 0.26736 -0.35486 0.271 -0.35695 C 0.30295 -0.37454 0.34531 -0.36829 0.37899 -0.36991 C 0.39895 -0.36782 0.41875 -0.3669 0.43854 -0.36343 C 0.46111 -0.35949 0.48055 -0.34282 0.50312 -0.33982 C 0.51718 -0.33565 0.53125 -0.33287 0.54514 -0.32685 C 0.57604 -0.3132 0.60503 -0.29282 0.63385 -0.27315 C 0.63576 -0.26528 0.63698 -0.25857 0.64027 -0.25162 C 0.64097 -0.24745 0.64166 -0.23889 0.64357 -0.23449 C 0.64548 -0.22986 0.65 -0.22153 0.65 -0.22153 C 0.65607 -0.19607 0.646 -0.23588 0.65486 -0.20857 C 0.65746 -0.20023 0.6592 -0.19074 0.66284 -0.18287 C 0.66475 -0.1787 0.67395 -0.16991 0.67569 -0.16782 C 0.68194 -0.16042 0.69045 -0.1463 0.7 -0.1463 " pathEditMode="relative" ptsTypes="ff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92088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Question 4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564904"/>
            <a:ext cx="4320480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1666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62880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When was the London Underground built?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3789040"/>
            <a:ext cx="4320480" cy="7920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1918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941168"/>
            <a:ext cx="4320480" cy="8640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1862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516216" y="4185084"/>
            <a:ext cx="2483768" cy="2412268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94116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2869242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111E-6 C 0.00452 -0.00903 0.02014 -0.0257 0.02917 -0.0301 C 0.03698 -0.03797 0.04202 -0.04815 0.05 -0.05579 C 0.05695 -0.0625 0.06493 -0.06713 0.07101 -0.07524 C 0.07847 -0.08519 0.08507 -0.09491 0.09358 -0.10324 C 0.12934 -0.13797 0.08247 -0.08681 0.12917 -0.13982 C 0.1434 -0.15579 0.16545 -0.16991 0.18073 -0.18264 C 0.18993 -0.19028 0.2007 -0.19375 0.21129 -0.19561 C 0.22361 -0.19769 0.24844 -0.2 0.24844 -0.2 C 0.30382 -0.19931 0.35903 -0.2007 0.41459 -0.19769 C 0.43872 -0.1963 0.45903 -0.18449 0.48212 -0.17848 C 0.49584 -0.16945 0.51493 -0.16297 0.52587 -0.14838 C 0.53177 -0.14051 0.53542 -0.12987 0.54202 -0.12246 C 0.55729 -0.10487 0.55035 -0.11482 0.56302 -0.09237 C 0.57066 -0.07871 0.57604 -0.06274 0.58073 -0.04723 C 0.58386 -0.03681 0.59358 -0.02176 0.59844 -0.01274 C 0.6059 0.00115 0.61042 0.01597 0.61945 0.02801 C 0.62431 0.04791 0.63594 0.08009 0.64688 0.09467 C 0.64896 0.10324 0.65087 0.10694 0.6566 0.1118 C 0.66702 0.13588 0.67413 0.16458 0.68559 0.18726 C 0.6875 0.19745 0.68785 0.20763 0.69045 0.21736 C 0.69115 0.23055 0.69358 0.24838 0.69358 0.2625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77778E-6 C 0.01076 -0.01228 0.02239 -0.02316 0.03385 -0.0345 C 0.03733 -0.03797 0.04167 -0.03959 0.04514 -0.04306 C 0.04757 -0.04561 0.04913 -0.04931 0.05156 -0.05163 C 0.05451 -0.05441 0.05833 -0.05533 0.06128 -0.05811 C 0.06701 -0.0632 0.07743 -0.07524 0.07743 -0.07524 C 0.0842 -0.09052 0.09462 -0.09885 0.10486 -0.10973 C 0.10799 -0.1132 0.1125 -0.11366 0.11614 -0.11621 C 0.11858 -0.11783 0.12049 -0.12038 0.12257 -0.12269 C 0.13611 -0.13866 0.14861 -0.15487 0.16285 -0.16991 C 0.16684 -0.17431 0.17083 -0.18195 0.17587 -0.18496 C 0.18507 -0.19052 0.19531 -0.19191 0.20486 -0.19584 C 0.23385 -0.20765 0.26354 -0.20857 0.29358 -0.21089 C 0.36996 -0.2095 0.44635 -0.21042 0.52257 -0.20649 C 0.52882 -0.20626 0.5342 -0.20024 0.54028 -0.19792 C 0.56042 -0.19052 0.5842 -0.1889 0.6 -0.16783 C 0.60712 -0.15834 0.6033 -0.16019 0.60816 -0.14839 C 0.61337 -0.13589 0.62014 -0.12223 0.62743 -0.11181 C 0.63819 -0.0963 0.65642 -0.07732 0.66458 -0.06019 C 0.67778 -0.03265 0.68733 0.00833 0.71128 0.02152 C 0.72257 0.04143 0.73924 0.0574 0.75486 0.07083 C 0.75903 0.07893 0.75677 0.07546 0.76128 0.08171 " pathEditMode="relative" ptsTypes="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784887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5</a:t>
            </a:r>
            <a:endParaRPr lang="en-GB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700808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Who designed St. Paul´s Cathedral?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2636912"/>
            <a:ext cx="4176464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Sir Christopher Wren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3717032"/>
            <a:ext cx="4176464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George Brown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4941168"/>
            <a:ext cx="4176464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Lady </a:t>
            </a:r>
            <a:r>
              <a:rPr lang="en-GB" sz="3200" b="1" dirty="0" smtClean="0">
                <a:solidFill>
                  <a:srgbClr val="7030A0"/>
                </a:solidFill>
              </a:rPr>
              <a:t>Jane Newman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660232" y="4077072"/>
            <a:ext cx="2304256" cy="2232248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479715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650256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7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77778E-6 C 0.00365 -0.02268 0.0099 -0.04976 0.02257 -0.06666 C 0.03386 -0.08171 0.04792 -0.09722 0.05816 -0.11411 C 0.07014 -0.13402 0.08594 -0.14884 0.1 -0.16573 C 0.1125 -0.18078 0.09462 -0.16897 0.11459 -0.18726 C 0.11788 -0.19027 0.12222 -0.19097 0.12587 -0.19351 C 0.15052 -0.2111 0.175 -0.22916 0.2033 -0.23448 C 0.20712 -0.23587 0.21094 -0.2368 0.21459 -0.23888 C 0.21736 -0.2405 0.21962 -0.24421 0.22257 -0.24513 C 0.22952 -0.24722 0.23663 -0.24675 0.24358 -0.24745 C 0.31007 -0.2456 0.37431 -0.24097 0.44045 -0.2324 C 0.44531 -0.23032 0.45 -0.22731 0.45486 -0.22592 C 0.45955 -0.22453 0.46476 -0.22522 0.46945 -0.2236 C 0.49688 -0.21411 0.52257 -0.19791 0.54844 -0.18286 C 0.56632 -0.17245 0.58455 -0.16319 0.60174 -0.15069 C 0.60972 -0.1449 0.61823 -0.13842 0.62431 -0.12916 C 0.63056 -0.11944 0.63403 -0.10833 0.64202 -0.10115 C 0.65104 -0.07106 0.65851 -0.05995 0.67587 -0.03657 C 0.67882 -0.03263 0.68073 -0.02754 0.68386 -0.0236 C 0.69393 -0.0111 0.70434 -0.00416 0.71459 0.00649 C 0.72622 0.01853 0.73611 0.03357 0.75 0.04075 C 0.75834 0.05186 0.75278 0.04584 0.76788 0.05579 C 0.76945 0.05672 0.77257 0.05811 0.77257 0.05811 " pathEditMode="relative" ptsTypes="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07407E-6 C 0.00347 -0.00903 0.00555 -0.01389 0.01302 -0.01713 C 0.02291 -0.03032 0.0309 -0.04421 0.04201 -0.05579 C 0.04687 -0.06667 0.05052 -0.07824 0.05642 -0.08819 C 0.06406 -0.10116 0.07378 -0.11343 0.08073 -0.12685 C 0.08281 -0.13079 0.0835 -0.13588 0.08559 -0.13981 C 0.09184 -0.15139 0.10121 -0.15972 0.10816 -0.16991 C 0.11076 -0.17361 0.11215 -0.1787 0.11458 -0.18264 C 0.12014 -0.19213 0.12291 -0.19305 0.13073 -0.2 C 0.13663 -0.20532 0.1368 -0.21134 0.14357 -0.21505 C 0.14757 -0.21736 0.15208 -0.21782 0.15642 -0.21921 C 0.17396 -0.23102 0.16475 -0.22593 0.18385 -0.23426 C 0.18889 -0.23657 0.19323 -0.2412 0.19844 -0.24305 C 0.20521 -0.2456 0.2125 -0.24583 0.21944 -0.24722 C 0.29566 -0.2463 0.38594 -0.25347 0.46614 -0.23866 C 0.46944 -0.23727 0.47257 -0.23518 0.47587 -0.23426 C 0.48333 -0.23218 0.49844 -0.23009 0.49844 -0.23009 C 0.51562 -0.22245 0.53385 -0.22106 0.55173 -0.21921 C 0.56944 -0.20764 0.59184 -0.20278 0.61128 -0.2 C 0.61823 -0.19074 0.62413 -0.18981 0.63385 -0.18495 C 0.63576 -0.18403 0.63698 -0.18148 0.63871 -0.18055 C 0.6408 -0.1794 0.64305 -0.17917 0.64514 -0.17847 C 0.64965 -0.17546 0.65712 -0.16968 0.66302 -0.16759 C 0.66719 -0.16597 0.67153 -0.16481 0.67587 -0.16343 C 0.67795 -0.16273 0.68229 -0.16134 0.68229 -0.16134 C 0.69184 -0.14861 0.70712 -0.1419 0.71944 -0.13542 C 0.72708 -0.13148 0.73298 -0.12454 0.74045 -0.12037 C 0.75295 -0.11343 0.76406 -0.11018 0.77743 -0.10741 C 0.78281 -0.10393 0.78889 -0.09884 0.79514 -0.09884 " pathEditMode="relative" ptsTypes="fffffffff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777686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Question 6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772816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Where can you see the Crown Jewels in London</a:t>
            </a:r>
            <a:r>
              <a:rPr lang="cs-CZ" sz="3200" b="1" dirty="0" smtClean="0">
                <a:solidFill>
                  <a:srgbClr val="7030A0"/>
                </a:solidFill>
              </a:rPr>
              <a:t>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3234" y="2708920"/>
            <a:ext cx="4680520" cy="7920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Buckingham Palace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3861048"/>
            <a:ext cx="4680520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Tower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5013176"/>
            <a:ext cx="4680520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Westminster Abbey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804248" y="4221088"/>
            <a:ext cx="2160240" cy="1944216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479715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776761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1.11111E-6 C 0.00468 -0.01968 0.00572 -0.0419 0.01284 -0.06019 C 0.01544 -0.07454 0.01961 -0.0838 0.02569 -0.09676 C 0.0269 -0.09954 0.0302 -0.09908 0.03211 -0.10093 C 0.0361 -0.10486 0.03975 -0.10972 0.04357 -0.11389 C 0.04982 -0.1206 0.05503 -0.12639 0.06284 -0.12894 C 0.06735 -0.13264 0.07083 -0.13889 0.07569 -0.1419 C 0.09791 -0.15556 0.12291 -0.15556 0.14669 -0.15695 C 0.20173 -0.15347 0.2526 -0.14676 0.30642 -0.1419 C 0.35034 -0.12593 0.39687 -0.10185 0.44183 -0.09236 C 0.4493 -0.08889 0.45676 -0.08449 0.4644 -0.08172 C 0.47013 -0.07963 0.47656 -0.0801 0.48211 -0.07732 C 0.48958 -0.07361 0.49583 -0.06644 0.50312 -0.06227 C 0.50989 -0.05857 0.51718 -0.05695 0.52412 -0.05371 C 0.53072 -0.05047 0.53715 -0.04676 0.54357 -0.04306 C 0.55642 -0.03542 0.56857 -0.02477 0.58211 -0.01922 C 0.58906 -0.01644 0.59635 -0.01435 0.60312 -0.01065 C 0.62534 0.00185 0.64444 0.02268 0.66614 0.03657 C 0.69478 0.05486 0.72326 0.07384 0.74999 0.09676 C 0.76406 0.10879 0.77204 0.12893 0.78541 0.1419 C 0.78801 0.14699 0.7927 0.14977 0.79513 0.15486 C 0.7993 0.16342 0.80017 0.17615 0.80485 0.18495 C 0.81319 0.20069 0.82534 0.21018 0.83541 0.22361 C 0.83385 0.23518 0.83194 0.25602 0.82083 0.25602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9000"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7 C 0.00973 -0.01643 0.004 -0.00764 0.01771 -0.02593 C 0.03542 -0.04954 0.01268 -0.02755 0.02743 -0.04097 C 0.03143 -0.05139 0.03733 -0.05625 0.04358 -0.06458 C 0.04653 -0.08079 0.04289 -0.06574 0.05157 -0.08403 C 0.06077 -0.10324 0.06372 -0.1088 0.07743 -0.12685 C 0.08108 -0.13171 0.08629 -0.13356 0.09028 -0.13773 C 0.11841 -0.16643 0.13837 -0.20787 0.17257 -0.22593 C 0.17796 -0.2287 0.18299 -0.23333 0.18872 -0.23449 C 0.20105 -0.23704 0.21355 -0.23588 0.22587 -0.23657 C 0.28125 -0.24375 0.33386 -0.24398 0.39028 -0.24514 C 0.45955 -0.24421 0.51355 -0.24306 0.57743 -0.23657 C 0.58907 -0.23403 0.59983 -0.22917 0.61129 -0.22593 C 0.62136 -0.21782 0.6316 -0.20694 0.64202 -0.2 C 0.64497 -0.19792 0.64844 -0.19745 0.65157 -0.19583 C 0.65643 -0.19329 0.66146 -0.19051 0.66615 -0.18727 C 0.66997 -0.18472 0.67344 -0.18056 0.67743 -0.17847 C 0.68473 -0.17477 0.7 -0.16991 0.7 -0.16991 C 0.70521 -0.16574 0.71111 -0.16343 0.71615 -0.15926 C 0.71806 -0.15764 0.7191 -0.1544 0.72101 -0.15278 C 0.72379 -0.15046 0.73021 -0.14792 0.73386 -0.1463 C 0.74827 -0.13102 0.73542 -0.14306 0.75 -0.13333 C 0.75591 -0.1294 0.76042 -0.12268 0.76615 -0.11829 C 0.7724 -0.11366 0.7823 -0.10972 0.78559 -0.10116 " pathEditMode="relative" ptsTypes="ffff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3"/>
            <a:ext cx="813690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7</a:t>
            </a:r>
            <a:endParaRPr lang="en-GB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48478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What is the address of British Prime minister</a:t>
            </a:r>
            <a:r>
              <a:rPr lang="cs-CZ" sz="3200" b="1" dirty="0" smtClean="0">
                <a:solidFill>
                  <a:srgbClr val="7030A0"/>
                </a:solidFill>
              </a:rPr>
              <a:t>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2492896"/>
            <a:ext cx="3744416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Pudding Lane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3645024"/>
            <a:ext cx="3744416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221 B </a:t>
            </a:r>
            <a:r>
              <a:rPr lang="en-GB" sz="3200" b="1" dirty="0" smtClean="0">
                <a:solidFill>
                  <a:srgbClr val="7030A0"/>
                </a:solidFill>
              </a:rPr>
              <a:t>Baker Street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3744416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10 </a:t>
            </a:r>
            <a:r>
              <a:rPr lang="en-GB" sz="3200" b="1" dirty="0" smtClean="0">
                <a:solidFill>
                  <a:srgbClr val="7030A0"/>
                </a:solidFill>
              </a:rPr>
              <a:t>Downing Street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6588224" y="4005064"/>
            <a:ext cx="2376264" cy="2304256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65313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3549305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5.92593E-6 C 0.01164 -0.01226 0.01858 -0.01828 0.03056 -0.028 C 0.03838 -0.04166 0.05088 -0.04467 0.05956 -0.05601 C 0.06442 -0.06249 0.07622 -0.07916 0.08213 -0.08379 C 0.08508 -0.0861 0.08872 -0.08634 0.09185 -0.08819 C 0.09584 -0.0905 0.09931 -0.09398 0.10313 -0.09675 C 0.1132 -0.11458 0.12622 -0.11944 0.14185 -0.12476 C 0.15001 -0.12754 0.16615 -0.13333 0.16615 -0.13333 C 0.23022 -0.13217 0.28577 -0.13657 0.34671 -0.1162 C 0.44167 -0.08448 0.5323 -0.03472 0.629 -0.01064 C 0.6547 0.00302 0.68091 0.01598 0.70799 0.02362 C 0.71442 0.02871 0.72206 0.03149 0.72744 0.03866 C 0.73126 0.04376 0.73872 0.05371 0.73872 0.05371 C 0.75244 0.09098 0.7422 0.1794 0.74185 0.19352 C 0.74167 0.20348 0.73577 0.21366 0.73542 0.22362 C 0.7349 0.23797 0.73542 0.25232 0.73542 0.26667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C 0.00886 -0.0037 0.01233 -0.01296 0.01788 -0.02153 C 0.02552 -0.0331 0.03559 -0.04537 0.04531 -0.0537 C 0.04844 -0.05949 0.05035 -0.06713 0.05486 -0.07106 C 0.06806 -0.08241 0.0849 -0.08171 0.1 -0.0838 C 0.16771 -0.0831 0.23559 -0.08356 0.3033 -0.08171 C 0.31511 -0.08148 0.33195 -0.07454 0.34358 -0.07315 C 0.36979 -0.06667 0.39566 -0.0625 0.42257 -0.06018 C 0.47743 -0.03588 0.55469 -0.04421 0.61129 -0.04097 C 0.63733 -0.03727 0.66268 -0.03009 0.68872 -0.02592 C 0.69236 -0.02338 0.69653 -0.02245 0.7 -0.01944 C 0.70191 -0.01782 0.70295 -0.01481 0.70486 -0.01296 C 0.70972 -0.00833 0.71233 -0.00833 0.71788 -0.00648 C 0.72674 -0.00046 0.73229 0.00602 0.74202 0.00857 C 0.75 0.01389 0.75695 0.01644 0.75972 0.02801 C 0.75903 0.05116 0.76302 0.07269 0.75486 0.09236 " pathEditMode="relative" ptsTypes="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9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799288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8</a:t>
            </a:r>
            <a:endParaRPr lang="en-GB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What is the London home address of the British monarch?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852936"/>
            <a:ext cx="4752528" cy="50405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Buckingham Palace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6528" y="3789040"/>
            <a:ext cx="47525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Westminster Palace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4797152"/>
            <a:ext cx="4752528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Tower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10" name="Vývojový diagram: ruční operace 9"/>
          <p:cNvSpPr/>
          <p:nvPr/>
        </p:nvSpPr>
        <p:spPr>
          <a:xfrm>
            <a:off x="6588224" y="4077072"/>
            <a:ext cx="2376264" cy="2232248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458112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654791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9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77778E-6 C 0.00364 -0.00925 0.00503 -0.01828 0.01284 -0.02152 C 0.01614 -0.03402 0.01284 -0.02476 0.02413 -0.03888 C 0.03697 -0.05485 0.05 -0.07245 0.06128 -0.09027 C 0.06423 -0.09513 0.06597 -0.10115 0.06927 -0.10555 C 0.07204 -0.10925 0.07604 -0.11064 0.07899 -0.11411 C 0.08576 -0.12222 0.09149 -0.13194 0.09843 -0.13981 C 0.10538 -0.14768 0.11232 -0.15555 0.11927 -0.16342 C 0.12881 -0.1743 0.13854 -0.18772 0.14843 -0.19791 C 0.16961 -0.21967 0.19513 -0.23402 0.221 -0.24097 C 0.25763 -0.26272 0.2967 -0.25046 0.33715 -0.24953 C 0.36319 -0.24073 0.38958 -0.2368 0.41614 -0.2324 C 0.42847 -0.22685 0.44149 -0.22453 0.45312 -0.21735 C 0.4677 -0.20856 0.48281 -0.20161 0.4967 -0.19143 C 0.51892 -0.17476 0.54149 -0.15717 0.56441 -0.14189 C 0.57291 -0.13634 0.58211 -0.1331 0.5901 -0.12685 C 0.59305 -0.12476 0.59566 -0.12245 0.59826 -0.1206 C 0.63142 -0.09745 0.67031 -0.08402 0.6967 -0.04745 C 0.70347 -0.02222 0.71805 -0.00161 0.73229 0.01714 C 0.74496 0.0338 0.7302 0.01945 0.74201 0.0301 C 0.75034 0.04538 0.76111 0.05765 0.771 0.07084 C 0.77309 0.07362 0.77465 0.07778 0.77743 0.0794 C 0.78003 0.08079 0.78541 0.0838 0.78541 0.0838 " pathEditMode="relative" ptsTypes="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5.92593E-6 C 0.00156 -0.01043 0.00434 -0.01968 0.00972 -0.02802 C 0.01302 -0.03311 0.01771 -0.03612 0.02101 -0.04098 C 0.02952 -0.05371 0.02379 -0.05001 0.03229 -0.05371 C 0.05035 -0.08473 0.07379 -0.10857 0.09514 -0.13543 C 0.10608 -0.14908 0.11719 -0.16922 0.13056 -0.18056 C 0.13837 -0.18728 0.14688 -0.19353 0.15486 -0.20001 C 0.16632 -0.21853 0.18142 -0.23218 0.1967 -0.24515 C 0.20035 -0.24816 0.20261 -0.25371 0.20642 -0.25603 C 0.23386 -0.27339 0.26684 -0.27987 0.2967 -0.28381 C 0.3375 -0.28311 0.37847 -0.28288 0.41927 -0.28172 C 0.44688 -0.28103 0.47413 -0.27408 0.50156 -0.27107 C 0.53698 -0.26714 0.57656 -0.26644 0.60972 -0.24723 C 0.64097 -0.22918 0.66788 -0.19885 0.69844 -0.17848 C 0.70139 -0.17455 0.70521 -0.172 0.70799 -0.16783 C 0.71927 -0.15024 0.71615 -0.11575 0.71615 -0.09677 " pathEditMode="relative" ptsTypes="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813690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 9</a:t>
            </a:r>
            <a:endParaRPr lang="en-GB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340768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What is on the picture</a:t>
            </a:r>
            <a:r>
              <a:rPr lang="cs-CZ" sz="3200" b="1" dirty="0" smtClean="0">
                <a:solidFill>
                  <a:srgbClr val="7030A0"/>
                </a:solidFill>
              </a:rPr>
              <a:t>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420888"/>
            <a:ext cx="3528392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Westminster Abbey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3501008"/>
            <a:ext cx="3528392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Buckingham Palace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4581128"/>
            <a:ext cx="3528392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Tower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>
            <a:off x="7020272" y="4293096"/>
            <a:ext cx="1872208" cy="2232248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296" y="486916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40768"/>
            <a:ext cx="2736304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01514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5185E-6 C 0.00729 -0.01204 0.01563 -0.01875 0.02413 -0.03009 C 0.03177 -0.04005 0.0375 -0.0507 0.0467 -0.05787 C 0.05208 -0.06829 0.05052 -0.07153 0.05972 -0.07732 C 0.06458 -0.0838 0.06806 -0.09282 0.07413 -0.09676 C 0.0809 -0.10116 0.08733 -0.10602 0.09358 -0.11181 C 0.1474 -0.11088 0.20208 -0.11898 0.25486 -0.10532 C 0.26215 -0.10347 0.26858 -0.0963 0.27587 -0.09445 C 0.30347 -0.08727 0.33594 -0.08704 0.36441 -0.0838 C 0.39323 -0.07639 0.35521 -0.08634 0.37899 -0.0794 C 0.38646 -0.07708 0.40156 -0.07315 0.40156 -0.07315 C 0.41302 -0.06296 0.42674 -0.0581 0.43872 -0.04931 C 0.44271 -0.0463 0.44601 -0.04167 0.45 -0.03866 C 0.45747 -0.03287 0.46632 -0.03056 0.47413 -0.0257 C 0.48351 -0.01991 0.4941 -0.0132 0.50313 -0.00648 C 0.51077 -0.00093 0.51615 0.00787 0.52413 0.01296 C 0.53195 0.02338 0.54202 0.02893 0.55 0.03889 C 0.56771 0.06088 0.56649 0.06042 0.58872 0.07546 C 0.61372 0.09236 0.57708 0.07384 0.59844 0.08403 C 0.60399 0.0956 0.60972 0.10833 0.61441 0.1206 C 0.61875 0.13218 0.62205 0.14352 0.62899 0.15278 C 0.63247 0.16713 0.64688 0.19676 0.65486 0.20648 C 0.65938 0.21204 0.66927 0.22153 0.66927 0.22153 C 0.67483 0.23588 0.67795 0.23518 0.68715 0.24305 C 0.69392 0.26134 0.70052 0.28241 0.71129 0.29676 C 0.71233 0.30046 0.7132 0.30417 0.71441 0.30764 C 0.71528 0.30995 0.71702 0.3118 0.71771 0.31412 C 0.72396 0.33356 0.71424 0.31273 0.72257 0.32917 C 0.72552 0.34167 0.72743 0.35671 0.72743 0.36991 " pathEditMode="relative" ptsTypes="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9.62963E-6 C 0.00156 -0.00138 0.00312 -0.00347 0.00486 -0.00439 C 0.00694 -0.00555 0.00937 -0.00486 0.01128 -0.00648 C 0.01389 -0.00856 0.01545 -0.01226 0.01771 -0.01504 C 0.02604 -0.02499 0.03802 -0.03518 0.04826 -0.04097 C 0.05364 -0.04398 0.05902 -0.04652 0.06441 -0.04953 C 0.06979 -0.05254 0.08055 -0.0581 0.08055 -0.0581 C 0.08854 -0.07384 0.07795 -0.05509 0.09027 -0.06898 C 0.09184 -0.0706 0.09184 -0.0743 0.09357 -0.07546 C 0.1 -0.08009 0.10746 -0.08078 0.11441 -0.08402 C 0.12465 -0.10046 0.11649 -0.0905 0.13055 -0.10115 C 0.14097 -0.10925 0.15173 -0.11851 0.16284 -0.12476 C 0.17916 -0.13402 0.20034 -0.13518 0.21771 -0.13773 C 0.2868 -0.1368 0.37639 -0.14999 0.44826 -0.11828 C 0.46788 -0.10949 0.48802 -0.09861 0.50798 -0.0905 C 0.51962 -0.08587 0.54357 -0.07962 0.54357 -0.07962 C 0.55659 -0.06921 0.57083 -0.06041 0.58385 -0.04953 C 0.60087 -0.03541 0.6158 -0.0162 0.63385 -0.00439 C 0.63923 -0.00092 0.64496 0.00186 0.65 0.00626 C 0.66979 0.02408 0.68854 0.04561 0.70798 0.06436 C 0.71614 0.07223 0.72014 0.08218 0.72899 0.08797 C 0.73142 0.0926 0.73472 0.0963 0.73698 0.10093 C 0.73784 0.10278 0.7375 0.10579 0.73871 0.10741 C 0.73993 0.10903 0.74201 0.1088 0.74357 0.1095 C 0.74982 0.11806 0.75625 0.12755 0.76128 0.13751 C 0.76007 0.15463 0.76024 0.16667 0.75312 0.18056 C 0.75208 0.18774 0.75 0.20209 0.75 0.20209 " pathEditMode="relative" ptsTypes="ff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9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04664"/>
            <a:ext cx="849694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Question 10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492896"/>
            <a:ext cx="3672408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Tower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623" y="1484784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7030A0"/>
                </a:solidFill>
              </a:rPr>
              <a:t>What is on the picture</a:t>
            </a:r>
            <a:r>
              <a:rPr lang="cs-CZ" sz="3200" b="1" dirty="0">
                <a:solidFill>
                  <a:srgbClr val="7030A0"/>
                </a:solidFill>
              </a:rPr>
              <a:t>?</a:t>
            </a:r>
          </a:p>
          <a:p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67544" y="3645024"/>
            <a:ext cx="3672408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Buckingham Palace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869160"/>
            <a:ext cx="3672408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Westminster Abbey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10" name="Vývojový diagram: ruční operace 9"/>
          <p:cNvSpPr/>
          <p:nvPr/>
        </p:nvSpPr>
        <p:spPr>
          <a:xfrm>
            <a:off x="6948264" y="4509120"/>
            <a:ext cx="2088232" cy="2016224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501317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60270"/>
            <a:ext cx="3333750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48009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96296E-6 C 0.00659 -0.02268 -0.00157 0.00093 0.00972 -0.01921 C 0.01805 -0.03403 0.00729 -0.02338 0.0177 -0.03217 C 0.01979 -0.04699 0.02482 -0.05555 0.03229 -0.06667 C 0.03836 -0.07592 0.04236 -0.08773 0.04843 -0.09676 C 0.05208 -0.10208 0.0559 -0.10671 0.05972 -0.1118 C 0.0658 -0.11991 0.07031 -0.12963 0.07899 -0.13333 C 0.11336 -0.13264 0.14791 -0.1331 0.18229 -0.13125 C 0.21389 -0.12963 0.25191 -0.10764 0.27899 -0.08588 C 0.28715 -0.0794 0.29184 -0.06875 0.3 -0.06227 C 0.30625 -0.05741 0.31284 -0.0537 0.31927 -0.0493 C 0.33489 -0.03889 0.32361 -0.04352 0.33715 -0.03009 C 0.3467 -0.0206 0.34878 -0.02407 0.35642 -0.01296 C 0.36371 -0.00231 0.3783 0.01829 0.38385 0.03009 C 0.40139 0.06713 0.37395 0.00926 0.39357 0.05602 C 0.39635 0.06273 0.4 0.06875 0.40312 0.07523 C 0.40416 0.07732 0.40642 0.08171 0.40642 0.08171 C 0.40937 0.09769 0.41649 0.10995 0.421 0.12477 C 0.42691 0.14468 0.4283 0.17199 0.43715 0.18935 C 0.44097 0.20995 0.43559 0.18426 0.44357 0.20857 C 0.44444 0.21134 0.44427 0.21458 0.44514 0.21736 C 0.45034 0.23357 0.4585 0.24884 0.46441 0.26458 C 0.46788 0.27361 0.47118 0.2831 0.47413 0.29259 C 0.47482 0.29468 0.47465 0.29722 0.47569 0.29908 C 0.47777 0.30278 0.48142 0.3044 0.48385 0.30764 " pathEditMode="relative" ptsTypes="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6000"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7 C 0.00225 -0.00903 0.00781 -0.0125 0.01284 -0.01922 C 0.01528 -0.0294 0.01875 -0.03264 0.02413 -0.04075 C 0.03298 -0.05417 0.04045 -0.06899 0.05 -0.08172 C 0.06319 -0.09931 0.07778 -0.11459 0.09184 -0.13102 C 0.10139 -0.14213 0.11666 -0.16713 0.12257 -0.17616 C 0.12587 -0.18125 0.12812 -0.18774 0.13229 -0.19121 C 0.1533 -0.20903 0.17048 -0.23519 0.19028 -0.25579 C 0.20278 -0.26899 0.23628 -0.27385 0.25156 -0.2794 C 0.29618 -0.27871 0.3408 -0.27917 0.38524 -0.27732 C 0.4243 -0.2757 0.46423 -0.25996 0.50312 -0.25371 C 0.51857 -0.24746 0.53611 -0.24167 0.55 -0.2301 C 0.56875 -0.21459 0.54462 -0.23172 0.56284 -0.21922 C 0.56389 -0.21713 0.56475 -0.21459 0.56614 -0.21274 C 0.56909 -0.20834 0.57569 -0.2 0.57569 -0.2 C 0.57847 -0.18542 0.58403 -0.17269 0.58871 -0.15903 C 0.59357 -0.14491 0.59687 -0.12894 0.6 -0.11389 C 0.60191 -0.09237 0.60278 -0.07084 0.60486 -0.04931 C 0.60642 0.02662 0.60642 -0.00047 0.60642 0.0324 " pathEditMode="relative" ptsTypes="fff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1"/>
            <a:ext cx="813690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Question 11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304161"/>
            <a:ext cx="56886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7030A0"/>
                </a:solidFill>
              </a:rPr>
              <a:t>What is on the picture</a:t>
            </a:r>
            <a:r>
              <a:rPr lang="cs-CZ" sz="3200" b="1" dirty="0">
                <a:solidFill>
                  <a:srgbClr val="7030A0"/>
                </a:solidFill>
              </a:rPr>
              <a:t>?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2348880"/>
            <a:ext cx="4752528" cy="7920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Houses of Parliament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3717032"/>
            <a:ext cx="4752528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The Tower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5013176"/>
            <a:ext cx="4752528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rgbClr val="7030A0"/>
                </a:solidFill>
              </a:rPr>
              <a:t>Westminster Palace</a:t>
            </a:r>
            <a:endParaRPr lang="en-GB" sz="3200" b="1" dirty="0">
              <a:solidFill>
                <a:srgbClr val="7030A0"/>
              </a:solidFill>
            </a:endParaRPr>
          </a:p>
        </p:txBody>
      </p:sp>
      <p:sp>
        <p:nvSpPr>
          <p:cNvPr id="11" name="Vývojový diagram: ruční operace 10"/>
          <p:cNvSpPr/>
          <p:nvPr/>
        </p:nvSpPr>
        <p:spPr>
          <a:xfrm>
            <a:off x="6948264" y="4221088"/>
            <a:ext cx="2088232" cy="2160240"/>
          </a:xfrm>
          <a:prstGeom prst="flowChartManualOperation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4869160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BASKET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04764"/>
            <a:ext cx="288032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139872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7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111E-6 C 0.00052 -0.00347 0.00122 -0.00694 0.00156 -0.01064 C 0.0033 -0.03078 0.00382 -0.05092 0.00643 -0.07083 C 0.01181 -0.11319 0.03386 -0.14676 0.05156 -0.18055 C 0.06094 -0.19861 0.07205 -0.22314 0.08698 -0.23426 C 0.0974 -0.24213 0.11007 -0.24444 0.12101 -0.25162 C 0.18073 -0.25 0.24219 -0.26319 0.3 -0.24305 C 0.32084 -0.23588 0.34618 -0.2199 0.36441 -0.20416 C 0.37205 -0.19745 0.38542 -0.18055 0.38542 -0.18055 C 0.39219 -0.16643 0.40399 -0.14861 0.40972 -0.13333 C 0.41615 -0.1162 0.41233 -0.11689 0.41927 -0.10092 C 0.425 -0.08796 0.43559 -0.075 0.44358 -0.06435 C 0.44462 -0.05926 0.44497 -0.05393 0.4467 -0.0493 C 0.44774 -0.04652 0.45018 -0.0456 0.45156 -0.04305 C 0.45486 -0.03703 0.45469 -0.03402 0.45643 -0.02777 C 0.45747 -0.02407 0.45868 -0.02083 0.45972 -0.01713 C 0.46094 -0.01296 0.46285 -0.00416 0.46285 -0.00416 C 0.46476 0.02246 0.46615 0.04584 0.46615 0.07315 " pathEditMode="relative" ptsTypes="fffffffffffffffff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900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CITACE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it-IT" sz="1400" dirty="0"/>
              <a:t>[online]. [cit. 2013-06-25]. Dostupné z: http://upload.wikimedia.org/wikipedia/commons/thumb/b/b4/Buckingham_Palace%2C_London_-_April_2009.jpg/350px-Buckingham_Palace%2C_London_-_</a:t>
            </a:r>
            <a:r>
              <a:rPr lang="it-IT" sz="1400" dirty="0" smtClean="0"/>
              <a:t>April_2009.jpg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pl-PL" sz="1400" dirty="0"/>
              <a:t>Pokud není uvedeno jinak, obrazový materiál je použit z  </a:t>
            </a:r>
            <a:r>
              <a:rPr lang="cs-CZ" sz="1400" b="1" i="1" dirty="0"/>
              <a:t>office</a:t>
            </a:r>
            <a:r>
              <a:rPr lang="cs-CZ" sz="1400" i="1" dirty="0"/>
              <a:t>.</a:t>
            </a:r>
            <a:r>
              <a:rPr lang="cs-CZ" sz="1400" b="1" i="1" dirty="0"/>
              <a:t>microsoft</a:t>
            </a:r>
            <a:r>
              <a:rPr lang="cs-CZ" sz="1400" i="1" dirty="0"/>
              <a:t>.com/</a:t>
            </a:r>
            <a:r>
              <a:rPr lang="cs-CZ" sz="1400" i="1" dirty="0" err="1"/>
              <a:t>cs-cz</a:t>
            </a:r>
            <a:r>
              <a:rPr lang="cs-CZ" sz="1400" i="1" dirty="0"/>
              <a:t>/</a:t>
            </a:r>
            <a:r>
              <a:rPr lang="cs-CZ" sz="1400" b="1" i="1" dirty="0" err="1"/>
              <a:t>images</a:t>
            </a:r>
            <a:r>
              <a:rPr lang="cs-CZ" sz="1400" b="1" i="1" dirty="0"/>
              <a:t>/</a:t>
            </a:r>
            <a:endParaRPr lang="pl-PL" sz="1400" dirty="0"/>
          </a:p>
          <a:p>
            <a:pPr marL="0" indent="0">
              <a:buNone/>
            </a:pPr>
            <a:endParaRPr lang="pl-PL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2599902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267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Vavříčková Alena</dc:creator>
  <cp:lastModifiedBy>Dum</cp:lastModifiedBy>
  <cp:revision>31</cp:revision>
  <dcterms:created xsi:type="dcterms:W3CDTF">2013-06-13T18:47:02Z</dcterms:created>
  <dcterms:modified xsi:type="dcterms:W3CDTF">2014-05-10T13:05:55Z</dcterms:modified>
</cp:coreProperties>
</file>