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8" r:id="rId2"/>
    <p:sldId id="301" r:id="rId3"/>
    <p:sldId id="293" r:id="rId4"/>
    <p:sldId id="294" r:id="rId5"/>
    <p:sldId id="262" r:id="rId6"/>
    <p:sldId id="271" r:id="rId7"/>
    <p:sldId id="295" r:id="rId8"/>
    <p:sldId id="296" r:id="rId9"/>
    <p:sldId id="300" r:id="rId10"/>
    <p:sldId id="268" r:id="rId11"/>
    <p:sldId id="272" r:id="rId12"/>
    <p:sldId id="302" r:id="rId13"/>
    <p:sldId id="273" r:id="rId14"/>
    <p:sldId id="274" r:id="rId15"/>
    <p:sldId id="305" r:id="rId16"/>
    <p:sldId id="304" r:id="rId17"/>
    <p:sldId id="275" r:id="rId18"/>
    <p:sldId id="277" r:id="rId19"/>
    <p:sldId id="307" r:id="rId20"/>
    <p:sldId id="306" r:id="rId21"/>
    <p:sldId id="278" r:id="rId22"/>
    <p:sldId id="279" r:id="rId23"/>
    <p:sldId id="309" r:id="rId24"/>
    <p:sldId id="263" r:id="rId25"/>
    <p:sldId id="310" r:id="rId26"/>
    <p:sldId id="311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171" autoAdjust="0"/>
  </p:normalViewPr>
  <p:slideViewPr>
    <p:cSldViewPr>
      <p:cViewPr varScale="1">
        <p:scale>
          <a:sx n="100" d="100"/>
          <a:sy n="100" d="100"/>
        </p:scale>
        <p:origin x="-29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3275D-7F2B-49A5-B094-4FC24F1CB32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906F8-CAE7-4865-86FA-4A93E3961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6858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3275D-7F2B-49A5-B094-4FC24F1CB32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906F8-CAE7-4865-86FA-4A93E3961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05170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3275D-7F2B-49A5-B094-4FC24F1CB32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906F8-CAE7-4865-86FA-4A93E3961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03861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3275D-7F2B-49A5-B094-4FC24F1CB32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906F8-CAE7-4865-86FA-4A93E3961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0831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3275D-7F2B-49A5-B094-4FC24F1CB32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906F8-CAE7-4865-86FA-4A93E3961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3353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3275D-7F2B-49A5-B094-4FC24F1CB32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906F8-CAE7-4865-86FA-4A93E3961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2487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3275D-7F2B-49A5-B094-4FC24F1CB32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906F8-CAE7-4865-86FA-4A93E3961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6417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3275D-7F2B-49A5-B094-4FC24F1CB32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906F8-CAE7-4865-86FA-4A93E3961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03115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3275D-7F2B-49A5-B094-4FC24F1CB32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906F8-CAE7-4865-86FA-4A93E3961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3070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3275D-7F2B-49A5-B094-4FC24F1CB32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906F8-CAE7-4865-86FA-4A93E3961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823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3275D-7F2B-49A5-B094-4FC24F1CB32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906F8-CAE7-4865-86FA-4A93E3961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6672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53275D-7F2B-49A5-B094-4FC24F1CB32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3906F8-CAE7-4865-86FA-4A93E3961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9611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talia.cz/clanky/lecive-rostliny-amazonskeho-pralesa/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reenpeace.org/czech/cz/Kampan/Ochrana-pralesu/Amazonsky-destny-prales/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ekopunks.blog.cz/0802/kaceni-a-vypalovani-destnych-pralesu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orld.mongabay.com/czech/301.html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topky.sk/cl/1000125/1324163/FOTOREPORTAZ-Zivot-Bohom-zabudnutych-ludi-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Amazonsk%C3%BD_prales" TargetMode="External"/><Relationship Id="rId3" Type="http://schemas.openxmlformats.org/officeDocument/2006/relationships/hyperlink" Target="http://cs.wikipedia.org/wiki/Amazonka" TargetMode="External"/><Relationship Id="rId7" Type="http://schemas.openxmlformats.org/officeDocument/2006/relationships/hyperlink" Target="http://cs.wikipedia.org/wiki/Tropick%C3%BD_de%C5%A1tn%C3%BD_les" TargetMode="External"/><Relationship Id="rId2" Type="http://schemas.openxmlformats.org/officeDocument/2006/relationships/hyperlink" Target="http://svetamapa.cz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Prales" TargetMode="External"/><Relationship Id="rId11" Type="http://schemas.openxmlformats.org/officeDocument/2006/relationships/hyperlink" Target="http://www.gurustyle.cz/zdravi-a-sport/znate-vitaminovou-bombu-acai/" TargetMode="External"/><Relationship Id="rId5" Type="http://schemas.openxmlformats.org/officeDocument/2006/relationships/hyperlink" Target="http://office.microsoft.com/cs-cz/images/results.aspx?qu=prales&amp;ex=1&amp;origin=EC010141330" TargetMode="External"/><Relationship Id="rId10" Type="http://schemas.openxmlformats.org/officeDocument/2006/relationships/hyperlink" Target="http://upload.wikimedia.org/wikipedia/commons/c/cc/Bwindi.JPG" TargetMode="External"/><Relationship Id="rId4" Type="http://schemas.openxmlformats.org/officeDocument/2006/relationships/hyperlink" Target="http://office.microsoft.com/" TargetMode="External"/><Relationship Id="rId9" Type="http://schemas.openxmlformats.org/officeDocument/2006/relationships/hyperlink" Target="http://cs.wikipedia.org/wiki/De%C5%A1tn%C3%BD_prales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b/Amazon_Manaus_forest.jpg" TargetMode="External"/><Relationship Id="rId2" Type="http://schemas.openxmlformats.org/officeDocument/2006/relationships/hyperlink" Target="http://nd01.jxs.cz/688/119/e84b768c40_8286489_o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9/96/Daintree_National_Park.jpg" TargetMode="External"/><Relationship Id="rId5" Type="http://schemas.openxmlformats.org/officeDocument/2006/relationships/hyperlink" Target="http://upload.wikimedia.org/wikipedia/commons/f/ff/Giant_Waxy_Monkey_Frog.jpg" TargetMode="External"/><Relationship Id="rId4" Type="http://schemas.openxmlformats.org/officeDocument/2006/relationships/hyperlink" Target="http://upload.wikimedia.org/wikipedia/commons/3/3c/Campo12Foto_2.JPG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ifferentlife.cz/ekologie02.htm" TargetMode="External"/><Relationship Id="rId7" Type="http://schemas.openxmlformats.org/officeDocument/2006/relationships/hyperlink" Target="http://ekopunks.blog.cz/0802/kaceni-a-vypalovani-destnych-pralesu" TargetMode="External"/><Relationship Id="rId2" Type="http://schemas.openxmlformats.org/officeDocument/2006/relationships/hyperlink" Target="https://www.youtube.com/watch?v=d_Vs9S-8fek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reenpeace.org/czech/cz/Kampan/Ochrana-pralesu/Amazonsky-destny-prales/" TargetMode="External"/><Relationship Id="rId5" Type="http://schemas.openxmlformats.org/officeDocument/2006/relationships/hyperlink" Target="http://www.brazilie-informace.cz/amazonskyprales.html" TargetMode="External"/><Relationship Id="rId4" Type="http://schemas.openxmlformats.org/officeDocument/2006/relationships/hyperlink" Target="http://www.amazon-rainforest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716087" y="260648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27921492"/>
              </p:ext>
            </p:extLst>
          </p:nvPr>
        </p:nvGraphicFramePr>
        <p:xfrm>
          <a:off x="467544" y="1700813"/>
          <a:ext cx="8280920" cy="4560834"/>
        </p:xfrm>
        <a:graphic>
          <a:graphicData uri="http://schemas.openxmlformats.org/drawingml/2006/table">
            <a:tbl>
              <a:tblPr firstRow="1" firstCol="1" bandRow="1"/>
              <a:tblGrid>
                <a:gridCol w="2063168"/>
                <a:gridCol w="6217752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VY_32_INOVACE_208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Ekosystémy – Tropický deštný les </a:t>
                      </a:r>
                      <a:endParaRPr lang="cs-CZ" sz="1800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Arial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Duben 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2014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8. ročník </a:t>
                      </a: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ZŠ praktická, lehké mentální postižení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Globální výchova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229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+mn-lt"/>
                          <a:ea typeface="Calibri"/>
                          <a:cs typeface="Times New Roman"/>
                        </a:rPr>
                        <a:t>Prezentace je určena žákům 8. ročníku ZŠ</a:t>
                      </a:r>
                      <a:r>
                        <a:rPr lang="cs-CZ" sz="16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praktické.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latin typeface="+mn-lt"/>
                          <a:ea typeface="Calibri"/>
                          <a:cs typeface="Times New Roman"/>
                        </a:rPr>
                        <a:t>V této prezentaci se žáci seznámí s jedním Ekosystémem – Tropický deštný les. Seznámí se s jeho výskytem na Zemi, globálním významem a důležitosti. Hlavním c</a:t>
                      </a:r>
                      <a:r>
                        <a:rPr lang="cs-CZ" sz="1600" dirty="0" smtClean="0"/>
                        <a:t>ílem je pochopení ohrožení tropického deštného lesa </a:t>
                      </a:r>
                      <a:r>
                        <a:rPr lang="cs-CZ" sz="1600" baseline="0" dirty="0" smtClean="0"/>
                        <a:t>a </a:t>
                      </a:r>
                      <a:r>
                        <a:rPr lang="cs-CZ" sz="1600" dirty="0" smtClean="0"/>
                        <a:t>důsledky jeho ničení pro planetu.</a:t>
                      </a:r>
                      <a:endParaRPr lang="cs-CZ" sz="1600" dirty="0"/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85159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4377298"/>
            <a:ext cx="8712969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je hustý, stále zelený les vyššího vzrůstu vyskytující se v trvale vlhkém a teplém podnebí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416742" y="97468"/>
            <a:ext cx="3003130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Tropický </a:t>
            </a:r>
            <a:r>
              <a:rPr lang="cs-CZ" sz="2800" b="1" dirty="0">
                <a:solidFill>
                  <a:srgbClr val="FF0000"/>
                </a:solidFill>
              </a:rPr>
              <a:t>deštný les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7504" y="5909210"/>
            <a:ext cx="8496945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teplota je v těchto oblastech relativně stálá a kolísá </a:t>
            </a:r>
            <a:r>
              <a:rPr lang="cs-CZ" sz="2000" dirty="0"/>
              <a:t>mezi 20 °C až 30 °</a:t>
            </a:r>
            <a:r>
              <a:rPr lang="cs-CZ" sz="2000" dirty="0" smtClean="0"/>
              <a:t>C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5157192"/>
            <a:ext cx="8964488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n</a:t>
            </a:r>
            <a:r>
              <a:rPr lang="cs-CZ" sz="2000" dirty="0" smtClean="0"/>
              <a:t>alezneme ho v teplých oblastech </a:t>
            </a:r>
            <a:r>
              <a:rPr lang="cs-CZ" sz="2000" dirty="0"/>
              <a:t>země </a:t>
            </a:r>
            <a:r>
              <a:rPr lang="cs-CZ" sz="2000" dirty="0" smtClean="0"/>
              <a:t>s </a:t>
            </a:r>
            <a:r>
              <a:rPr lang="cs-CZ" sz="2000" dirty="0"/>
              <a:t>velkým množstvím srážek, </a:t>
            </a:r>
            <a:r>
              <a:rPr lang="cs-CZ" sz="2000" dirty="0" smtClean="0"/>
              <a:t>rovnoměrně </a:t>
            </a:r>
            <a:r>
              <a:rPr lang="cs-CZ" sz="2000" dirty="0"/>
              <a:t>rozložených na celý </a:t>
            </a:r>
            <a:r>
              <a:rPr lang="cs-CZ" sz="2000" dirty="0" smtClean="0"/>
              <a:t>rok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504" y="6413266"/>
            <a:ext cx="8542295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rozdíly mezi jednotlivými ročními období jsou malé, nebo nulové</a:t>
            </a:r>
            <a:endParaRPr lang="cs-CZ" sz="20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680836"/>
            <a:ext cx="8223621" cy="35402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1532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3717032"/>
            <a:ext cx="2797672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rostou v něm největší stromy na světě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5013176"/>
            <a:ext cx="2797672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Výšky koruny stromů dosahují 40 - 50 m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2618910"/>
            <a:ext cx="2797672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vysoká vlhkost vzduchu – až 100%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730442"/>
            <a:ext cx="8436376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podmínkou oblasti tropického deštného lesa je, aby klima bylo vlhké celoročně, aby i v nejsušších měsících spadlo minimálně 60mm srážek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251520" y="1828564"/>
            <a:ext cx="8368447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množství celoročních srážek </a:t>
            </a:r>
            <a:r>
              <a:rPr lang="cs-CZ" sz="2000" dirty="0"/>
              <a:t>se zde pohybuje od 380 do </a:t>
            </a:r>
            <a:r>
              <a:rPr lang="cs-CZ" sz="2000" dirty="0" smtClean="0"/>
              <a:t>2000 mm</a:t>
            </a:r>
            <a:endParaRPr lang="cs-CZ" sz="2000" dirty="0"/>
          </a:p>
        </p:txBody>
      </p:sp>
      <p:pic>
        <p:nvPicPr>
          <p:cNvPr id="2050" name="Picture 2" descr="http://upload.wikimedia.org/wikipedia/commons/thumb/5/56/Amazon_river.JPG/800px-Amazon_rive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6745" y="2492896"/>
            <a:ext cx="5431151" cy="4069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10309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9" grpId="0" animBg="1"/>
      <p:bldP spid="12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97713" y="1869653"/>
            <a:ext cx="8955087" cy="4871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7058" y="219998"/>
            <a:ext cx="8514164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Zkuste na mapě odhadnout, ve kterých oblastech se vyskytují tropické deštné pralesy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8733" y="694437"/>
            <a:ext cx="8512490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Kde se nachází teplé  oblasti Země s </a:t>
            </a:r>
            <a:r>
              <a:rPr lang="cs-CZ" dirty="0"/>
              <a:t>velkým množstvím srážek, </a:t>
            </a:r>
            <a:r>
              <a:rPr lang="cs-CZ" dirty="0" smtClean="0"/>
              <a:t>rovnoměrně </a:t>
            </a:r>
            <a:r>
              <a:rPr lang="cs-CZ" dirty="0"/>
              <a:t>rozložených na celý </a:t>
            </a:r>
            <a:r>
              <a:rPr lang="cs-CZ" dirty="0" smtClean="0"/>
              <a:t>rok ?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12931" y="1403484"/>
            <a:ext cx="8548291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Jak se jmenuje oblast, která se rozkládá </a:t>
            </a:r>
            <a:r>
              <a:rPr lang="cs-CZ" dirty="0"/>
              <a:t>se mezi obratníky Raka a </a:t>
            </a:r>
            <a:r>
              <a:rPr lang="cs-CZ" dirty="0" smtClean="0"/>
              <a:t>Kozoroha 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8414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1299" r="2421"/>
          <a:stretch/>
        </p:blipFill>
        <p:spPr bwMode="auto">
          <a:xfrm>
            <a:off x="35495" y="1737404"/>
            <a:ext cx="9039033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763" y="313620"/>
            <a:ext cx="6370590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Největší, nejrozsáhlejší deštný prales je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Amazonský deštný prales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041" y="836712"/>
            <a:ext cx="3115533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Druhý je </a:t>
            </a:r>
            <a:r>
              <a:rPr lang="cs-CZ" b="1" dirty="0" smtClean="0"/>
              <a:t>Konžský </a:t>
            </a:r>
            <a:r>
              <a:rPr lang="cs-CZ" b="1" dirty="0" smtClean="0"/>
              <a:t>deštný prales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00121" y="1333371"/>
            <a:ext cx="4437240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Pralesy na poloostrovech Zadní a Přední Indie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51520" y="6381328"/>
            <a:ext cx="8712968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Menší </a:t>
            </a:r>
            <a:r>
              <a:rPr lang="cs-CZ" dirty="0"/>
              <a:t>ostrovní pralesy </a:t>
            </a:r>
            <a:r>
              <a:rPr lang="cs-CZ" dirty="0" smtClean="0"/>
              <a:t>jsou také v </a:t>
            </a:r>
            <a:r>
              <a:rPr lang="cs-CZ" dirty="0"/>
              <a:t>Karibiku, Indickém oceánu a rovníkové oblasti </a:t>
            </a:r>
            <a:r>
              <a:rPr lang="cs-CZ" dirty="0" smtClean="0"/>
              <a:t>Pacifiku.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1979712" y="836712"/>
            <a:ext cx="0" cy="36004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211960" y="1333371"/>
            <a:ext cx="0" cy="310374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6156176" y="1827193"/>
            <a:ext cx="0" cy="167381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521311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817283"/>
            <a:ext cx="4824536" cy="126188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1900" dirty="0"/>
              <a:t>v</a:t>
            </a:r>
            <a:r>
              <a:rPr lang="cs-CZ" sz="1900" dirty="0" smtClean="0"/>
              <a:t> teplém a mlžném </a:t>
            </a:r>
            <a:r>
              <a:rPr lang="cs-CZ" sz="1900" dirty="0"/>
              <a:t>skleníkovém prostředí vyživovaném tropickým sluncem se rychle vytváří vysoký, svěží, vždy zelený prales, který kvete a plodí po celý </a:t>
            </a:r>
            <a:r>
              <a:rPr lang="cs-CZ" sz="1900" dirty="0" smtClean="0"/>
              <a:t>rok</a:t>
            </a:r>
            <a:endParaRPr lang="cs-CZ" sz="1900" dirty="0"/>
          </a:p>
        </p:txBody>
      </p:sp>
      <p:sp>
        <p:nvSpPr>
          <p:cNvPr id="3" name="Obdélník 2"/>
          <p:cNvSpPr/>
          <p:nvPr/>
        </p:nvSpPr>
        <p:spPr>
          <a:xfrm>
            <a:off x="107504" y="2425095"/>
            <a:ext cx="4824536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1900" dirty="0" smtClean="0"/>
              <a:t>nejstarší deštné </a:t>
            </a:r>
            <a:r>
              <a:rPr lang="cs-CZ" sz="1900" dirty="0"/>
              <a:t>lesy jsou </a:t>
            </a:r>
            <a:r>
              <a:rPr lang="cs-CZ" sz="1900" dirty="0" smtClean="0"/>
              <a:t> milióny </a:t>
            </a:r>
            <a:r>
              <a:rPr lang="cs-CZ" sz="1900" dirty="0"/>
              <a:t>let </a:t>
            </a:r>
            <a:r>
              <a:rPr lang="cs-CZ" sz="1900" dirty="0" smtClean="0"/>
              <a:t>staré</a:t>
            </a:r>
            <a:endParaRPr lang="cs-CZ" sz="1900" dirty="0"/>
          </a:p>
        </p:txBody>
      </p:sp>
      <p:sp>
        <p:nvSpPr>
          <p:cNvPr id="4" name="Obdélník 3"/>
          <p:cNvSpPr/>
          <p:nvPr/>
        </p:nvSpPr>
        <p:spPr>
          <a:xfrm>
            <a:off x="107504" y="3155744"/>
            <a:ext cx="4824536" cy="6771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1900" dirty="0" smtClean="0"/>
              <a:t>dlouhodobé </a:t>
            </a:r>
            <a:r>
              <a:rPr lang="cs-CZ" sz="1900" dirty="0"/>
              <a:t>a neměnné podmínky vedou k úžasné pestrosti rostlin a </a:t>
            </a:r>
            <a:r>
              <a:rPr lang="cs-CZ" sz="1900" dirty="0" smtClean="0"/>
              <a:t>živočichů </a:t>
            </a:r>
            <a:endParaRPr lang="cs-CZ" sz="1900" dirty="0"/>
          </a:p>
        </p:txBody>
      </p:sp>
      <p:sp>
        <p:nvSpPr>
          <p:cNvPr id="5" name="Obdélník 4"/>
          <p:cNvSpPr/>
          <p:nvPr/>
        </p:nvSpPr>
        <p:spPr>
          <a:xfrm>
            <a:off x="107504" y="4178780"/>
            <a:ext cx="8136904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1900" dirty="0" smtClean="0"/>
              <a:t>žije </a:t>
            </a:r>
            <a:r>
              <a:rPr lang="cs-CZ" sz="1900" dirty="0"/>
              <a:t>zde proto mnohem více druhů </a:t>
            </a:r>
            <a:r>
              <a:rPr lang="cs-CZ" sz="1900" dirty="0" smtClean="0"/>
              <a:t>živočichů než </a:t>
            </a:r>
            <a:r>
              <a:rPr lang="cs-CZ" sz="1900" dirty="0"/>
              <a:t>v jakémkoliv jiném </a:t>
            </a:r>
            <a:r>
              <a:rPr lang="cs-CZ" sz="1900" dirty="0" smtClean="0"/>
              <a:t>prostředí </a:t>
            </a:r>
            <a:endParaRPr lang="cs-CZ" sz="1900" dirty="0"/>
          </a:p>
        </p:txBody>
      </p:sp>
      <p:sp>
        <p:nvSpPr>
          <p:cNvPr id="8" name="Obdélník 7"/>
          <p:cNvSpPr/>
          <p:nvPr/>
        </p:nvSpPr>
        <p:spPr>
          <a:xfrm>
            <a:off x="107504" y="4909429"/>
            <a:ext cx="8166458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1900" dirty="0" smtClean="0"/>
              <a:t>jediný </a:t>
            </a:r>
            <a:r>
              <a:rPr lang="cs-CZ" sz="1900" dirty="0"/>
              <a:t>strom v deštném pralese může hostit až 1200 druhů </a:t>
            </a:r>
            <a:r>
              <a:rPr lang="cs-CZ" sz="1900" dirty="0" smtClean="0"/>
              <a:t>brouků</a:t>
            </a:r>
            <a:endParaRPr lang="cs-CZ" sz="19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7504" y="242898"/>
            <a:ext cx="4013215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Charakteristika tropických deštných lesů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7504" y="5640078"/>
            <a:ext cx="8367705" cy="6771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1900" dirty="0" smtClean="0"/>
              <a:t>dnes </a:t>
            </a:r>
            <a:r>
              <a:rPr lang="cs-CZ" sz="1900" dirty="0"/>
              <a:t>jsou však, bohužel, díky rozsáhlému ničení a intenzivnímu využívání velmi ohroženy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90893" y="624714"/>
            <a:ext cx="3908616" cy="32363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80779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8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16632"/>
            <a:ext cx="7200800" cy="46166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Výjimečnost, důležitost a význam deštných pralesů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5377" y="686827"/>
            <a:ext cx="2986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Tropické deštné pralesy jsou: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22458" y="1268760"/>
            <a:ext cx="2593339" cy="523220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1. Klenoty Země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01187" y="6033482"/>
            <a:ext cx="8500390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zaujímají </a:t>
            </a:r>
            <a:r>
              <a:rPr lang="cs-CZ" sz="2000" dirty="0" smtClean="0"/>
              <a:t>sice pouhých </a:t>
            </a:r>
            <a:r>
              <a:rPr lang="cs-CZ" sz="2000" dirty="0"/>
              <a:t>7% zemského povrchu, </a:t>
            </a:r>
            <a:r>
              <a:rPr lang="cs-CZ" sz="2000" dirty="0" smtClean="0"/>
              <a:t>ale žije </a:t>
            </a:r>
            <a:r>
              <a:rPr lang="cs-CZ" sz="2000" dirty="0"/>
              <a:t>zde více než polovina všech rostlinných a živočišných </a:t>
            </a:r>
            <a:r>
              <a:rPr lang="cs-CZ" sz="2000" dirty="0" smtClean="0"/>
              <a:t>druhů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227620" y="1988840"/>
            <a:ext cx="423079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regulují podnebí, filtrují </a:t>
            </a:r>
            <a:r>
              <a:rPr lang="cs-CZ" sz="2000" dirty="0" smtClean="0"/>
              <a:t>vzduch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254549" y="2564904"/>
            <a:ext cx="420386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čistí </a:t>
            </a:r>
            <a:r>
              <a:rPr lang="cs-CZ" sz="2000" dirty="0"/>
              <a:t>vodu a zabraňují </a:t>
            </a:r>
            <a:r>
              <a:rPr lang="cs-CZ" sz="2000" dirty="0" smtClean="0"/>
              <a:t>erozi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254549" y="3140968"/>
            <a:ext cx="4722382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jsou </a:t>
            </a:r>
            <a:r>
              <a:rPr lang="cs-CZ" sz="2000" dirty="0"/>
              <a:t>domovem milionů druhů zvířat a </a:t>
            </a:r>
            <a:r>
              <a:rPr lang="cs-CZ" sz="2000" dirty="0" smtClean="0"/>
              <a:t>rostlin: </a:t>
            </a:r>
            <a:endParaRPr lang="cs-CZ" sz="2000" dirty="0"/>
          </a:p>
        </p:txBody>
      </p:sp>
      <p:sp>
        <p:nvSpPr>
          <p:cNvPr id="18" name="Obdélník 17"/>
          <p:cNvSpPr/>
          <p:nvPr/>
        </p:nvSpPr>
        <p:spPr>
          <a:xfrm>
            <a:off x="683568" y="4150821"/>
            <a:ext cx="828187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- plazů</a:t>
            </a:r>
            <a:r>
              <a:rPr lang="cs-CZ" sz="2000" dirty="0"/>
              <a:t>, obojživelníků, ptáků, </a:t>
            </a:r>
            <a:r>
              <a:rPr lang="cs-CZ" sz="2000" dirty="0" smtClean="0"/>
              <a:t>motýlů, primátů</a:t>
            </a:r>
            <a:r>
              <a:rPr lang="cs-CZ" sz="2000" dirty="0"/>
              <a:t>, tapírů, kapybar i jaguárů, delfínů, kapustňáků a tisíce druhů </a:t>
            </a:r>
            <a:r>
              <a:rPr lang="cs-CZ" sz="2000" dirty="0" smtClean="0"/>
              <a:t>ryb 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306238" y="5405154"/>
            <a:ext cx="8226201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mnoho druhů živočichů se </a:t>
            </a:r>
            <a:r>
              <a:rPr lang="cs-CZ" sz="2000" dirty="0"/>
              <a:t>jinde ani </a:t>
            </a:r>
            <a:r>
              <a:rPr lang="cs-CZ" sz="2000" dirty="0" smtClean="0"/>
              <a:t>nevyskytuje</a:t>
            </a:r>
            <a:endParaRPr lang="cs-CZ" sz="2000" dirty="0"/>
          </a:p>
        </p:txBody>
      </p:sp>
      <p:pic>
        <p:nvPicPr>
          <p:cNvPr id="10242" name="Picture 2" descr="http://upload.wikimedia.org/wikipedia/commons/3/3c/Campo12Foto_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65138" y="878323"/>
            <a:ext cx="3784945" cy="2838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96312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8" grpId="0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94402"/>
            <a:ext cx="2146100" cy="523220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2. Plíce Země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1629034"/>
            <a:ext cx="8799010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likvidace těchto lesů, </a:t>
            </a:r>
            <a:r>
              <a:rPr lang="cs-CZ" sz="2000" dirty="0"/>
              <a:t>zejména vypalování, spotřebovává jimi kdysi vyrobený kyslík a vrací </a:t>
            </a:r>
            <a:r>
              <a:rPr lang="cs-CZ" sz="2000" dirty="0" smtClean="0"/>
              <a:t> </a:t>
            </a:r>
            <a:r>
              <a:rPr lang="cs-CZ" sz="2000" dirty="0"/>
              <a:t>vázaný oxid uhličitý zpět do </a:t>
            </a:r>
            <a:r>
              <a:rPr lang="cs-CZ" sz="2000" dirty="0" smtClean="0"/>
              <a:t>atmosféry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179512" y="829042"/>
            <a:ext cx="8799010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základní </a:t>
            </a:r>
            <a:r>
              <a:rPr lang="cs-CZ" sz="2000" dirty="0"/>
              <a:t>význam </a:t>
            </a:r>
            <a:r>
              <a:rPr lang="cs-CZ" sz="2000" dirty="0" smtClean="0"/>
              <a:t>tropických deštných lesů spočívá ve výrobě </a:t>
            </a:r>
            <a:r>
              <a:rPr lang="cs-CZ" sz="2000" dirty="0"/>
              <a:t>kyslíku a také vázání oxidu </a:t>
            </a:r>
            <a:r>
              <a:rPr lang="cs-CZ" sz="2000" dirty="0" smtClean="0"/>
              <a:t>uhličitého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4386590"/>
            <a:ext cx="108484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Poznámka:</a:t>
            </a:r>
            <a:endParaRPr lang="cs-CZ" sz="1600" i="1" dirty="0"/>
          </a:p>
        </p:txBody>
      </p:sp>
      <p:sp>
        <p:nvSpPr>
          <p:cNvPr id="6" name="Obdélník 5"/>
          <p:cNvSpPr/>
          <p:nvPr/>
        </p:nvSpPr>
        <p:spPr>
          <a:xfrm>
            <a:off x="107505" y="4725144"/>
            <a:ext cx="33123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dirty="0"/>
              <a:t>Existující tropický deštný les má nulovou nebo mírně kladnou bilanci, pokud </a:t>
            </a:r>
            <a:r>
              <a:rPr lang="cs-CZ" sz="1600" i="1" dirty="0" smtClean="0"/>
              <a:t>jde o </a:t>
            </a:r>
            <a:r>
              <a:rPr lang="cs-CZ" sz="1600" i="1" dirty="0"/>
              <a:t>produkci kyslíku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7504" y="5489937"/>
            <a:ext cx="3412969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dirty="0" smtClean="0"/>
              <a:t>Je </a:t>
            </a:r>
            <a:r>
              <a:rPr lang="cs-CZ" sz="1600" i="1" dirty="0"/>
              <a:t>v něm </a:t>
            </a:r>
            <a:r>
              <a:rPr lang="cs-CZ" sz="1600" i="1" dirty="0" smtClean="0"/>
              <a:t>vázáno </a:t>
            </a:r>
            <a:r>
              <a:rPr lang="cs-CZ" sz="1600" i="1" dirty="0"/>
              <a:t>obrovské množství oxidu uhličitého a pralesy mají obrovský podíl na kyslíku už vytvořeném – vyprodukovaly ho v době, když rostly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9512" y="2508353"/>
            <a:ext cx="3227962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tím </a:t>
            </a:r>
            <a:r>
              <a:rPr lang="cs-CZ" sz="2000" dirty="0"/>
              <a:t>se zvyšuje podíl oxidu uhličitého a stoupá riziko globálního oteplování na </a:t>
            </a:r>
            <a:r>
              <a:rPr lang="cs-CZ" sz="2000" dirty="0" smtClean="0"/>
              <a:t>Zemi</a:t>
            </a:r>
            <a:endParaRPr lang="cs-CZ" sz="2000" dirty="0"/>
          </a:p>
        </p:txBody>
      </p:sp>
      <p:pic>
        <p:nvPicPr>
          <p:cNvPr id="5122" name="Picture 2" descr="http://upload.wikimedia.org/wikipedia/commons/thumb/9/90/River_in_the_Amazon_rainforest.jpg/800px-River_in_the_Amazon_rainfores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07474" y="2508353"/>
            <a:ext cx="5618129" cy="4213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97537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  <p:bldP spid="6" grpId="0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6775" y="116632"/>
            <a:ext cx="3217113" cy="523220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3. Největší lékárna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39117" y="764704"/>
            <a:ext cx="4657273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vyskytuje se zde velký počet </a:t>
            </a:r>
            <a:r>
              <a:rPr lang="cs-CZ" sz="2000" dirty="0"/>
              <a:t>přírodních </a:t>
            </a:r>
            <a:r>
              <a:rPr lang="cs-CZ" sz="2000" dirty="0" smtClean="0"/>
              <a:t>léčiv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339117" y="1713002"/>
            <a:ext cx="5385011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téměř </a:t>
            </a:r>
            <a:r>
              <a:rPr lang="cs-CZ" sz="2000" dirty="0"/>
              <a:t>polovina užívaných léků pochází z </a:t>
            </a:r>
            <a:r>
              <a:rPr lang="cs-CZ" sz="2000" dirty="0" smtClean="0"/>
              <a:t>tropických </a:t>
            </a:r>
            <a:r>
              <a:rPr lang="cs-CZ" sz="2000" dirty="0"/>
              <a:t>deštných pralesů</a:t>
            </a:r>
          </a:p>
        </p:txBody>
      </p:sp>
      <p:sp>
        <p:nvSpPr>
          <p:cNvPr id="5" name="Obdélník 4"/>
          <p:cNvSpPr/>
          <p:nvPr/>
        </p:nvSpPr>
        <p:spPr>
          <a:xfrm>
            <a:off x="5503114" y="4149080"/>
            <a:ext cx="353338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 smtClean="0"/>
              <a:t>Např. Vilcacora </a:t>
            </a:r>
            <a:r>
              <a:rPr lang="pl-PL" dirty="0"/>
              <a:t>je liánovitá rostlina z </a:t>
            </a:r>
            <a:r>
              <a:rPr lang="pl-PL" dirty="0" smtClean="0"/>
              <a:t>Amazonie se v lékařství </a:t>
            </a:r>
            <a:r>
              <a:rPr lang="pl-PL" dirty="0" smtClean="0"/>
              <a:t>používá </a:t>
            </a:r>
            <a:r>
              <a:rPr lang="pl-PL" dirty="0" smtClean="0"/>
              <a:t>proti bolesti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39117" y="2668850"/>
            <a:ext cx="7138336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pralesy „skrývají“ </a:t>
            </a:r>
            <a:r>
              <a:rPr lang="cs-CZ" sz="2000" dirty="0"/>
              <a:t>léky na dosud nevyléčitelné choroby</a:t>
            </a:r>
          </a:p>
        </p:txBody>
      </p:sp>
      <p:sp>
        <p:nvSpPr>
          <p:cNvPr id="8" name="Obdélník 7"/>
          <p:cNvSpPr/>
          <p:nvPr/>
        </p:nvSpPr>
        <p:spPr>
          <a:xfrm>
            <a:off x="5632216" y="5385990"/>
            <a:ext cx="327517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http://www.vitalia.cz/clanky/lecive-rostliny-amazonskeho-pralesa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</p:txBody>
      </p:sp>
      <p:pic>
        <p:nvPicPr>
          <p:cNvPr id="6146" name="Picture 2" descr="http://upload.wikimedia.org/wikipedia/commons/thumb/b/bc/Rainforest_Fatu_Hiva.jpg/800px-Rainforest_Fatu_Hiv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84984"/>
            <a:ext cx="4297233" cy="3416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gurustyle.cz/wp-content/uploads/2013/04/Acai-boruvky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0585" y="116632"/>
            <a:ext cx="2432736" cy="243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59500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  <p:bldP spid="7" grpId="0" animBg="1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8514" y="2310094"/>
            <a:ext cx="2388154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/>
              <a:t>5 500 000 km2 velký</a:t>
            </a:r>
          </a:p>
        </p:txBody>
      </p:sp>
      <p:sp>
        <p:nvSpPr>
          <p:cNvPr id="4" name="Obdélník 3"/>
          <p:cNvSpPr/>
          <p:nvPr/>
        </p:nvSpPr>
        <p:spPr>
          <a:xfrm>
            <a:off x="203702" y="186475"/>
            <a:ext cx="3908634" cy="40011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 Amazonský tropický deštný prales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18514" y="738086"/>
            <a:ext cx="8496944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/>
              <a:t> </a:t>
            </a:r>
            <a:r>
              <a:rPr lang="cs-CZ" dirty="0" smtClean="0"/>
              <a:t>leží </a:t>
            </a:r>
            <a:r>
              <a:rPr lang="cs-CZ" dirty="0"/>
              <a:t>ve státech Brazílie (více než 60 %), Kolumbie, Peru, Venezuela, Ekvádor, Bolívie, Guyana, Surinam, a Francouzská Guyana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8514" y="1524090"/>
            <a:ext cx="8582132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/>
              <a:t>c</a:t>
            </a:r>
            <a:r>
              <a:rPr lang="cs-CZ" dirty="0" smtClean="0"/>
              <a:t>elý </a:t>
            </a:r>
            <a:r>
              <a:rPr lang="cs-CZ" dirty="0"/>
              <a:t>Amazonský prales představuje více než polovinu zbývajících tropických deštných lesů na světě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59579" y="2852936"/>
            <a:ext cx="4554629" cy="3744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265296" y="2342487"/>
            <a:ext cx="3699192" cy="4259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28207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848906"/>
            <a:ext cx="8784976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kdysi </a:t>
            </a:r>
            <a:r>
              <a:rPr lang="cs-CZ" sz="2000" dirty="0"/>
              <a:t>pokrývaly pralesy 14% zemského </a:t>
            </a:r>
            <a:r>
              <a:rPr lang="cs-CZ" sz="2000" dirty="0" smtClean="0"/>
              <a:t>povrchu, za </a:t>
            </a:r>
            <a:r>
              <a:rPr lang="cs-CZ" sz="2000" dirty="0"/>
              <a:t>posledních 200 let, a především od roku 1945, se tato plocha zmenšila na </a:t>
            </a:r>
            <a:r>
              <a:rPr lang="cs-CZ" sz="2000" dirty="0" smtClean="0"/>
              <a:t>polovinu 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107504" y="1785010"/>
            <a:ext cx="8784976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z </a:t>
            </a:r>
            <a:r>
              <a:rPr lang="cs-CZ" sz="2000" dirty="0"/>
              <a:t>celkové rozlohy deštných pralesů, která činila 900 miliónů </a:t>
            </a:r>
            <a:r>
              <a:rPr lang="cs-CZ" sz="2000" dirty="0" smtClean="0"/>
              <a:t>hektarů je </a:t>
            </a:r>
            <a:r>
              <a:rPr lang="cs-CZ" sz="2000" dirty="0"/>
              <a:t>každý rok zdevastováno nebo vážně ohroženo 20 miliónů </a:t>
            </a:r>
            <a:r>
              <a:rPr lang="cs-CZ" sz="2000" dirty="0" smtClean="0"/>
              <a:t>hektarů 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107504" y="2825641"/>
            <a:ext cx="3165631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zelený </a:t>
            </a:r>
            <a:r>
              <a:rPr lang="cs-CZ" sz="2000" dirty="0"/>
              <a:t>pás pralesů, který obepíná naší planetu, je již ohrožen a vlastně odsouzen ke </a:t>
            </a:r>
            <a:r>
              <a:rPr lang="cs-CZ" sz="2000" dirty="0" smtClean="0"/>
              <a:t>zničení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07503" y="4514344"/>
            <a:ext cx="3165631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ztráta </a:t>
            </a:r>
            <a:r>
              <a:rPr lang="cs-CZ" sz="2000" dirty="0"/>
              <a:t>obrovského množství vody, která v nich koluje, by mohla ovlivnit cyklus vypařování a srážek, který tvoří počasí na </a:t>
            </a:r>
            <a:r>
              <a:rPr lang="cs-CZ" sz="2000" dirty="0" smtClean="0"/>
              <a:t>Zemi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9512" y="159023"/>
            <a:ext cx="4535601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Ohrožení tropických deštných lesů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576314"/>
            <a:ext cx="5457395" cy="40930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40937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126632" y="5077633"/>
            <a:ext cx="4621832" cy="1015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tropické </a:t>
            </a:r>
            <a:r>
              <a:rPr lang="cs-CZ" sz="2000" dirty="0"/>
              <a:t>pralesy </a:t>
            </a:r>
            <a:r>
              <a:rPr lang="cs-CZ" sz="2000" dirty="0" smtClean="0"/>
              <a:t>jsou </a:t>
            </a:r>
            <a:r>
              <a:rPr lang="cs-CZ" sz="2000" dirty="0"/>
              <a:t>zničeny mnohem rychleji než jakákoliv jiná přírodní společenství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4126632" y="1621249"/>
            <a:ext cx="4477816" cy="1015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každým </a:t>
            </a:r>
            <a:r>
              <a:rPr lang="cs-CZ" sz="2000" dirty="0"/>
              <a:t>rokem je zničena oblast tropických pralesů, která je větší než velikost státu New </a:t>
            </a:r>
            <a:r>
              <a:rPr lang="cs-CZ" sz="2000" dirty="0" smtClean="0"/>
              <a:t>York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177553" y="116632"/>
            <a:ext cx="8206996" cy="1015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mizení </a:t>
            </a:r>
            <a:r>
              <a:rPr lang="cs-CZ" sz="2000" dirty="0"/>
              <a:t>tropických deštných pralesů, domova pro více jak polovinu živočišných druhů na Zemi, je zřejmě nejvíce patrná ekologická pohroma, které </a:t>
            </a:r>
            <a:r>
              <a:rPr lang="cs-CZ" sz="2000" dirty="0" smtClean="0"/>
              <a:t>čelíme 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4126632" y="3212976"/>
            <a:ext cx="4621832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toto </a:t>
            </a:r>
            <a:r>
              <a:rPr lang="cs-CZ" sz="2000" dirty="0"/>
              <a:t>způsobuje masivní vymírání živočišných </a:t>
            </a:r>
            <a:r>
              <a:rPr lang="cs-CZ" sz="2000" dirty="0" smtClean="0"/>
              <a:t>druhů, některé </a:t>
            </a:r>
            <a:r>
              <a:rPr lang="cs-CZ" sz="2000" dirty="0"/>
              <a:t>z nich vymřou dříve, než je lidstvo stačí </a:t>
            </a:r>
            <a:r>
              <a:rPr lang="cs-CZ" sz="2000" dirty="0" smtClean="0"/>
              <a:t>poznat </a:t>
            </a:r>
            <a:endParaRPr lang="cs-CZ" sz="2000" dirty="0"/>
          </a:p>
        </p:txBody>
      </p:sp>
      <p:pic>
        <p:nvPicPr>
          <p:cNvPr id="9218" name="Picture 2" descr="http://nd01.jxs.cz/688/119/e84b768c40_8286489_o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68760"/>
            <a:ext cx="3585309" cy="5447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35716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864408"/>
            <a:ext cx="4149177" cy="40011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000" b="1" dirty="0" smtClean="0"/>
              <a:t>1. Kácení </a:t>
            </a:r>
            <a:r>
              <a:rPr lang="cs-CZ" sz="2000" b="1" dirty="0"/>
              <a:t>tropického deštného </a:t>
            </a:r>
            <a:r>
              <a:rPr lang="cs-CZ" sz="2000" b="1" dirty="0" smtClean="0"/>
              <a:t>lesa</a:t>
            </a:r>
            <a:endParaRPr lang="cs-CZ" sz="2000" b="1" dirty="0"/>
          </a:p>
        </p:txBody>
      </p:sp>
      <p:sp>
        <p:nvSpPr>
          <p:cNvPr id="5" name="Obdélník 4"/>
          <p:cNvSpPr/>
          <p:nvPr/>
        </p:nvSpPr>
        <p:spPr>
          <a:xfrm>
            <a:off x="107505" y="2069847"/>
            <a:ext cx="8784975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dochází </a:t>
            </a:r>
            <a:r>
              <a:rPr lang="cs-CZ" sz="2000" dirty="0"/>
              <a:t>k jeho kácení </a:t>
            </a:r>
            <a:r>
              <a:rPr lang="cs-CZ" sz="2000" dirty="0" smtClean="0"/>
              <a:t>kvůli </a:t>
            </a:r>
            <a:r>
              <a:rPr lang="cs-CZ" sz="2000" dirty="0"/>
              <a:t>spotřebě dřeva jako paliva i výrobní </a:t>
            </a:r>
            <a:r>
              <a:rPr lang="cs-CZ" sz="2000" dirty="0" smtClean="0"/>
              <a:t>suroviny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07504" y="1484784"/>
            <a:ext cx="8784976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v </a:t>
            </a:r>
            <a:r>
              <a:rPr lang="cs-CZ" sz="2000" dirty="0"/>
              <a:t>současné době tropické deštné lesy </a:t>
            </a:r>
            <a:r>
              <a:rPr lang="cs-CZ" sz="2000" dirty="0" smtClean="0"/>
              <a:t>ubývají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107504" y="3604954"/>
            <a:ext cx="4358501" cy="40011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000" b="1" dirty="0" smtClean="0"/>
              <a:t>2. Vypalování tropického deštného lesa</a:t>
            </a:r>
            <a:endParaRPr lang="cs-CZ" sz="2000" b="1" dirty="0"/>
          </a:p>
        </p:txBody>
      </p:sp>
      <p:sp>
        <p:nvSpPr>
          <p:cNvPr id="9" name="Obdélník 8"/>
          <p:cNvSpPr/>
          <p:nvPr/>
        </p:nvSpPr>
        <p:spPr>
          <a:xfrm>
            <a:off x="107504" y="4161274"/>
            <a:ext cx="8784976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ta </a:t>
            </a:r>
            <a:r>
              <a:rPr lang="cs-CZ" sz="2000" dirty="0"/>
              <a:t>však vydrží být </a:t>
            </a:r>
            <a:r>
              <a:rPr lang="cs-CZ" sz="2000" dirty="0" smtClean="0"/>
              <a:t>úrodná jen </a:t>
            </a:r>
            <a:r>
              <a:rPr lang="cs-CZ" sz="2000" dirty="0"/>
              <a:t>2–4 roky, což bývá jednou z příčin dalšího </a:t>
            </a:r>
            <a:r>
              <a:rPr lang="cs-CZ" sz="2000" dirty="0" smtClean="0"/>
              <a:t>vypalování 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107504" y="5446965"/>
            <a:ext cx="8944813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za </a:t>
            </a:r>
            <a:r>
              <a:rPr lang="cs-CZ" b="1" dirty="0"/>
              <a:t>posledních 100 let již zmizelo z povrchu zemského více než 50 % rozlohy tropických deštných pralesů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07505" y="6156012"/>
            <a:ext cx="8944813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/>
              <a:t>pokud nedojde k radikální změně, do poloviny 21. století tropické deštné lesy zcela zmizí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79512" y="159023"/>
            <a:ext cx="729507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Ohrožení tropických deštných lesů – odsouzení k zničení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79512" y="2727791"/>
            <a:ext cx="871296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3"/>
              </a:rPr>
              <a:t>http://www.greenpeace.org/czech/cz/Kampan/Ochrana-pralesu/Amazonsky-destny-prales</a:t>
            </a:r>
            <a:r>
              <a:rPr lang="cs-CZ" sz="1600" dirty="0" smtClean="0">
                <a:hlinkClick r:id="rId3"/>
              </a:rPr>
              <a:t>/</a:t>
            </a:r>
            <a:endParaRPr lang="cs-CZ" sz="16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81529" y="4931876"/>
            <a:ext cx="85689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ekopunks.blog.cz/0802/kaceni-a-vypalovani-destnych-pralesu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590127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7504" y="156375"/>
            <a:ext cx="4426768" cy="46166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Důvody ničení tropických pralesů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9511" y="2204864"/>
            <a:ext cx="8746241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těžba dřeva, získání dřeva jako suroviny – 25% zničené plochy 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179511" y="2909458"/>
            <a:ext cx="235147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dřevo </a:t>
            </a:r>
            <a:r>
              <a:rPr lang="cs-CZ" sz="2000" dirty="0"/>
              <a:t>jako palivo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51520" y="764704"/>
            <a:ext cx="8532718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dirty="0"/>
              <a:t>Odlesňování pramení především v prudkém nárůstu populace v Brazílii a v souvisejícím hladu po zemědělské půdě.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79512" y="1628800"/>
            <a:ext cx="3015697" cy="40011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2000" b="1" dirty="0" smtClean="0"/>
              <a:t>1. Obchodování </a:t>
            </a:r>
            <a:r>
              <a:rPr lang="cs-CZ" sz="2000" b="1" dirty="0"/>
              <a:t>se dřevem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79511" y="3614052"/>
            <a:ext cx="3096344" cy="163121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díky bezohledné </a:t>
            </a:r>
            <a:r>
              <a:rPr lang="cs-CZ" sz="2000" dirty="0"/>
              <a:t>a nezodpovědné těžby dřeva dochází ke změnám místního klimatu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79511" y="5417929"/>
            <a:ext cx="3088242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s </a:t>
            </a:r>
            <a:r>
              <a:rPr lang="cs-CZ" sz="2000" dirty="0"/>
              <a:t>ubývajícími srážkami pochopitelně přicházejí stále četnější období sucha</a:t>
            </a:r>
          </a:p>
        </p:txBody>
      </p:sp>
      <p:pic>
        <p:nvPicPr>
          <p:cNvPr id="4098" name="Picture 2" descr="http://upload.wikimedia.org/wikipedia/commons/thumb/c/c2/Rio_Madre_de_Dios%2C_Peru.JPG/800px-Rio_Madre_de_Dios%2C_Per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9883" y="2788426"/>
            <a:ext cx="5270589" cy="3952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76379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764704"/>
            <a:ext cx="8568952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velké plochy lesů </a:t>
            </a:r>
            <a:r>
              <a:rPr lang="cs-CZ" sz="2000" dirty="0"/>
              <a:t>ročně </a:t>
            </a:r>
            <a:r>
              <a:rPr lang="cs-CZ" sz="2000" dirty="0" smtClean="0"/>
              <a:t>ubydou  </a:t>
            </a:r>
            <a:r>
              <a:rPr lang="cs-CZ" sz="2000" dirty="0"/>
              <a:t>na úkor </a:t>
            </a:r>
            <a:r>
              <a:rPr lang="cs-CZ" sz="2000" dirty="0" smtClean="0"/>
              <a:t>chovu dobytka, především </a:t>
            </a:r>
            <a:r>
              <a:rPr lang="cs-CZ" sz="2000" dirty="0"/>
              <a:t>v Latinské </a:t>
            </a:r>
            <a:r>
              <a:rPr lang="cs-CZ" sz="2000" dirty="0" smtClean="0"/>
              <a:t>Americe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07504" y="5085184"/>
            <a:ext cx="3229346" cy="40011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2000" b="1" dirty="0" smtClean="0"/>
              <a:t>3. Těžba </a:t>
            </a:r>
            <a:r>
              <a:rPr lang="cs-CZ" sz="2000" b="1" dirty="0"/>
              <a:t>nerostných surovin</a:t>
            </a:r>
          </a:p>
        </p:txBody>
      </p:sp>
      <p:sp>
        <p:nvSpPr>
          <p:cNvPr id="4" name="Obdélník 3"/>
          <p:cNvSpPr/>
          <p:nvPr/>
        </p:nvSpPr>
        <p:spPr>
          <a:xfrm>
            <a:off x="64561" y="3933056"/>
            <a:ext cx="8827919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v </a:t>
            </a:r>
            <a:r>
              <a:rPr lang="cs-CZ" sz="2000" dirty="0"/>
              <a:t>mnoha případech byl chov podpořen vládou formou nižších daní a pomocí zahraničních </a:t>
            </a:r>
            <a:r>
              <a:rPr lang="cs-CZ" sz="2000" dirty="0" smtClean="0"/>
              <a:t>bank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107504" y="6021288"/>
            <a:ext cx="8712968" cy="70788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000" b="1" dirty="0" smtClean="0"/>
              <a:t>4. Velkoplošné </a:t>
            </a:r>
            <a:r>
              <a:rPr lang="cs-CZ" sz="2000" b="1" dirty="0"/>
              <a:t>projekty jako budování komunikací a vodních přehrad pro výrobu </a:t>
            </a:r>
            <a:r>
              <a:rPr lang="cs-CZ" sz="2000" b="1" dirty="0" smtClean="0"/>
              <a:t>energie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71299" y="188640"/>
            <a:ext cx="1960024" cy="40011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2000" b="1" dirty="0" smtClean="0"/>
              <a:t>2. Chov </a:t>
            </a:r>
            <a:r>
              <a:rPr lang="cs-CZ" sz="2000" b="1" dirty="0"/>
              <a:t>dobytka </a:t>
            </a:r>
          </a:p>
        </p:txBody>
      </p:sp>
      <p:sp>
        <p:nvSpPr>
          <p:cNvPr id="7" name="Obdélník 6"/>
          <p:cNvSpPr/>
          <p:nvPr/>
        </p:nvSpPr>
        <p:spPr>
          <a:xfrm>
            <a:off x="467544" y="1772816"/>
            <a:ext cx="8208912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hovězí </a:t>
            </a:r>
            <a:r>
              <a:rPr lang="cs-CZ" dirty="0"/>
              <a:t>maso pro </a:t>
            </a: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domácí </a:t>
            </a:r>
            <a:r>
              <a:rPr lang="cs-CZ" dirty="0"/>
              <a:t>spotřebu i pro </a:t>
            </a:r>
            <a:r>
              <a:rPr lang="cs-CZ" dirty="0" smtClean="0"/>
              <a:t>vývoz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67544" y="2708920"/>
            <a:ext cx="820891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produkce žrádla </a:t>
            </a:r>
            <a:r>
              <a:rPr lang="cs-CZ" dirty="0"/>
              <a:t>pro </a:t>
            </a:r>
            <a:r>
              <a:rPr lang="cs-CZ" dirty="0" smtClean="0"/>
              <a:t>zvířata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67544" y="3356992"/>
            <a:ext cx="820891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 smtClean="0"/>
              <a:t>hovězí</a:t>
            </a:r>
            <a:r>
              <a:rPr lang="en-US" dirty="0" smtClean="0"/>
              <a:t> </a:t>
            </a:r>
            <a:r>
              <a:rPr lang="en-US" dirty="0" err="1"/>
              <a:t>maso</a:t>
            </a:r>
            <a:r>
              <a:rPr lang="en-US" dirty="0"/>
              <a:t> pro fast food </a:t>
            </a:r>
            <a:r>
              <a:rPr lang="en-US" dirty="0" err="1"/>
              <a:t>hamburgery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5449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7" grpId="0" animBg="1"/>
      <p:bldP spid="8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5171708"/>
            <a:ext cx="856895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dirty="0" smtClean="0"/>
              <a:t>Před </a:t>
            </a:r>
            <a:r>
              <a:rPr lang="cs-CZ" sz="1600" i="1" dirty="0"/>
              <a:t>30 lety žili v jihovýchodní Brazílii, která je nejúrodnější oblast země, miliony drobných zemědělců a byli díky intenzivnímu obdělávání půdy zcela soběstační v produkci potravin. </a:t>
            </a:r>
            <a:r>
              <a:rPr lang="cs-CZ" sz="1600" i="1" dirty="0" smtClean="0"/>
              <a:t>Díky expanzi pěstování </a:t>
            </a:r>
            <a:r>
              <a:rPr lang="cs-CZ" sz="1600" i="1" dirty="0" err="1" smtClean="0"/>
              <a:t>soji</a:t>
            </a:r>
            <a:r>
              <a:rPr lang="cs-CZ" sz="1600" i="1" dirty="0" smtClean="0"/>
              <a:t> </a:t>
            </a:r>
            <a:r>
              <a:rPr lang="cs-CZ" sz="1600" i="1" dirty="0"/>
              <a:t>na velkofarmách </a:t>
            </a:r>
            <a:r>
              <a:rPr lang="cs-CZ" sz="1600" i="1" dirty="0" smtClean="0"/>
              <a:t>přišly </a:t>
            </a:r>
            <a:r>
              <a:rPr lang="cs-CZ" sz="1600" i="1" dirty="0"/>
              <a:t>miliony lidí o práci. Mnozí byli donuceni přestěhovat se do oblasti pralesů, které museli vypálit, aby získali půdu</a:t>
            </a:r>
            <a:r>
              <a:rPr lang="cs-CZ" sz="1600" i="1" dirty="0" smtClean="0"/>
              <a:t>.. Zemědělci se musí přemísťovat stále dále do pralesů a vypalovat nové a nové plochy. Podobné důsledky jako pěstování </a:t>
            </a:r>
            <a:r>
              <a:rPr lang="cs-CZ" sz="1600" i="1" dirty="0" err="1" smtClean="0"/>
              <a:t>soji</a:t>
            </a:r>
            <a:r>
              <a:rPr lang="cs-CZ" sz="1600" i="1" dirty="0" smtClean="0"/>
              <a:t> má i pěstování jiných plodin na export</a:t>
            </a:r>
            <a:endParaRPr lang="cs-CZ" sz="1600" i="1" dirty="0"/>
          </a:p>
        </p:txBody>
      </p:sp>
      <p:sp>
        <p:nvSpPr>
          <p:cNvPr id="3" name="Obdélník 2"/>
          <p:cNvSpPr/>
          <p:nvPr/>
        </p:nvSpPr>
        <p:spPr>
          <a:xfrm>
            <a:off x="107504" y="188640"/>
            <a:ext cx="2557816" cy="40011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2000" b="1" dirty="0" smtClean="0"/>
              <a:t>5. Přesun </a:t>
            </a:r>
            <a:r>
              <a:rPr lang="cs-CZ" sz="2000" b="1" dirty="0"/>
              <a:t>zemědělství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11726" y="767024"/>
            <a:ext cx="439844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pl-PL" sz="2000" dirty="0" smtClean="0"/>
              <a:t>miliony </a:t>
            </a:r>
            <a:r>
              <a:rPr lang="pl-PL" sz="2000" dirty="0"/>
              <a:t>lidí budují </a:t>
            </a:r>
            <a:r>
              <a:rPr lang="pl-PL" sz="2000" dirty="0" smtClean="0"/>
              <a:t>v pralesích farmy 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111726" y="1294745"/>
            <a:ext cx="8568952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řízeni </a:t>
            </a:r>
            <a:r>
              <a:rPr lang="cs-CZ" sz="2000" dirty="0"/>
              <a:t>vládou a bídou zkoušejí praktikovat různé zemědělské metody nevyhovující tropické půdě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1726" y="2130242"/>
            <a:ext cx="8420715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jejich </a:t>
            </a:r>
            <a:r>
              <a:rPr lang="cs-CZ" sz="2000" dirty="0"/>
              <a:t>výroba se často sníží již po několika málo letech, což je nutí vykácet další stromy a vše začíná znovu</a:t>
            </a:r>
          </a:p>
        </p:txBody>
      </p:sp>
      <p:sp>
        <p:nvSpPr>
          <p:cNvPr id="7" name="Obdélník 6"/>
          <p:cNvSpPr/>
          <p:nvPr/>
        </p:nvSpPr>
        <p:spPr>
          <a:xfrm>
            <a:off x="111726" y="2965739"/>
            <a:ext cx="8388870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v </a:t>
            </a:r>
            <a:r>
              <a:rPr lang="cs-CZ" sz="2000" dirty="0"/>
              <a:t>málo úrodných pralesních půdách se však živiny po několika letech obdělávání vyčerpají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1726" y="3801234"/>
            <a:ext cx="8708746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p</a:t>
            </a:r>
            <a:r>
              <a:rPr lang="cs-CZ" sz="2000" dirty="0" smtClean="0"/>
              <a:t>řevážná </a:t>
            </a:r>
            <a:r>
              <a:rPr lang="cs-CZ" sz="2000" dirty="0"/>
              <a:t>většina těchto plodin jako káva, kakao, banány, ananasy a další se pěstují na plantážích založených na místě vykácených </a:t>
            </a:r>
            <a:r>
              <a:rPr lang="cs-CZ" sz="2000" dirty="0" smtClean="0"/>
              <a:t>pralesů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7504" y="4909810"/>
            <a:ext cx="108484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Poznámka:</a:t>
            </a:r>
            <a:endParaRPr lang="cs-CZ" sz="1600" i="1" dirty="0"/>
          </a:p>
        </p:txBody>
      </p:sp>
    </p:spTree>
    <p:extLst>
      <p:ext uri="{BB962C8B-B14F-4D97-AF65-F5344CB8AC3E}">
        <p14:creationId xmlns:p14="http://schemas.microsoft.com/office/powerpoint/2010/main" xmlns="" val="3233111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262997"/>
            <a:ext cx="2782732" cy="40011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000" b="1" dirty="0" smtClean="0"/>
              <a:t>6. Mezinárodní zájmy</a:t>
            </a: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251520" y="4253026"/>
            <a:ext cx="2268819" cy="40011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000" b="1" dirty="0" smtClean="0"/>
              <a:t>7. Ilegální drogy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242597" y="980728"/>
            <a:ext cx="8451794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osud </a:t>
            </a:r>
            <a:r>
              <a:rPr lang="cs-CZ" sz="2000" dirty="0"/>
              <a:t>tropických pralesů často leží v rukách mocných cizích společností, které se snaží co nejvíce využít to, co leží pod </a:t>
            </a:r>
            <a:r>
              <a:rPr lang="cs-CZ" sz="2000" dirty="0" smtClean="0"/>
              <a:t>stromy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269919" y="2001034"/>
            <a:ext cx="8424471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Od Střední Ameriky po jihovýchodní Asii srovnaly mezinárodní společnosti se zemí pralesy kvůli ovoci, papíru a těžbě </a:t>
            </a:r>
            <a:r>
              <a:rPr lang="cs-CZ" sz="2000" dirty="0" smtClean="0"/>
              <a:t>surovin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23528" y="2937138"/>
            <a:ext cx="8554028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mezi </a:t>
            </a:r>
            <a:r>
              <a:rPr lang="cs-CZ" sz="2000" dirty="0"/>
              <a:t>tyto společnosti patří např. Mitsubishi </a:t>
            </a:r>
            <a:r>
              <a:rPr lang="cs-CZ" sz="2000" dirty="0" err="1"/>
              <a:t>Corporation</a:t>
            </a:r>
            <a:r>
              <a:rPr lang="cs-CZ" sz="2000" dirty="0"/>
              <a:t>, Hyundai, Sharp, Canon, aj.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9512" y="5025370"/>
            <a:ext cx="8514878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produkce ilegálního kokainu a opia také napomáhají k odlesňování, hlavně v Latinské </a:t>
            </a:r>
            <a:r>
              <a:rPr lang="cs-CZ" sz="2000" dirty="0" smtClean="0"/>
              <a:t>Americe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18196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96" y="188640"/>
            <a:ext cx="3816424" cy="400110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Důsledky ničení deštných </a:t>
            </a:r>
            <a:r>
              <a:rPr lang="cs-CZ" sz="2000" b="1" dirty="0" smtClean="0">
                <a:solidFill>
                  <a:srgbClr val="FF0000"/>
                </a:solidFill>
              </a:rPr>
              <a:t>pralesů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908720"/>
            <a:ext cx="2592288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000" b="1" dirty="0"/>
              <a:t>Globální oteplování 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7504" y="1663640"/>
            <a:ext cx="3744416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oxid uhličitý a jiné  skleníkové plyny vypuštěné do atmosféry při hoření </a:t>
            </a:r>
            <a:r>
              <a:rPr lang="cs-CZ" sz="2000" dirty="0" smtClean="0"/>
              <a:t>tropických </a:t>
            </a:r>
            <a:r>
              <a:rPr lang="cs-CZ" sz="2000" dirty="0"/>
              <a:t>pralesů zachytí teplo odrážené  ze zemského povrchu a způsobí stupňové oteplení </a:t>
            </a:r>
            <a:r>
              <a:rPr lang="cs-CZ" sz="2000" dirty="0" smtClean="0"/>
              <a:t>atmosféry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07504" y="3768908"/>
            <a:ext cx="8706537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toto </a:t>
            </a:r>
            <a:r>
              <a:rPr lang="cs-CZ" sz="2000" dirty="0"/>
              <a:t>oteplení způsobí zvýšení mořské </a:t>
            </a:r>
            <a:r>
              <a:rPr lang="cs-CZ" sz="2000" dirty="0" smtClean="0"/>
              <a:t>hladiny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107504" y="4643070"/>
            <a:ext cx="8560534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h</a:t>
            </a:r>
            <a:r>
              <a:rPr lang="cs-CZ" sz="2000" dirty="0" smtClean="0"/>
              <a:t>rozí záplavy </a:t>
            </a:r>
            <a:r>
              <a:rPr lang="cs-CZ" sz="2000" dirty="0"/>
              <a:t>největších přímořských měst a naopak sucha v obilném pásu Severní </a:t>
            </a:r>
            <a:r>
              <a:rPr lang="cs-CZ" sz="2000" dirty="0" smtClean="0"/>
              <a:t>Ameriky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107504" y="5517232"/>
            <a:ext cx="8560534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20% oxidu uhličitého z množství, co vyprodukoval člověk, se do atmosféry dostalo spalováním </a:t>
            </a:r>
            <a:r>
              <a:rPr lang="cs-CZ" sz="2000" dirty="0" smtClean="0"/>
              <a:t>pralesů</a:t>
            </a:r>
            <a:endParaRPr lang="cs-CZ" sz="20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1253" y="327224"/>
            <a:ext cx="4367211" cy="3275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83909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7658" y="1052736"/>
            <a:ext cx="2783574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t</a:t>
            </a:r>
            <a:r>
              <a:rPr lang="cs-CZ" sz="2000" dirty="0" smtClean="0"/>
              <a:t>ropické deštné lesy jsou </a:t>
            </a:r>
            <a:r>
              <a:rPr lang="cs-CZ" sz="2000" dirty="0"/>
              <a:t>obrovskou jímkou kysličníku </a:t>
            </a:r>
            <a:r>
              <a:rPr lang="cs-CZ" sz="2000" dirty="0" smtClean="0"/>
              <a:t>uhličitého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27658" y="4548608"/>
            <a:ext cx="8908838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při </a:t>
            </a:r>
            <a:r>
              <a:rPr lang="cs-CZ" sz="2000" dirty="0"/>
              <a:t>kácení a hlavně vypalování </a:t>
            </a:r>
            <a:r>
              <a:rPr lang="cs-CZ" sz="2000" dirty="0" smtClean="0"/>
              <a:t>pralesů </a:t>
            </a:r>
            <a:r>
              <a:rPr lang="cs-CZ" sz="2000" dirty="0"/>
              <a:t>se ročně dostává do ovzduší podle odhadů 400 milionů tun oxidu </a:t>
            </a:r>
            <a:r>
              <a:rPr lang="cs-CZ" sz="2000" dirty="0" smtClean="0"/>
              <a:t>uhličitého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179512" y="116632"/>
            <a:ext cx="2410403" cy="461665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b="1" dirty="0"/>
              <a:t>Klimatické změny</a:t>
            </a:r>
          </a:p>
        </p:txBody>
      </p:sp>
      <p:sp>
        <p:nvSpPr>
          <p:cNvPr id="5" name="Obdélník 4"/>
          <p:cNvSpPr/>
          <p:nvPr/>
        </p:nvSpPr>
        <p:spPr>
          <a:xfrm>
            <a:off x="127658" y="2800672"/>
            <a:ext cx="2749415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s</a:t>
            </a:r>
            <a:r>
              <a:rPr lang="cs-CZ" sz="2000" dirty="0" smtClean="0"/>
              <a:t>tromy </a:t>
            </a:r>
            <a:r>
              <a:rPr lang="cs-CZ" sz="2000" dirty="0"/>
              <a:t>pohlcují kysličník uhličitý, čímž před ním chrání </a:t>
            </a:r>
            <a:r>
              <a:rPr lang="cs-CZ" sz="2000" dirty="0" smtClean="0"/>
              <a:t>atmosféru 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127658" y="5680992"/>
            <a:ext cx="8818683" cy="1015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v současné době je proces odlesňování zodpovědný přibližně za 20 % emisí CO2 v atmosféře, což je více, než kolik vyprodukují Spojené státy americké nebo odvětví dopravy na celém </a:t>
            </a:r>
            <a:r>
              <a:rPr lang="cs-CZ" sz="2000" dirty="0" smtClean="0"/>
              <a:t>světě</a:t>
            </a:r>
            <a:endParaRPr lang="cs-CZ" sz="2000" dirty="0"/>
          </a:p>
        </p:txBody>
      </p:sp>
      <p:pic>
        <p:nvPicPr>
          <p:cNvPr id="12290" name="Picture 2" descr="http://upload.wikimedia.org/wikipedia/commons/9/96/Daintree_National_Park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71039" y="566897"/>
            <a:ext cx="5732636" cy="3494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82633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7504" y="1568986"/>
            <a:ext cx="5776189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to znamená i </a:t>
            </a:r>
            <a:r>
              <a:rPr lang="cs-CZ" sz="2000" dirty="0"/>
              <a:t>úbytek důležitých zdrojů potravy, lékařských a průmyslových rostlin 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64593" y="4563868"/>
            <a:ext cx="8773757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1900" dirty="0" smtClean="0"/>
              <a:t>odlesňování </a:t>
            </a:r>
            <a:r>
              <a:rPr lang="cs-CZ" sz="1900" dirty="0"/>
              <a:t>také vede k erozi půdy a náplavě řek a </a:t>
            </a:r>
            <a:r>
              <a:rPr lang="cs-CZ" sz="1900" dirty="0" smtClean="0"/>
              <a:t>oceánů</a:t>
            </a:r>
            <a:endParaRPr lang="cs-CZ" sz="1900" dirty="0"/>
          </a:p>
        </p:txBody>
      </p:sp>
      <p:sp>
        <p:nvSpPr>
          <p:cNvPr id="5" name="Obdélník 4"/>
          <p:cNvSpPr/>
          <p:nvPr/>
        </p:nvSpPr>
        <p:spPr>
          <a:xfrm>
            <a:off x="64593" y="5838398"/>
            <a:ext cx="8903394" cy="9694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1900" dirty="0" smtClean="0"/>
              <a:t>místo toho, aby </a:t>
            </a:r>
            <a:r>
              <a:rPr lang="cs-CZ" sz="1900" dirty="0"/>
              <a:t>prales zadržoval srážky, nepřiměřeně velké množství spadne na povrch, zaplaví velká území, voda pak rychle odteče a do dalšího deště panuje v oblasti </a:t>
            </a:r>
            <a:r>
              <a:rPr lang="cs-CZ" sz="1900" dirty="0" smtClean="0"/>
              <a:t>sucho </a:t>
            </a:r>
            <a:endParaRPr lang="cs-CZ" sz="1900" dirty="0"/>
          </a:p>
        </p:txBody>
      </p:sp>
      <p:sp>
        <p:nvSpPr>
          <p:cNvPr id="6" name="Obdélník 5"/>
          <p:cNvSpPr/>
          <p:nvPr/>
        </p:nvSpPr>
        <p:spPr>
          <a:xfrm>
            <a:off x="139291" y="188640"/>
            <a:ext cx="3064557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000" b="1" dirty="0"/>
              <a:t>Ubývání živočišných druhů 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7504" y="692696"/>
            <a:ext cx="5834025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ničení pralesů znamená ohrožení jednoho druhu rostliny a živočicha denně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7504" y="2492896"/>
            <a:ext cx="3294043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000" b="1" dirty="0"/>
              <a:t>Roztržení ekologického cyklu </a:t>
            </a:r>
          </a:p>
        </p:txBody>
      </p:sp>
      <p:sp>
        <p:nvSpPr>
          <p:cNvPr id="9" name="Obdélník 8"/>
          <p:cNvSpPr/>
          <p:nvPr/>
        </p:nvSpPr>
        <p:spPr>
          <a:xfrm>
            <a:off x="64593" y="2996952"/>
            <a:ext cx="8822546" cy="6771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1900" dirty="0"/>
              <a:t>tropické pralesy regulují cyklus vody jako přírodní mechanismus pro tvorbu a absorpci deštné vody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4593" y="3780410"/>
            <a:ext cx="8822545" cy="6771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1900" dirty="0" smtClean="0"/>
              <a:t>jejich </a:t>
            </a:r>
            <a:r>
              <a:rPr lang="cs-CZ" sz="1900" dirty="0"/>
              <a:t>zničení znamená rozkol v cyklu, což způsobí větší extrémy v klimatických podmínkách, jako jsou sucha a záplavy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4593" y="5054939"/>
            <a:ext cx="8907294" cy="6771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1900" dirty="0"/>
              <a:t>n</a:t>
            </a:r>
            <a:r>
              <a:rPr lang="cs-CZ" sz="1900" dirty="0" smtClean="0"/>
              <a:t>áplavy </a:t>
            </a:r>
            <a:r>
              <a:rPr lang="cs-CZ" sz="1900" dirty="0"/>
              <a:t>mohou zničit zásobárny pitné vody a také zahubit některé mořské živočichy, např. </a:t>
            </a:r>
            <a:r>
              <a:rPr lang="cs-CZ" sz="1900" dirty="0" smtClean="0"/>
              <a:t>korály</a:t>
            </a:r>
            <a:endParaRPr lang="cs-CZ" sz="19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64069" y="96533"/>
            <a:ext cx="2900419" cy="2900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0787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5496" y="116632"/>
            <a:ext cx="3477037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b="1" dirty="0"/>
              <a:t>Vliv na </a:t>
            </a:r>
            <a:r>
              <a:rPr lang="cs-CZ" sz="2400" b="1" dirty="0" smtClean="0"/>
              <a:t>obyvatelstvo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35496" y="692696"/>
            <a:ext cx="8936886" cy="6771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1900" dirty="0" smtClean="0"/>
              <a:t>drobní </a:t>
            </a:r>
            <a:r>
              <a:rPr lang="cs-CZ" sz="1900" dirty="0"/>
              <a:t>zemědělci přicházejí o své pozemky, po odlesnění se na uvolněné půdě chová na obrovských farmách </a:t>
            </a:r>
            <a:r>
              <a:rPr lang="cs-CZ" sz="1900" b="1" dirty="0"/>
              <a:t>hovězí dobyte</a:t>
            </a:r>
            <a:r>
              <a:rPr lang="cs-CZ" sz="1900" dirty="0"/>
              <a:t>k nebo se pěstuje </a:t>
            </a:r>
            <a:r>
              <a:rPr lang="cs-CZ" sz="1900" dirty="0" err="1" smtClean="0"/>
              <a:t>soja</a:t>
            </a:r>
            <a:endParaRPr lang="cs-CZ" sz="1900" dirty="0"/>
          </a:p>
        </p:txBody>
      </p:sp>
      <p:sp>
        <p:nvSpPr>
          <p:cNvPr id="5" name="Obdélník 4"/>
          <p:cNvSpPr/>
          <p:nvPr/>
        </p:nvSpPr>
        <p:spPr>
          <a:xfrm>
            <a:off x="35496" y="2132856"/>
            <a:ext cx="8936886" cy="9694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1900" dirty="0" smtClean="0"/>
              <a:t>dřevařské </a:t>
            </a:r>
            <a:r>
              <a:rPr lang="cs-CZ" sz="1900" dirty="0"/>
              <a:t>společnosti falšují dokumenty o vlastnictví veřejných pozemků, pokud už na území, které si vyhlédly, někdo žije, doporučí mu odejít – vyhrožují mu nebo vypálí </a:t>
            </a:r>
            <a:r>
              <a:rPr lang="cs-CZ" sz="1900" dirty="0" smtClean="0"/>
              <a:t>dům</a:t>
            </a:r>
            <a:endParaRPr lang="cs-CZ" sz="1900" dirty="0"/>
          </a:p>
        </p:txBody>
      </p:sp>
      <p:sp>
        <p:nvSpPr>
          <p:cNvPr id="6" name="Obdélník 5"/>
          <p:cNvSpPr/>
          <p:nvPr/>
        </p:nvSpPr>
        <p:spPr>
          <a:xfrm>
            <a:off x="35496" y="1628800"/>
            <a:ext cx="8936886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1900" dirty="0" smtClean="0"/>
              <a:t>na </a:t>
            </a:r>
            <a:r>
              <a:rPr lang="cs-CZ" sz="1900" dirty="0"/>
              <a:t>obrovských farmách a mezi </a:t>
            </a:r>
            <a:r>
              <a:rPr lang="cs-CZ" sz="1900" dirty="0" smtClean="0"/>
              <a:t>dřevorubci - </a:t>
            </a:r>
            <a:r>
              <a:rPr lang="cs-CZ" sz="1900" dirty="0"/>
              <a:t>zneužívání otrocké </a:t>
            </a:r>
            <a:r>
              <a:rPr lang="cs-CZ" sz="1900" dirty="0" smtClean="0"/>
              <a:t>práce </a:t>
            </a:r>
            <a:endParaRPr lang="cs-CZ" sz="1900" dirty="0"/>
          </a:p>
        </p:txBody>
      </p:sp>
      <p:sp>
        <p:nvSpPr>
          <p:cNvPr id="17" name="Obdélník 16"/>
          <p:cNvSpPr/>
          <p:nvPr/>
        </p:nvSpPr>
        <p:spPr>
          <a:xfrm>
            <a:off x="60708" y="4149080"/>
            <a:ext cx="4407982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000" b="1" dirty="0"/>
              <a:t>Úbytek kultury lidí žijících v pralesích 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60708" y="5589240"/>
            <a:ext cx="8911674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1900" dirty="0"/>
              <a:t>k</a:t>
            </a:r>
            <a:r>
              <a:rPr lang="cs-CZ" sz="1900" dirty="0" smtClean="0"/>
              <a:t>menové </a:t>
            </a:r>
            <a:r>
              <a:rPr lang="cs-CZ" sz="1900" dirty="0"/>
              <a:t>skupiny jsou stlačeny, musely opustit místa kvůli </a:t>
            </a:r>
            <a:r>
              <a:rPr lang="cs-CZ" sz="1900" dirty="0" smtClean="0"/>
              <a:t>kácení</a:t>
            </a:r>
            <a:endParaRPr lang="cs-CZ" sz="1900" dirty="0"/>
          </a:p>
        </p:txBody>
      </p:sp>
      <p:sp>
        <p:nvSpPr>
          <p:cNvPr id="19" name="Obdélník 18"/>
          <p:cNvSpPr/>
          <p:nvPr/>
        </p:nvSpPr>
        <p:spPr>
          <a:xfrm>
            <a:off x="60708" y="4653136"/>
            <a:ext cx="8911674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1900" dirty="0"/>
              <a:t>odhadovaných 140 milionů lidí je přímo </a:t>
            </a:r>
            <a:r>
              <a:rPr lang="cs-CZ" sz="1900" dirty="0" smtClean="0"/>
              <a:t>ohroženo</a:t>
            </a:r>
            <a:endParaRPr lang="cs-CZ" sz="1900" dirty="0"/>
          </a:p>
        </p:txBody>
      </p:sp>
      <p:sp>
        <p:nvSpPr>
          <p:cNvPr id="20" name="Obdélník 19"/>
          <p:cNvSpPr/>
          <p:nvPr/>
        </p:nvSpPr>
        <p:spPr>
          <a:xfrm>
            <a:off x="88550" y="5157192"/>
            <a:ext cx="8883832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1900" dirty="0" smtClean="0"/>
              <a:t>jsou </a:t>
            </a:r>
            <a:r>
              <a:rPr lang="cs-CZ" sz="1900" dirty="0"/>
              <a:t>ignorována základní lidská práva, ale často i samotná existence těchto lidí. 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88550" y="6093296"/>
            <a:ext cx="8883832" cy="6771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1900" dirty="0"/>
              <a:t>j</a:t>
            </a:r>
            <a:r>
              <a:rPr lang="cs-CZ" sz="1900" dirty="0" smtClean="0"/>
              <a:t>ejich </a:t>
            </a:r>
            <a:r>
              <a:rPr lang="cs-CZ" sz="1900" dirty="0"/>
              <a:t>životní styl od lovce a sběrače se mění k farmářství, přičemž mnoho lidí žilo v pralesích bez ohrožení ekosystému po </a:t>
            </a:r>
            <a:r>
              <a:rPr lang="cs-CZ" sz="1900" dirty="0" smtClean="0"/>
              <a:t>generace </a:t>
            </a:r>
            <a:endParaRPr lang="cs-CZ" sz="1900" dirty="0"/>
          </a:p>
        </p:txBody>
      </p:sp>
      <p:sp>
        <p:nvSpPr>
          <p:cNvPr id="2" name="Obdélník 1"/>
          <p:cNvSpPr/>
          <p:nvPr/>
        </p:nvSpPr>
        <p:spPr>
          <a:xfrm>
            <a:off x="155695" y="3140968"/>
            <a:ext cx="437350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Lidé v pralese</a:t>
            </a:r>
            <a:endParaRPr lang="cs-CZ" dirty="0" smtClean="0">
              <a:hlinkClick r:id="rId3"/>
            </a:endParaRP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world.mongabay.com/czech/301.html</a:t>
            </a:r>
            <a:endParaRPr lang="cs-CZ" dirty="0" smtClean="0"/>
          </a:p>
        </p:txBody>
      </p:sp>
      <p:sp>
        <p:nvSpPr>
          <p:cNvPr id="7" name="Obdélník 6"/>
          <p:cNvSpPr/>
          <p:nvPr/>
        </p:nvSpPr>
        <p:spPr>
          <a:xfrm>
            <a:off x="169342" y="3738518"/>
            <a:ext cx="880304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www.topky.sk/cl/1000125/1324163/FOTOREPORTAZ-Zivot-Bohom-zabudnutych-ludi-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795417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88640"/>
            <a:ext cx="813690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vše </a:t>
            </a:r>
            <a:r>
              <a:rPr lang="cs-CZ" sz="2000" dirty="0"/>
              <a:t>nasvědčuje tomu, že přirozené pralesy i z tropů prakticky </a:t>
            </a:r>
            <a:r>
              <a:rPr lang="cs-CZ" sz="2000" dirty="0" smtClean="0"/>
              <a:t>vymizí 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323528" y="1761698"/>
            <a:ext cx="8136904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 </a:t>
            </a:r>
            <a:r>
              <a:rPr lang="cs-CZ" sz="2000" dirty="0" smtClean="0"/>
              <a:t>od </a:t>
            </a:r>
            <a:r>
              <a:rPr lang="cs-CZ" sz="2000" dirty="0"/>
              <a:t>80. let 20. století se ochránci přírody snaží zabránit drancování deštných </a:t>
            </a:r>
            <a:r>
              <a:rPr lang="cs-CZ" sz="2000" dirty="0" smtClean="0"/>
              <a:t>pralesů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323528" y="821281"/>
            <a:ext cx="8280920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vzhledem </a:t>
            </a:r>
            <a:r>
              <a:rPr lang="cs-CZ" sz="2000" dirty="0"/>
              <a:t>k jejich významu se lze obávat, že z planety může zmizet až třetina všech druhů </a:t>
            </a:r>
            <a:r>
              <a:rPr lang="cs-CZ" sz="2000" dirty="0" smtClean="0"/>
              <a:t>organizmů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107504" y="3501008"/>
            <a:ext cx="4104456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b="1" dirty="0"/>
              <a:t>z</a:t>
            </a:r>
            <a:r>
              <a:rPr lang="cs-CZ" b="1" dirty="0" smtClean="0"/>
              <a:t>avedení </a:t>
            </a:r>
            <a:r>
              <a:rPr lang="cs-CZ" b="1" dirty="0"/>
              <a:t>majetkových práv – právo využívat les by měli mít lidé, kteří jsou na něm existenčně </a:t>
            </a:r>
            <a:r>
              <a:rPr lang="cs-CZ" b="1" dirty="0" smtClean="0"/>
              <a:t>závislí</a:t>
            </a:r>
            <a:endParaRPr lang="cs-CZ" b="1" dirty="0"/>
          </a:p>
        </p:txBody>
      </p:sp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355976" y="2996952"/>
            <a:ext cx="4708934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79512" y="2780928"/>
            <a:ext cx="1904496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Možná </a:t>
            </a:r>
            <a:r>
              <a:rPr lang="cs-CZ" sz="2400" b="1" dirty="0" smtClean="0">
                <a:solidFill>
                  <a:srgbClr val="FF0000"/>
                </a:solidFill>
              </a:rPr>
              <a:t>řešení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7504" y="4549770"/>
            <a:ext cx="4104456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b="1" dirty="0" smtClean="0"/>
              <a:t>cena </a:t>
            </a:r>
            <a:r>
              <a:rPr lang="cs-CZ" b="1" dirty="0"/>
              <a:t>dřeva – dřevěné výrobky jsou příliš levné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107504" y="5321533"/>
            <a:ext cx="4104456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b="1" dirty="0" smtClean="0"/>
              <a:t>je </a:t>
            </a:r>
            <a:r>
              <a:rPr lang="cs-CZ" b="1" dirty="0"/>
              <a:t>třeba přestat dotovat těžbu dřeva, nasadit daně na pralesní dřevo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107504" y="6093296"/>
            <a:ext cx="4104456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b="1" dirty="0" smtClean="0"/>
              <a:t>bojkot </a:t>
            </a:r>
            <a:r>
              <a:rPr lang="cs-CZ" b="1" dirty="0"/>
              <a:t>výrobků z tropického dřeva na Západě</a:t>
            </a:r>
          </a:p>
        </p:txBody>
      </p:sp>
    </p:spTree>
    <p:extLst>
      <p:ext uri="{BB962C8B-B14F-4D97-AF65-F5344CB8AC3E}">
        <p14:creationId xmlns:p14="http://schemas.microsoft.com/office/powerpoint/2010/main" xmlns="" val="336514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2131930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Úkoly pro žáky: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5457672" y="287024"/>
            <a:ext cx="3564396" cy="2592288"/>
          </a:xfrm>
          <a:prstGeom prst="wedgeRoundRectCallout">
            <a:avLst>
              <a:gd name="adj1" fmla="val -113187"/>
              <a:gd name="adj2" fmla="val -35723"/>
              <a:gd name="adj3" fmla="val 16667"/>
            </a:avLst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ový popisek 7"/>
          <p:cNvSpPr/>
          <p:nvPr/>
        </p:nvSpPr>
        <p:spPr>
          <a:xfrm>
            <a:off x="388277" y="3809528"/>
            <a:ext cx="3203848" cy="2283768"/>
          </a:xfrm>
          <a:prstGeom prst="wedgeRoundRectCallout">
            <a:avLst>
              <a:gd name="adj1" fmla="val -1629"/>
              <a:gd name="adj2" fmla="val -163429"/>
              <a:gd name="adj3" fmla="val 16667"/>
            </a:avLst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ový popisek 8"/>
          <p:cNvSpPr/>
          <p:nvPr/>
        </p:nvSpPr>
        <p:spPr>
          <a:xfrm>
            <a:off x="4499992" y="3655268"/>
            <a:ext cx="3384376" cy="2592288"/>
          </a:xfrm>
          <a:prstGeom prst="wedgeRoundRectCallout">
            <a:avLst>
              <a:gd name="adj1" fmla="val -100264"/>
              <a:gd name="adj2" fmla="val -148057"/>
              <a:gd name="adj3" fmla="val 16667"/>
            </a:avLst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735874" y="703525"/>
            <a:ext cx="3007992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1. Vyhledejte a srovnejte, kteří živočichové žijí v tropických deštných lesích</a:t>
            </a:r>
          </a:p>
          <a:p>
            <a:r>
              <a:rPr lang="cs-CZ" sz="2000" dirty="0" smtClean="0"/>
              <a:t> – v </a:t>
            </a:r>
            <a:r>
              <a:rPr lang="cs-CZ" sz="2000" b="1" dirty="0" smtClean="0"/>
              <a:t>Amazonském</a:t>
            </a:r>
            <a:r>
              <a:rPr lang="cs-CZ" sz="2000" dirty="0" smtClean="0"/>
              <a:t> deštném lese a v </a:t>
            </a:r>
            <a:r>
              <a:rPr lang="cs-CZ" sz="2000" b="1" dirty="0" smtClean="0"/>
              <a:t>Konžské</a:t>
            </a:r>
            <a:r>
              <a:rPr lang="cs-CZ" sz="2000" dirty="0" smtClean="0"/>
              <a:t>m </a:t>
            </a:r>
            <a:r>
              <a:rPr lang="cs-CZ" sz="2000" dirty="0" smtClean="0"/>
              <a:t>deštném pralese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0836" y="4229111"/>
            <a:ext cx="2727027" cy="163121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2. Vyhledejte, nakreslete a popište výšková patra tropického deštného lesa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4102040"/>
            <a:ext cx="2880320" cy="163121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3. Vyhledejte, které léčivé rostliny se vyskytují v tropickém deštném lese a popište jejich význam pro zdraví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803766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4" grpId="0" animBg="1"/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64312" y="589330"/>
            <a:ext cx="1938608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>
                <a:hlinkClick r:id="rId2"/>
              </a:rPr>
              <a:t>http://svetamapa.cz</a:t>
            </a:r>
            <a:r>
              <a:rPr lang="cs-CZ" sz="1600" dirty="0" smtClean="0">
                <a:hlinkClick r:id="rId2"/>
              </a:rPr>
              <a:t>/</a:t>
            </a:r>
            <a:endParaRPr lang="cs-CZ" sz="1600" dirty="0" smtClean="0"/>
          </a:p>
        </p:txBody>
      </p:sp>
      <p:sp>
        <p:nvSpPr>
          <p:cNvPr id="15" name="TextovéPole 14"/>
          <p:cNvSpPr txBox="1"/>
          <p:nvPr/>
        </p:nvSpPr>
        <p:spPr>
          <a:xfrm>
            <a:off x="755576" y="4046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1520" y="44624"/>
            <a:ext cx="8641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</a:t>
            </a:r>
            <a:endParaRPr lang="cs-CZ" sz="2000" b="1" dirty="0"/>
          </a:p>
        </p:txBody>
      </p:sp>
      <p:sp>
        <p:nvSpPr>
          <p:cNvPr id="2" name="Obdélník 1"/>
          <p:cNvSpPr/>
          <p:nvPr/>
        </p:nvSpPr>
        <p:spPr>
          <a:xfrm>
            <a:off x="64312" y="1789371"/>
            <a:ext cx="871296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</a:t>
            </a:r>
            <a:r>
              <a:rPr lang="pt-BR" sz="1600" i="1" dirty="0"/>
              <a:t>http://cs.wikipedia.org</a:t>
            </a:r>
            <a:r>
              <a:rPr lang="pt-BR" sz="1600" dirty="0"/>
              <a:t> [online]. [cit. 29.4.2014]. Dostupný na WWW: </a:t>
            </a:r>
            <a:r>
              <a:rPr lang="pt-BR" sz="1600" dirty="0">
                <a:hlinkClick r:id="rId3"/>
              </a:rPr>
              <a:t>http://</a:t>
            </a:r>
            <a:r>
              <a:rPr lang="pt-BR" sz="1600" dirty="0" smtClean="0">
                <a:hlinkClick r:id="rId3"/>
              </a:rPr>
              <a:t>cs.wikipedia.org/wiki/Amazonka#mediaviewer/Soubor:Amazon_river.JPG</a:t>
            </a:r>
            <a:endParaRPr lang="cs-CZ" sz="16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4312" y="907270"/>
            <a:ext cx="2541721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>
                <a:hlinkClick r:id="rId4"/>
              </a:rPr>
              <a:t>http://office.microsoft.com</a:t>
            </a:r>
            <a:r>
              <a:rPr lang="cs-CZ" sz="1600" dirty="0" smtClean="0">
                <a:hlinkClick r:id="rId4"/>
              </a:rPr>
              <a:t>/</a:t>
            </a:r>
            <a:endParaRPr lang="cs-CZ" sz="1600" dirty="0" smtClean="0"/>
          </a:p>
        </p:txBody>
      </p:sp>
      <p:sp>
        <p:nvSpPr>
          <p:cNvPr id="19" name="Obdélník 18"/>
          <p:cNvSpPr/>
          <p:nvPr/>
        </p:nvSpPr>
        <p:spPr>
          <a:xfrm>
            <a:off x="64312" y="1225210"/>
            <a:ext cx="86409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5"/>
              </a:rPr>
              <a:t>http://office.microsoft.com/cs-cz/images/results.aspx?qu=prales&amp;ex=1&amp;origin=EC010141330#ai:MP900423137</a:t>
            </a:r>
            <a:r>
              <a:rPr lang="cs-CZ" sz="1600" dirty="0" smtClean="0">
                <a:hlinkClick r:id="rId5"/>
              </a:rPr>
              <a:t>|</a:t>
            </a:r>
            <a:endParaRPr lang="cs-CZ" sz="1600" dirty="0" smtClean="0"/>
          </a:p>
        </p:txBody>
      </p:sp>
      <p:sp>
        <p:nvSpPr>
          <p:cNvPr id="20" name="Obdélník 19"/>
          <p:cNvSpPr/>
          <p:nvPr/>
        </p:nvSpPr>
        <p:spPr>
          <a:xfrm>
            <a:off x="64312" y="2353532"/>
            <a:ext cx="90796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RALF LOTYS. </a:t>
            </a:r>
            <a:r>
              <a:rPr lang="cs-CZ" sz="1600" i="1" dirty="0"/>
              <a:t>http://cs.wikipedia.org</a:t>
            </a:r>
            <a:r>
              <a:rPr lang="cs-CZ" sz="1600" dirty="0"/>
              <a:t> [online]. [cit. 29.4.2014]. Dostupný na WWW: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cs.wikipedia.org/wiki/Prales#mediaviewer/Soubor:2005-09_Bia%C5%82owieski_Park_Narodowy_2.jpg</a:t>
            </a:r>
            <a:endParaRPr lang="cs-CZ" sz="1600" dirty="0" smtClean="0"/>
          </a:p>
        </p:txBody>
      </p:sp>
      <p:sp>
        <p:nvSpPr>
          <p:cNvPr id="21" name="Obdélník 20"/>
          <p:cNvSpPr/>
          <p:nvPr/>
        </p:nvSpPr>
        <p:spPr>
          <a:xfrm>
            <a:off x="64312" y="3163915"/>
            <a:ext cx="84969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ROOSEVELT GARCIA. </a:t>
            </a:r>
            <a:r>
              <a:rPr lang="cs-CZ" sz="1600" i="1" dirty="0"/>
              <a:t>http://cs.wikipedia.org</a:t>
            </a:r>
            <a:r>
              <a:rPr lang="cs-CZ" sz="1600" dirty="0"/>
              <a:t> [online]. [cit. 29.4.2014]. Dostupný na WWW: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cs.wikipedia.org/wiki/Tropick%C3%BD_de%C5%A1tn%C3%BD_les#mediaviewer/Soubor:Rio_Madre_de_Dios%2C_Peru.JPG</a:t>
            </a:r>
            <a:endParaRPr lang="cs-CZ" sz="1600" dirty="0" smtClean="0"/>
          </a:p>
        </p:txBody>
      </p:sp>
      <p:sp>
        <p:nvSpPr>
          <p:cNvPr id="22" name="Obdélník 21"/>
          <p:cNvSpPr/>
          <p:nvPr/>
        </p:nvSpPr>
        <p:spPr>
          <a:xfrm>
            <a:off x="64312" y="3974298"/>
            <a:ext cx="860803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CESAR PAES BARRETO. http://cs.wikipedia.org [online]. [cit. 29.4.2014]. Dostupný na WWW: </a:t>
            </a: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cs.wikipedia.org/wiki/Amazonsk%C3%BD_prales#mediaviewer/Soubor:River_in_the_Amazon_rainforest.jpg</a:t>
            </a:r>
            <a:endParaRPr lang="cs-CZ" sz="1600" dirty="0" smtClean="0"/>
          </a:p>
        </p:txBody>
      </p:sp>
      <p:sp>
        <p:nvSpPr>
          <p:cNvPr id="23" name="Obdélník 22"/>
          <p:cNvSpPr/>
          <p:nvPr/>
        </p:nvSpPr>
        <p:spPr>
          <a:xfrm>
            <a:off x="64312" y="5348842"/>
            <a:ext cx="83529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MAKEMAKE. http://cs.wikipedia.org [online]. [cit. 29.4.2014]. Dostupný na WWW: </a:t>
            </a: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cs.wikipedia.org/wiki/De%C5%A1tn%C3%BD_prales#mediaviewer/Soubor:Rainforest_Fatu_Hiva.jpg</a:t>
            </a:r>
            <a:endParaRPr lang="cs-CZ" sz="1600" dirty="0" smtClean="0"/>
          </a:p>
        </p:txBody>
      </p:sp>
      <p:sp>
        <p:nvSpPr>
          <p:cNvPr id="24" name="Obdélník 23"/>
          <p:cNvSpPr/>
          <p:nvPr/>
        </p:nvSpPr>
        <p:spPr>
          <a:xfrm>
            <a:off x="64312" y="4784681"/>
            <a:ext cx="84969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http://cs.wikipedia.org [online]. [cit. 29.4.2014]. Dostupný na WWW: </a:t>
            </a:r>
            <a:r>
              <a:rPr lang="pt-BR" sz="1600" dirty="0">
                <a:hlinkClick r:id="rId10"/>
              </a:rPr>
              <a:t>http://</a:t>
            </a:r>
            <a:r>
              <a:rPr lang="pt-BR" sz="1600" dirty="0" smtClean="0">
                <a:hlinkClick r:id="rId10"/>
              </a:rPr>
              <a:t>upload.wikimedia.org/wikipedia/commons/c/cc/Bwindi.JPG</a:t>
            </a:r>
            <a:endParaRPr lang="cs-CZ" sz="1600" dirty="0" smtClean="0"/>
          </a:p>
        </p:txBody>
      </p:sp>
      <p:sp>
        <p:nvSpPr>
          <p:cNvPr id="25" name="Obdélník 24"/>
          <p:cNvSpPr/>
          <p:nvPr/>
        </p:nvSpPr>
        <p:spPr>
          <a:xfrm>
            <a:off x="64312" y="6159224"/>
            <a:ext cx="835292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http://www.gurustyle.cz [online]. [cit. 29.4.2014]. Dostupný na WWW: </a:t>
            </a:r>
            <a:r>
              <a:rPr lang="pt-BR" sz="1600" dirty="0">
                <a:hlinkClick r:id="rId11"/>
              </a:rPr>
              <a:t>http://www.gurustyle.cz/zdravi-a-sport/znate-vitaminovou-bombu-acai</a:t>
            </a:r>
            <a:r>
              <a:rPr lang="pt-BR" sz="1600" dirty="0" smtClean="0">
                <a:hlinkClick r:id="rId11"/>
              </a:rPr>
              <a:t>/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3039165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193302" y="1124744"/>
            <a:ext cx="639045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nd01.jxs.cz/688/119/e84b768c40_8286489_o2.jpg</a:t>
            </a:r>
            <a:endParaRPr lang="cs-CZ" sz="1600" dirty="0" smtClean="0"/>
          </a:p>
        </p:txBody>
      </p:sp>
      <p:sp>
        <p:nvSpPr>
          <p:cNvPr id="11" name="Obdélník 10"/>
          <p:cNvSpPr/>
          <p:nvPr/>
        </p:nvSpPr>
        <p:spPr>
          <a:xfrm>
            <a:off x="179235" y="332656"/>
            <a:ext cx="871961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hlinkClick r:id="rId3"/>
              </a:rPr>
              <a:t>http://upload.wikimedia.org/wikipedia/commons/4/4b/Amazon_Manaus_forest.jpg</a:t>
            </a:r>
            <a:endParaRPr lang="cs-CZ" sz="1600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179235" y="720000"/>
            <a:ext cx="8568951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upload.wikimedia.org/wikipedia/commons/3/3c/Campo12Foto_2.JPG</a:t>
            </a:r>
            <a:endParaRPr lang="cs-CZ" sz="16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251244" y="1556792"/>
            <a:ext cx="849694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upload.wikimedia.org/wikipedia/commons/f/ff/Giant_Waxy_Monkey_Frog.jpg</a:t>
            </a:r>
            <a:endParaRPr lang="cs-CZ" sz="1600" dirty="0" smtClean="0"/>
          </a:p>
        </p:txBody>
      </p:sp>
      <p:sp>
        <p:nvSpPr>
          <p:cNvPr id="15" name="Obdélník 14"/>
          <p:cNvSpPr/>
          <p:nvPr/>
        </p:nvSpPr>
        <p:spPr>
          <a:xfrm>
            <a:off x="210886" y="1988840"/>
            <a:ext cx="86563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upload.wikimedia.org/wikipedia/commons/9/96/Daintree_National_Park.jpg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880782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45469" y="970802"/>
            <a:ext cx="60486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https://www.youtube.com/watch?v=d_Vs9S-8fek</a:t>
            </a:r>
            <a:endParaRPr lang="cs-CZ" dirty="0" smtClean="0"/>
          </a:p>
        </p:txBody>
      </p:sp>
      <p:sp>
        <p:nvSpPr>
          <p:cNvPr id="11" name="Obdélník 10"/>
          <p:cNvSpPr/>
          <p:nvPr/>
        </p:nvSpPr>
        <p:spPr>
          <a:xfrm>
            <a:off x="45469" y="470125"/>
            <a:ext cx="701503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Video ke shlédnutí </a:t>
            </a:r>
            <a:r>
              <a:rPr lang="cs-CZ" dirty="0" smtClean="0"/>
              <a:t>– „</a:t>
            </a:r>
            <a:r>
              <a:rPr lang="cs-CZ" dirty="0" err="1" smtClean="0"/>
              <a:t>Destne</a:t>
            </a:r>
            <a:r>
              <a:rPr lang="cs-CZ" dirty="0" smtClean="0"/>
              <a:t> pralesy </a:t>
            </a:r>
            <a:r>
              <a:rPr lang="cs-CZ" dirty="0" err="1" smtClean="0"/>
              <a:t>tajemstvi</a:t>
            </a:r>
            <a:r>
              <a:rPr lang="cs-CZ" dirty="0" smtClean="0"/>
              <a:t> </a:t>
            </a:r>
            <a:r>
              <a:rPr lang="cs-CZ" dirty="0" err="1" smtClean="0"/>
              <a:t>zivota</a:t>
            </a:r>
            <a:r>
              <a:rPr lang="cs-CZ" dirty="0" smtClean="0"/>
              <a:t>“ – 52 minut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5469" y="2843412"/>
            <a:ext cx="42482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www.differentlife.cz/ekologie02.htm</a:t>
            </a:r>
            <a:endParaRPr lang="cs-CZ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45469" y="3573016"/>
            <a:ext cx="315765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>
                <a:hlinkClick r:id="rId4"/>
              </a:rPr>
              <a:t>http://www.amazon-rainforest.org</a:t>
            </a:r>
            <a:r>
              <a:rPr lang="cs-CZ" sz="1600" dirty="0" smtClean="0">
                <a:hlinkClick r:id="rId4"/>
              </a:rPr>
              <a:t>/</a:t>
            </a:r>
            <a:endParaRPr lang="cs-CZ" sz="1600" dirty="0" smtClean="0"/>
          </a:p>
        </p:txBody>
      </p:sp>
      <p:sp>
        <p:nvSpPr>
          <p:cNvPr id="14" name="TextovéPole 13"/>
          <p:cNvSpPr txBox="1"/>
          <p:nvPr/>
        </p:nvSpPr>
        <p:spPr>
          <a:xfrm>
            <a:off x="65261" y="2098148"/>
            <a:ext cx="4937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Podívejte se na obrázky  pralesa a přečtěte si více.</a:t>
            </a:r>
            <a:endParaRPr lang="cs-CZ" b="1" dirty="0"/>
          </a:p>
        </p:txBody>
      </p:sp>
      <p:sp>
        <p:nvSpPr>
          <p:cNvPr id="16" name="Obdélník 15"/>
          <p:cNvSpPr/>
          <p:nvPr/>
        </p:nvSpPr>
        <p:spPr>
          <a:xfrm>
            <a:off x="45469" y="3861048"/>
            <a:ext cx="674420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www.brazilie-informace.cz/amazonskyprales.html</a:t>
            </a:r>
            <a:endParaRPr lang="cs-CZ" dirty="0" smtClean="0"/>
          </a:p>
        </p:txBody>
      </p:sp>
      <p:sp>
        <p:nvSpPr>
          <p:cNvPr id="17" name="Obdélník 16"/>
          <p:cNvSpPr/>
          <p:nvPr/>
        </p:nvSpPr>
        <p:spPr>
          <a:xfrm>
            <a:off x="45469" y="2483604"/>
            <a:ext cx="899102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6"/>
              </a:rPr>
              <a:t>http://www.greenpeace.org/czech/cz/Kampan/Ochrana-pralesu/Amazonsky-destny-prales</a:t>
            </a:r>
            <a:r>
              <a:rPr lang="cs-CZ" dirty="0" smtClean="0">
                <a:hlinkClick r:id="rId6"/>
              </a:rPr>
              <a:t>/</a:t>
            </a:r>
            <a:endParaRPr lang="cs-CZ" dirty="0" smtClean="0"/>
          </a:p>
        </p:txBody>
      </p:sp>
      <p:sp>
        <p:nvSpPr>
          <p:cNvPr id="18" name="Obdélník 17"/>
          <p:cNvSpPr/>
          <p:nvPr/>
        </p:nvSpPr>
        <p:spPr>
          <a:xfrm>
            <a:off x="45469" y="3212976"/>
            <a:ext cx="835747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ekopunks.blog.cz/0802/kaceni-a-vypalovani-destnych-pralesu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266600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722</TotalTime>
  <Words>2057</Words>
  <Application>Microsoft Office PowerPoint</Application>
  <PresentationFormat>Předvádění na obrazovce (4:3)</PresentationFormat>
  <Paragraphs>187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Dum</cp:lastModifiedBy>
  <cp:revision>66</cp:revision>
  <dcterms:created xsi:type="dcterms:W3CDTF">2014-04-24T06:58:33Z</dcterms:created>
  <dcterms:modified xsi:type="dcterms:W3CDTF">2014-04-30T10:32:40Z</dcterms:modified>
</cp:coreProperties>
</file>