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3" r:id="rId2"/>
    <p:sldId id="277" r:id="rId3"/>
    <p:sldId id="278" r:id="rId4"/>
    <p:sldId id="276" r:id="rId5"/>
    <p:sldId id="279" r:id="rId6"/>
    <p:sldId id="281" r:id="rId7"/>
    <p:sldId id="280" r:id="rId8"/>
    <p:sldId id="282" r:id="rId9"/>
    <p:sldId id="283" r:id="rId10"/>
    <p:sldId id="284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6FF"/>
    <a:srgbClr val="80808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09" autoAdjust="0"/>
    <p:restoredTop sz="94621" autoAdjust="0"/>
  </p:normalViewPr>
  <p:slideViewPr>
    <p:cSldViewPr>
      <p:cViewPr varScale="1">
        <p:scale>
          <a:sx n="103" d="100"/>
          <a:sy n="103" d="100"/>
        </p:scale>
        <p:origin x="-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2D82E775-07CF-43EC-8A7D-2B25A12D5796}" type="datetimeFigureOut">
              <a:rPr lang="cs-CZ"/>
              <a:pPr>
                <a:defRPr/>
              </a:pPr>
              <a:t>10.5.2014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92ABC333-4BBB-42D7-B128-D50A84A78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4FC47D7-686F-4831-8074-EE38D106CEC9}" type="datetimeFigureOut">
              <a:rPr lang="cs-CZ"/>
              <a:pPr>
                <a:defRPr/>
              </a:pPr>
              <a:t>10.5.2014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FE535FA-CB38-4622-868E-97279CC14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900113" y="6381750"/>
            <a:ext cx="748823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dirty="0" smtClean="0"/>
              <a:t>Autorem materiálu a všech jeho částí, není-li uvedeno jinak, je Ing. Zdeňka </a:t>
            </a:r>
            <a:r>
              <a:rPr lang="cs-CZ" dirty="0" err="1" smtClean="0"/>
              <a:t>Soprová</a:t>
            </a:r>
            <a:r>
              <a:rPr lang="cs-CZ" dirty="0" smtClean="0"/>
              <a:t>, Bc.</a:t>
            </a:r>
            <a:br>
              <a:rPr lang="cs-CZ" dirty="0" smtClean="0"/>
            </a:br>
            <a:endParaRPr lang="cs-CZ" dirty="0" smtClean="0"/>
          </a:p>
          <a:p>
            <a:endParaRPr lang="cs-CZ" dirty="0" smtClean="0"/>
          </a:p>
        </p:txBody>
      </p:sp>
      <p:graphicFrame>
        <p:nvGraphicFramePr>
          <p:cNvPr id="13367" name="Group 55"/>
          <p:cNvGraphicFramePr>
            <a:graphicFrameLocks noGrp="1"/>
          </p:cNvGraphicFramePr>
          <p:nvPr/>
        </p:nvGraphicFramePr>
        <p:xfrm>
          <a:off x="1258888" y="827088"/>
          <a:ext cx="6743700" cy="3292476"/>
        </p:xfrm>
        <a:graphic>
          <a:graphicData uri="http://schemas.openxmlformats.org/drawingml/2006/table">
            <a:tbl>
              <a:tblPr/>
              <a:tblGrid>
                <a:gridCol w="1562100"/>
                <a:gridCol w="1890712"/>
                <a:gridCol w="830263"/>
                <a:gridCol w="136525"/>
                <a:gridCol w="136525"/>
                <a:gridCol w="400050"/>
                <a:gridCol w="1008062"/>
                <a:gridCol w="779463"/>
              </a:tblGrid>
              <a:tr h="9001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Obchodní akademie a Střední odborná škola, gen. F. Fajtla, Louny, p.o.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Osvoboditelů 380, Louny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CZ.1.07/1.5.00/34.0052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sady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DUM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Mechanika 2.r. – Pružnost a pevnost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Tematický okruh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lang="cs-CZ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Kvadratické a polární momenty průřezu, průřezové moduly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materiálu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Průřezové moduly v ohybu a krutu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Ing.Bc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Zdeňka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Soprová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12. 3. 2013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I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152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Žáci se naučí počítat průřezové moduly v krutu a ohybu. Učební materiál je určen pro II. ročník technických škol.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Pomůcky: tužka, papír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356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Učitel látku promítá na tabuli a provádí výklad.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3358" name="Skupina 3"/>
          <p:cNvGrpSpPr>
            <a:grpSpLocks/>
          </p:cNvGrpSpPr>
          <p:nvPr/>
        </p:nvGrpSpPr>
        <p:grpSpPr bwMode="auto">
          <a:xfrm>
            <a:off x="1476375" y="838200"/>
            <a:ext cx="3892550" cy="847725"/>
            <a:chOff x="1475656" y="2133600"/>
            <a:chExt cx="3893393" cy="847725"/>
          </a:xfrm>
        </p:grpSpPr>
        <p:pic>
          <p:nvPicPr>
            <p:cNvPr id="13359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75656" y="2133600"/>
              <a:ext cx="2905125" cy="84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60" name="Obrázek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8024" y="2266949"/>
              <a:ext cx="581025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8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z="3600" b="1" smtClean="0">
                <a:solidFill>
                  <a:schemeClr val="tx2"/>
                </a:solidFill>
                <a:latin typeface="Arial" charset="0"/>
              </a:rPr>
              <a:t>Průřezové moduly v ohybu a krutu u základních geometrických obrazců</a:t>
            </a:r>
            <a:r>
              <a:rPr lang="cs-CZ" sz="4000" smtClean="0">
                <a:latin typeface="Arial" charset="0"/>
              </a:rPr>
              <a:t> </a:t>
            </a:r>
          </a:p>
        </p:txBody>
      </p:sp>
      <p:sp>
        <p:nvSpPr>
          <p:cNvPr id="14339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68313" y="1916113"/>
            <a:ext cx="8135937" cy="4525962"/>
          </a:xfrm>
        </p:spPr>
        <p:txBody>
          <a:bodyPr/>
          <a:lstStyle/>
          <a:p>
            <a:r>
              <a:rPr lang="cs-CZ" sz="2800" smtClean="0">
                <a:latin typeface="Arial" charset="0"/>
              </a:rPr>
              <a:t>Průřezový modul v ohybu pro všechny </a:t>
            </a:r>
          </a:p>
          <a:p>
            <a:pPr>
              <a:buFont typeface="Arial" charset="0"/>
              <a:buNone/>
            </a:pPr>
            <a:r>
              <a:rPr lang="cs-CZ" sz="2800" smtClean="0">
                <a:latin typeface="Arial" charset="0"/>
              </a:rPr>
              <a:t>    průřezy je: </a:t>
            </a:r>
          </a:p>
          <a:p>
            <a:pPr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2800" smtClean="0">
                <a:latin typeface="Arial" charset="0"/>
              </a:rPr>
              <a:t>    e</a:t>
            </a:r>
            <a:r>
              <a:rPr lang="cs-CZ" sz="2800" baseline="-25000" smtClean="0">
                <a:latin typeface="Arial" charset="0"/>
              </a:rPr>
              <a:t>1</a:t>
            </a:r>
            <a:r>
              <a:rPr lang="cs-CZ" sz="2800" smtClean="0">
                <a:latin typeface="Arial" charset="0"/>
              </a:rPr>
              <a:t> – vzdálenost nejvíce taženého vlákna od osy těžiště</a:t>
            </a:r>
          </a:p>
          <a:p>
            <a:pPr>
              <a:buFont typeface="Arial" charset="0"/>
              <a:buNone/>
            </a:pPr>
            <a:r>
              <a:rPr lang="cs-CZ" sz="2800" smtClean="0">
                <a:latin typeface="Arial" charset="0"/>
              </a:rPr>
              <a:t>    e</a:t>
            </a:r>
            <a:r>
              <a:rPr lang="cs-CZ" sz="2800" baseline="-25000" smtClean="0">
                <a:latin typeface="Arial" charset="0"/>
              </a:rPr>
              <a:t>2</a:t>
            </a:r>
            <a:r>
              <a:rPr lang="cs-CZ" sz="2800" smtClean="0">
                <a:latin typeface="Arial" charset="0"/>
              </a:rPr>
              <a:t> – vzdálenost nejvíce tlačeného vlákna od osy těžiště</a:t>
            </a:r>
          </a:p>
        </p:txBody>
      </p:sp>
      <p:graphicFrame>
        <p:nvGraphicFramePr>
          <p:cNvPr id="14340" name="Object 11"/>
          <p:cNvGraphicFramePr>
            <a:graphicFrameLocks noChangeAspect="1"/>
          </p:cNvGraphicFramePr>
          <p:nvPr>
            <p:ph sz="quarter" idx="4294967295"/>
          </p:nvPr>
        </p:nvGraphicFramePr>
        <p:xfrm>
          <a:off x="3059113" y="2349500"/>
          <a:ext cx="2665412" cy="898525"/>
        </p:xfrm>
        <a:graphic>
          <a:graphicData uri="http://schemas.openxmlformats.org/presentationml/2006/ole">
            <p:oleObj spid="_x0000_s14340" name="Rovnice" r:id="rId3" imgW="1167893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8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5363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68313" y="765175"/>
            <a:ext cx="8207375" cy="5389563"/>
          </a:xfrm>
        </p:spPr>
        <p:txBody>
          <a:bodyPr/>
          <a:lstStyle/>
          <a:p>
            <a:r>
              <a:rPr lang="cs-CZ" sz="2800" smtClean="0">
                <a:latin typeface="Arial" charset="0"/>
              </a:rPr>
              <a:t>Průřezový modul v krutu pro kruhový </a:t>
            </a:r>
          </a:p>
          <a:p>
            <a:pPr>
              <a:buFont typeface="Arial" charset="0"/>
              <a:buNone/>
            </a:pPr>
            <a:r>
              <a:rPr lang="cs-CZ" sz="2800" smtClean="0">
                <a:latin typeface="Arial" charset="0"/>
              </a:rPr>
              <a:t>   průřez je:</a:t>
            </a:r>
          </a:p>
          <a:p>
            <a:pPr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r>
              <a:rPr lang="cs-CZ" sz="2800" smtClean="0">
                <a:latin typeface="Arial" charset="0"/>
              </a:rPr>
              <a:t>Průřezové moduly se nesmějí slučovat. To znamená, že při řešení průřezového modulu u obecného obrazce musíme nejdříve vypočítat kvadratický nebo polární moment průřezu a teprve tento dělit vzdáleností okrajového vlákna.</a:t>
            </a:r>
          </a:p>
          <a:p>
            <a:pPr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endParaRPr lang="cs-CZ" sz="2800" smtClean="0"/>
          </a:p>
        </p:txBody>
      </p:sp>
      <p:graphicFrame>
        <p:nvGraphicFramePr>
          <p:cNvPr id="15364" name="Object 7"/>
          <p:cNvGraphicFramePr>
            <a:graphicFrameLocks noChangeAspect="1"/>
          </p:cNvGraphicFramePr>
          <p:nvPr>
            <p:ph sz="quarter" idx="4294967295"/>
          </p:nvPr>
        </p:nvGraphicFramePr>
        <p:xfrm>
          <a:off x="2916238" y="1628775"/>
          <a:ext cx="1584325" cy="1228725"/>
        </p:xfrm>
        <a:graphic>
          <a:graphicData uri="http://schemas.openxmlformats.org/presentationml/2006/ole">
            <p:oleObj spid="_x0000_s15364" name="Rovnice" r:id="rId3" imgW="507780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z="3200" b="1" smtClean="0">
                <a:latin typeface="Arial" charset="0"/>
              </a:rPr>
              <a:t>Průřezové moduly v ohybu základních geometrických obrazců</a:t>
            </a:r>
          </a:p>
        </p:txBody>
      </p:sp>
      <p:sp>
        <p:nvSpPr>
          <p:cNvPr id="16387" name="Rectangle 3"/>
          <p:cNvSpPr>
            <a:spLocks noGrp="1"/>
          </p:cNvSpPr>
          <p:nvPr>
            <p:ph type="body" idx="4294967295"/>
          </p:nvPr>
        </p:nvSpPr>
        <p:spPr>
          <a:xfrm>
            <a:off x="395288" y="1773238"/>
            <a:ext cx="8229600" cy="4525962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b="1" smtClean="0">
                <a:latin typeface="Arial" charset="0"/>
              </a:rPr>
              <a:t>Čtverec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b="1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b="1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b="1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b="1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b="1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b="1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cs-CZ" smtClean="0">
              <a:latin typeface="Arial" charset="0"/>
            </a:endParaRPr>
          </a:p>
        </p:txBody>
      </p:sp>
      <p:graphicFrame>
        <p:nvGraphicFramePr>
          <p:cNvPr id="16388" name="Object 11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16388" name="Rovnice" r:id="rId3" imgW="114151" imgH="215619" progId="Equation.3">
              <p:embed/>
            </p:oleObj>
          </a:graphicData>
        </a:graphic>
      </p:graphicFrame>
      <p:graphicFrame>
        <p:nvGraphicFramePr>
          <p:cNvPr id="16389" name="Object 14"/>
          <p:cNvGraphicFramePr>
            <a:graphicFrameLocks noChangeAspect="1"/>
          </p:cNvGraphicFramePr>
          <p:nvPr/>
        </p:nvGraphicFramePr>
        <p:xfrm>
          <a:off x="3276600" y="2708275"/>
          <a:ext cx="1368425" cy="941388"/>
        </p:xfrm>
        <a:graphic>
          <a:graphicData uri="http://schemas.openxmlformats.org/presentationml/2006/ole">
            <p:oleObj spid="_x0000_s16389" name="Rovnice" r:id="rId4" imgW="609600" imgH="419100" progId="Equation.3">
              <p:embed/>
            </p:oleObj>
          </a:graphicData>
        </a:graphic>
      </p:graphicFrame>
      <p:sp>
        <p:nvSpPr>
          <p:cNvPr id="16390" name="Rectangle 17"/>
          <p:cNvSpPr>
            <a:spLocks noChangeArrowheads="1"/>
          </p:cNvSpPr>
          <p:nvPr/>
        </p:nvSpPr>
        <p:spPr bwMode="auto">
          <a:xfrm>
            <a:off x="1116013" y="2708275"/>
            <a:ext cx="1152525" cy="11509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1" name="Line 18"/>
          <p:cNvSpPr>
            <a:spLocks noChangeShapeType="1"/>
          </p:cNvSpPr>
          <p:nvPr/>
        </p:nvSpPr>
        <p:spPr bwMode="auto">
          <a:xfrm>
            <a:off x="1692275" y="2349500"/>
            <a:ext cx="0" cy="187325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6392" name="Line 19"/>
          <p:cNvSpPr>
            <a:spLocks noChangeShapeType="1"/>
          </p:cNvSpPr>
          <p:nvPr/>
        </p:nvSpPr>
        <p:spPr bwMode="auto">
          <a:xfrm>
            <a:off x="755650" y="3284538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6393" name="Text Box 20"/>
          <p:cNvSpPr txBox="1">
            <a:spLocks noChangeArrowheads="1"/>
          </p:cNvSpPr>
          <p:nvPr/>
        </p:nvSpPr>
        <p:spPr bwMode="auto">
          <a:xfrm>
            <a:off x="2411413" y="2924175"/>
            <a:ext cx="2159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x</a:t>
            </a:r>
          </a:p>
        </p:txBody>
      </p:sp>
      <p:sp>
        <p:nvSpPr>
          <p:cNvPr id="16394" name="Text Box 21"/>
          <p:cNvSpPr txBox="1">
            <a:spLocks noChangeArrowheads="1"/>
          </p:cNvSpPr>
          <p:nvPr/>
        </p:nvSpPr>
        <p:spPr bwMode="auto">
          <a:xfrm>
            <a:off x="1763713" y="2205038"/>
            <a:ext cx="2159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y</a:t>
            </a:r>
          </a:p>
        </p:txBody>
      </p:sp>
      <p:sp>
        <p:nvSpPr>
          <p:cNvPr id="16395" name="Line 22"/>
          <p:cNvSpPr>
            <a:spLocks noChangeShapeType="1"/>
          </p:cNvSpPr>
          <p:nvPr/>
        </p:nvSpPr>
        <p:spPr bwMode="auto">
          <a:xfrm>
            <a:off x="1116013" y="3716338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6396" name="Line 23"/>
          <p:cNvSpPr>
            <a:spLocks noChangeShapeType="1"/>
          </p:cNvSpPr>
          <p:nvPr/>
        </p:nvSpPr>
        <p:spPr bwMode="auto">
          <a:xfrm>
            <a:off x="2268538" y="3860800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6397" name="Line 24"/>
          <p:cNvSpPr>
            <a:spLocks noChangeShapeType="1"/>
          </p:cNvSpPr>
          <p:nvPr/>
        </p:nvSpPr>
        <p:spPr bwMode="auto">
          <a:xfrm>
            <a:off x="1116013" y="4149725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6398" name="Text Box 25"/>
          <p:cNvSpPr txBox="1">
            <a:spLocks noChangeArrowheads="1"/>
          </p:cNvSpPr>
          <p:nvPr/>
        </p:nvSpPr>
        <p:spPr bwMode="auto">
          <a:xfrm>
            <a:off x="1763713" y="3860800"/>
            <a:ext cx="3603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7411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68313" y="1125538"/>
            <a:ext cx="8135937" cy="4525962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smtClean="0">
                <a:latin typeface="Arial" charset="0"/>
              </a:rPr>
              <a:t>Obdélník</a:t>
            </a:r>
          </a:p>
          <a:p>
            <a:pPr>
              <a:buFont typeface="Wingdings" pitchFamily="2" charset="2"/>
              <a:buNone/>
            </a:pPr>
            <a:endParaRPr lang="cs-CZ" sz="2800" b="1" smtClean="0">
              <a:latin typeface="Arial" charset="0"/>
            </a:endParaRPr>
          </a:p>
          <a:p>
            <a:pPr>
              <a:buFont typeface="Wingdings" pitchFamily="2" charset="2"/>
              <a:buChar char="q"/>
            </a:pPr>
            <a:endParaRPr lang="cs-CZ" sz="2800" b="1" smtClean="0">
              <a:latin typeface="Arial" charset="0"/>
            </a:endParaRPr>
          </a:p>
          <a:p>
            <a:pPr>
              <a:buFont typeface="Wingdings" pitchFamily="2" charset="2"/>
              <a:buChar char="q"/>
            </a:pPr>
            <a:endParaRPr lang="cs-CZ" sz="2800" b="1" smtClean="0">
              <a:latin typeface="Arial" charset="0"/>
            </a:endParaRPr>
          </a:p>
          <a:p>
            <a:pPr>
              <a:buFont typeface="Wingdings" pitchFamily="2" charset="2"/>
              <a:buChar char="q"/>
            </a:pPr>
            <a:endParaRPr lang="cs-CZ" sz="2800" smtClean="0">
              <a:latin typeface="Arial" charset="0"/>
            </a:endParaRPr>
          </a:p>
          <a:p>
            <a:endParaRPr lang="cs-CZ" sz="2800" smtClean="0"/>
          </a:p>
        </p:txBody>
      </p:sp>
      <p:graphicFrame>
        <p:nvGraphicFramePr>
          <p:cNvPr id="17412" name="Object 7"/>
          <p:cNvGraphicFramePr>
            <a:graphicFrameLocks noChangeAspect="1"/>
          </p:cNvGraphicFramePr>
          <p:nvPr>
            <p:ph sz="quarter" idx="4294967295"/>
          </p:nvPr>
        </p:nvGraphicFramePr>
        <p:xfrm>
          <a:off x="3563938" y="2636838"/>
          <a:ext cx="1366837" cy="884237"/>
        </p:xfrm>
        <a:graphic>
          <a:graphicData uri="http://schemas.openxmlformats.org/presentationml/2006/ole">
            <p:oleObj spid="_x0000_s17412" name="Rovnice" r:id="rId3" imgW="647700" imgH="419100" progId="Equation.3">
              <p:embed/>
            </p:oleObj>
          </a:graphicData>
        </a:graphic>
      </p:graphicFrame>
      <p:graphicFrame>
        <p:nvGraphicFramePr>
          <p:cNvPr id="17413" name="Object 11"/>
          <p:cNvGraphicFramePr>
            <a:graphicFrameLocks noChangeAspect="1"/>
          </p:cNvGraphicFramePr>
          <p:nvPr>
            <p:ph sz="quarter" idx="4294967295"/>
          </p:nvPr>
        </p:nvGraphicFramePr>
        <p:xfrm>
          <a:off x="3635375" y="3860800"/>
          <a:ext cx="1439863" cy="863600"/>
        </p:xfrm>
        <a:graphic>
          <a:graphicData uri="http://schemas.openxmlformats.org/presentationml/2006/ole">
            <p:oleObj spid="_x0000_s17413" name="Rovnice" r:id="rId4" imgW="698500" imgH="419100" progId="Equation.3">
              <p:embed/>
            </p:oleObj>
          </a:graphicData>
        </a:graphic>
      </p:graphicFrame>
      <p:sp>
        <p:nvSpPr>
          <p:cNvPr id="17414" name="Rectangle 13"/>
          <p:cNvSpPr>
            <a:spLocks noChangeArrowheads="1"/>
          </p:cNvSpPr>
          <p:nvPr/>
        </p:nvSpPr>
        <p:spPr bwMode="auto">
          <a:xfrm>
            <a:off x="1116013" y="2997200"/>
            <a:ext cx="1152525" cy="15113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5" name="Line 14"/>
          <p:cNvSpPr>
            <a:spLocks noChangeShapeType="1"/>
          </p:cNvSpPr>
          <p:nvPr/>
        </p:nvSpPr>
        <p:spPr bwMode="auto">
          <a:xfrm>
            <a:off x="900113" y="3789363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7416" name="Line 16"/>
          <p:cNvSpPr>
            <a:spLocks noChangeShapeType="1"/>
          </p:cNvSpPr>
          <p:nvPr/>
        </p:nvSpPr>
        <p:spPr bwMode="auto">
          <a:xfrm>
            <a:off x="1692275" y="2781300"/>
            <a:ext cx="0" cy="20161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7417" name="Line 17"/>
          <p:cNvSpPr>
            <a:spLocks noChangeShapeType="1"/>
          </p:cNvSpPr>
          <p:nvPr/>
        </p:nvSpPr>
        <p:spPr bwMode="auto">
          <a:xfrm>
            <a:off x="2268538" y="2997200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7418" name="Line 18"/>
          <p:cNvSpPr>
            <a:spLocks noChangeShapeType="1"/>
          </p:cNvSpPr>
          <p:nvPr/>
        </p:nvSpPr>
        <p:spPr bwMode="auto">
          <a:xfrm>
            <a:off x="2268538" y="4508500"/>
            <a:ext cx="2873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7419" name="Line 19"/>
          <p:cNvSpPr>
            <a:spLocks noChangeShapeType="1"/>
          </p:cNvSpPr>
          <p:nvPr/>
        </p:nvSpPr>
        <p:spPr bwMode="auto">
          <a:xfrm>
            <a:off x="2484438" y="2997200"/>
            <a:ext cx="0" cy="1511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7420" name="Text Box 20"/>
          <p:cNvSpPr txBox="1">
            <a:spLocks noChangeArrowheads="1"/>
          </p:cNvSpPr>
          <p:nvPr/>
        </p:nvSpPr>
        <p:spPr bwMode="auto">
          <a:xfrm>
            <a:off x="1692275" y="2565400"/>
            <a:ext cx="2873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y</a:t>
            </a:r>
          </a:p>
        </p:txBody>
      </p:sp>
      <p:sp>
        <p:nvSpPr>
          <p:cNvPr id="17421" name="Text Box 21"/>
          <p:cNvSpPr txBox="1">
            <a:spLocks noChangeArrowheads="1"/>
          </p:cNvSpPr>
          <p:nvPr/>
        </p:nvSpPr>
        <p:spPr bwMode="auto">
          <a:xfrm>
            <a:off x="2700338" y="3500438"/>
            <a:ext cx="2159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x</a:t>
            </a:r>
          </a:p>
        </p:txBody>
      </p:sp>
      <p:sp>
        <p:nvSpPr>
          <p:cNvPr id="17422" name="Text Box 22"/>
          <p:cNvSpPr txBox="1">
            <a:spLocks noChangeArrowheads="1"/>
          </p:cNvSpPr>
          <p:nvPr/>
        </p:nvSpPr>
        <p:spPr bwMode="auto">
          <a:xfrm rot="-5400000">
            <a:off x="2220119" y="3259932"/>
            <a:ext cx="2873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h</a:t>
            </a:r>
          </a:p>
        </p:txBody>
      </p:sp>
      <p:sp>
        <p:nvSpPr>
          <p:cNvPr id="17423" name="Line 23"/>
          <p:cNvSpPr>
            <a:spLocks noChangeShapeType="1"/>
          </p:cNvSpPr>
          <p:nvPr/>
        </p:nvSpPr>
        <p:spPr bwMode="auto">
          <a:xfrm>
            <a:off x="1116013" y="4508500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7424" name="Line 24"/>
          <p:cNvSpPr>
            <a:spLocks noChangeShapeType="1"/>
          </p:cNvSpPr>
          <p:nvPr/>
        </p:nvSpPr>
        <p:spPr bwMode="auto">
          <a:xfrm>
            <a:off x="2268538" y="4508500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7425" name="Line 25"/>
          <p:cNvSpPr>
            <a:spLocks noChangeShapeType="1"/>
          </p:cNvSpPr>
          <p:nvPr/>
        </p:nvSpPr>
        <p:spPr bwMode="auto">
          <a:xfrm>
            <a:off x="1116013" y="4797425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7426" name="Text Box 26"/>
          <p:cNvSpPr txBox="1">
            <a:spLocks noChangeArrowheads="1"/>
          </p:cNvSpPr>
          <p:nvPr/>
        </p:nvSpPr>
        <p:spPr bwMode="auto">
          <a:xfrm>
            <a:off x="1763713" y="4508500"/>
            <a:ext cx="3603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8435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68313" y="1341438"/>
            <a:ext cx="8207375" cy="4525962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smtClean="0">
                <a:latin typeface="Arial" charset="0"/>
              </a:rPr>
              <a:t>Elipsa</a:t>
            </a:r>
          </a:p>
          <a:p>
            <a:endParaRPr lang="cs-CZ" sz="2800" smtClean="0"/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1476375" y="3141663"/>
            <a:ext cx="1008063" cy="17272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37" name="Line 6"/>
          <p:cNvSpPr>
            <a:spLocks noChangeShapeType="1"/>
          </p:cNvSpPr>
          <p:nvPr/>
        </p:nvSpPr>
        <p:spPr bwMode="auto">
          <a:xfrm>
            <a:off x="1979613" y="2924175"/>
            <a:ext cx="0" cy="208915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8438" name="Line 7"/>
          <p:cNvSpPr>
            <a:spLocks noChangeShapeType="1"/>
          </p:cNvSpPr>
          <p:nvPr/>
        </p:nvSpPr>
        <p:spPr bwMode="auto">
          <a:xfrm>
            <a:off x="1258888" y="4005263"/>
            <a:ext cx="201771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8439" name="Text Box 8"/>
          <p:cNvSpPr txBox="1">
            <a:spLocks noChangeArrowheads="1"/>
          </p:cNvSpPr>
          <p:nvPr/>
        </p:nvSpPr>
        <p:spPr bwMode="auto">
          <a:xfrm>
            <a:off x="2987675" y="3716338"/>
            <a:ext cx="2873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x</a:t>
            </a:r>
          </a:p>
        </p:txBody>
      </p:sp>
      <p:sp>
        <p:nvSpPr>
          <p:cNvPr id="18440" name="Text Box 9"/>
          <p:cNvSpPr txBox="1">
            <a:spLocks noChangeArrowheads="1"/>
          </p:cNvSpPr>
          <p:nvPr/>
        </p:nvSpPr>
        <p:spPr bwMode="auto">
          <a:xfrm>
            <a:off x="1979613" y="2781300"/>
            <a:ext cx="288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y</a:t>
            </a:r>
          </a:p>
        </p:txBody>
      </p:sp>
      <p:sp>
        <p:nvSpPr>
          <p:cNvPr id="18441" name="Line 10"/>
          <p:cNvSpPr>
            <a:spLocks noChangeShapeType="1"/>
          </p:cNvSpPr>
          <p:nvPr/>
        </p:nvSpPr>
        <p:spPr bwMode="auto">
          <a:xfrm>
            <a:off x="1979613" y="31416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8442" name="Line 11"/>
          <p:cNvSpPr>
            <a:spLocks noChangeShapeType="1"/>
          </p:cNvSpPr>
          <p:nvPr/>
        </p:nvSpPr>
        <p:spPr bwMode="auto">
          <a:xfrm>
            <a:off x="1979613" y="4868863"/>
            <a:ext cx="10080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8443" name="Line 12"/>
          <p:cNvSpPr>
            <a:spLocks noChangeShapeType="1"/>
          </p:cNvSpPr>
          <p:nvPr/>
        </p:nvSpPr>
        <p:spPr bwMode="auto">
          <a:xfrm>
            <a:off x="2916238" y="3141663"/>
            <a:ext cx="0" cy="172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8444" name="Text Box 13"/>
          <p:cNvSpPr txBox="1">
            <a:spLocks noChangeArrowheads="1"/>
          </p:cNvSpPr>
          <p:nvPr/>
        </p:nvSpPr>
        <p:spPr bwMode="auto">
          <a:xfrm rot="-5400000">
            <a:off x="2579687" y="3621088"/>
            <a:ext cx="288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h</a:t>
            </a:r>
          </a:p>
        </p:txBody>
      </p:sp>
      <p:sp>
        <p:nvSpPr>
          <p:cNvPr id="18445" name="Line 14"/>
          <p:cNvSpPr>
            <a:spLocks noChangeShapeType="1"/>
          </p:cNvSpPr>
          <p:nvPr/>
        </p:nvSpPr>
        <p:spPr bwMode="auto">
          <a:xfrm>
            <a:off x="1476375" y="4005263"/>
            <a:ext cx="0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8446" name="Line 15"/>
          <p:cNvSpPr>
            <a:spLocks noChangeShapeType="1"/>
          </p:cNvSpPr>
          <p:nvPr/>
        </p:nvSpPr>
        <p:spPr bwMode="auto">
          <a:xfrm>
            <a:off x="2484438" y="4005263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8447" name="Line 16"/>
          <p:cNvSpPr>
            <a:spLocks noChangeShapeType="1"/>
          </p:cNvSpPr>
          <p:nvPr/>
        </p:nvSpPr>
        <p:spPr bwMode="auto">
          <a:xfrm>
            <a:off x="1476375" y="5157788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8448" name="Text Box 17"/>
          <p:cNvSpPr txBox="1">
            <a:spLocks noChangeArrowheads="1"/>
          </p:cNvSpPr>
          <p:nvPr/>
        </p:nvSpPr>
        <p:spPr bwMode="auto">
          <a:xfrm>
            <a:off x="1547813" y="4868863"/>
            <a:ext cx="288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b</a:t>
            </a:r>
          </a:p>
        </p:txBody>
      </p:sp>
      <p:graphicFrame>
        <p:nvGraphicFramePr>
          <p:cNvPr id="18449" name="Object 21"/>
          <p:cNvGraphicFramePr>
            <a:graphicFrameLocks noChangeAspect="1"/>
          </p:cNvGraphicFramePr>
          <p:nvPr>
            <p:ph sz="quarter" idx="4294967295"/>
          </p:nvPr>
        </p:nvGraphicFramePr>
        <p:xfrm>
          <a:off x="4140200" y="2781300"/>
          <a:ext cx="1655763" cy="958850"/>
        </p:xfrm>
        <a:graphic>
          <a:graphicData uri="http://schemas.openxmlformats.org/presentationml/2006/ole">
            <p:oleObj spid="_x0000_s18449" name="Rovnice" r:id="rId3" imgW="723586" imgH="418918" progId="Equation.3">
              <p:embed/>
            </p:oleObj>
          </a:graphicData>
        </a:graphic>
      </p:graphicFrame>
      <p:graphicFrame>
        <p:nvGraphicFramePr>
          <p:cNvPr id="18450" name="Object 24"/>
          <p:cNvGraphicFramePr>
            <a:graphicFrameLocks noChangeAspect="1"/>
          </p:cNvGraphicFramePr>
          <p:nvPr/>
        </p:nvGraphicFramePr>
        <p:xfrm>
          <a:off x="4284663" y="4221163"/>
          <a:ext cx="1655762" cy="895350"/>
        </p:xfrm>
        <a:graphic>
          <a:graphicData uri="http://schemas.openxmlformats.org/presentationml/2006/ole">
            <p:oleObj spid="_x0000_s18450" name="Rovnice" r:id="rId4" imgW="774364" imgH="418918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9459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68313" y="1196975"/>
            <a:ext cx="8135937" cy="4525963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smtClean="0">
                <a:latin typeface="Arial" charset="0"/>
              </a:rPr>
              <a:t>Kruh</a:t>
            </a:r>
          </a:p>
          <a:p>
            <a:pPr>
              <a:buFont typeface="Wingdings" pitchFamily="2" charset="2"/>
              <a:buChar char="q"/>
            </a:pPr>
            <a:endParaRPr lang="cs-CZ" sz="2800" b="1" smtClean="0">
              <a:latin typeface="Arial" charset="0"/>
            </a:endParaRPr>
          </a:p>
          <a:p>
            <a:pPr>
              <a:buFont typeface="Wingdings" pitchFamily="2" charset="2"/>
              <a:buChar char="q"/>
            </a:pPr>
            <a:endParaRPr lang="cs-CZ" sz="2800" b="1" smtClean="0">
              <a:latin typeface="Arial" charset="0"/>
            </a:endParaRPr>
          </a:p>
          <a:p>
            <a:pPr>
              <a:buFont typeface="Wingdings" pitchFamily="2" charset="2"/>
              <a:buChar char="q"/>
            </a:pPr>
            <a:endParaRPr lang="cs-CZ" sz="2800" b="1" smtClean="0">
              <a:latin typeface="Arial" charset="0"/>
            </a:endParaRPr>
          </a:p>
          <a:p>
            <a:pPr>
              <a:buFont typeface="Wingdings" pitchFamily="2" charset="2"/>
              <a:buChar char="q"/>
            </a:pPr>
            <a:endParaRPr lang="cs-CZ" sz="2800" b="1" smtClean="0">
              <a:latin typeface="Arial" charset="0"/>
            </a:endParaRPr>
          </a:p>
          <a:p>
            <a:pPr>
              <a:buFont typeface="Wingdings" pitchFamily="2" charset="2"/>
              <a:buChar char="q"/>
            </a:pPr>
            <a:endParaRPr lang="cs-CZ" sz="2800" b="1" smtClean="0">
              <a:latin typeface="Arial" charset="0"/>
            </a:endParaRPr>
          </a:p>
          <a:p>
            <a:endParaRPr lang="cs-CZ" sz="2800" smtClean="0"/>
          </a:p>
        </p:txBody>
      </p:sp>
      <p:sp>
        <p:nvSpPr>
          <p:cNvPr id="19460" name="Oval 8"/>
          <p:cNvSpPr>
            <a:spLocks noChangeArrowheads="1"/>
          </p:cNvSpPr>
          <p:nvPr/>
        </p:nvSpPr>
        <p:spPr bwMode="auto">
          <a:xfrm>
            <a:off x="1692275" y="2492375"/>
            <a:ext cx="1295400" cy="122396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1" name="Line 9"/>
          <p:cNvSpPr>
            <a:spLocks noChangeShapeType="1"/>
          </p:cNvSpPr>
          <p:nvPr/>
        </p:nvSpPr>
        <p:spPr bwMode="auto">
          <a:xfrm>
            <a:off x="2339975" y="2276475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9462" name="Line 11"/>
          <p:cNvSpPr>
            <a:spLocks noChangeShapeType="1"/>
          </p:cNvSpPr>
          <p:nvPr/>
        </p:nvSpPr>
        <p:spPr bwMode="auto">
          <a:xfrm>
            <a:off x="1331913" y="3141663"/>
            <a:ext cx="20161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9463" name="Text Box 12"/>
          <p:cNvSpPr txBox="1">
            <a:spLocks noChangeArrowheads="1"/>
          </p:cNvSpPr>
          <p:nvPr/>
        </p:nvSpPr>
        <p:spPr bwMode="auto">
          <a:xfrm>
            <a:off x="3132138" y="2852738"/>
            <a:ext cx="2873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x</a:t>
            </a:r>
          </a:p>
        </p:txBody>
      </p:sp>
      <p:sp>
        <p:nvSpPr>
          <p:cNvPr id="19464" name="Text Box 13"/>
          <p:cNvSpPr txBox="1">
            <a:spLocks noChangeArrowheads="1"/>
          </p:cNvSpPr>
          <p:nvPr/>
        </p:nvSpPr>
        <p:spPr bwMode="auto">
          <a:xfrm>
            <a:off x="2339975" y="2133600"/>
            <a:ext cx="2159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y</a:t>
            </a:r>
          </a:p>
        </p:txBody>
      </p:sp>
      <p:sp>
        <p:nvSpPr>
          <p:cNvPr id="19465" name="Line 14"/>
          <p:cNvSpPr>
            <a:spLocks noChangeShapeType="1"/>
          </p:cNvSpPr>
          <p:nvPr/>
        </p:nvSpPr>
        <p:spPr bwMode="auto">
          <a:xfrm>
            <a:off x="2987675" y="3141663"/>
            <a:ext cx="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9466" name="Line 15"/>
          <p:cNvSpPr>
            <a:spLocks noChangeShapeType="1"/>
          </p:cNvSpPr>
          <p:nvPr/>
        </p:nvSpPr>
        <p:spPr bwMode="auto">
          <a:xfrm>
            <a:off x="1692275" y="3141663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9467" name="Line 16"/>
          <p:cNvSpPr>
            <a:spLocks noChangeShapeType="1"/>
          </p:cNvSpPr>
          <p:nvPr/>
        </p:nvSpPr>
        <p:spPr bwMode="auto">
          <a:xfrm>
            <a:off x="1692275" y="3933825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9468" name="Text Box 17"/>
          <p:cNvSpPr txBox="1">
            <a:spLocks noChangeArrowheads="1"/>
          </p:cNvSpPr>
          <p:nvPr/>
        </p:nvSpPr>
        <p:spPr bwMode="auto">
          <a:xfrm>
            <a:off x="2411413" y="3644900"/>
            <a:ext cx="5032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od</a:t>
            </a:r>
          </a:p>
        </p:txBody>
      </p:sp>
      <p:sp>
        <p:nvSpPr>
          <p:cNvPr id="19469" name="Line 18"/>
          <p:cNvSpPr>
            <a:spLocks noChangeShapeType="1"/>
          </p:cNvSpPr>
          <p:nvPr/>
        </p:nvSpPr>
        <p:spPr bwMode="auto">
          <a:xfrm flipH="1">
            <a:off x="2484438" y="3716338"/>
            <a:ext cx="142875" cy="217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aphicFrame>
        <p:nvGraphicFramePr>
          <p:cNvPr id="19470" name="Object 19"/>
          <p:cNvGraphicFramePr>
            <a:graphicFrameLocks noChangeAspect="1"/>
          </p:cNvGraphicFramePr>
          <p:nvPr>
            <p:ph sz="quarter" idx="4294967295"/>
          </p:nvPr>
        </p:nvGraphicFramePr>
        <p:xfrm>
          <a:off x="3995738" y="2565400"/>
          <a:ext cx="1800225" cy="1006475"/>
        </p:xfrm>
        <a:graphic>
          <a:graphicData uri="http://schemas.openxmlformats.org/presentationml/2006/ole">
            <p:oleObj spid="_x0000_s19470" name="Rovnice" r:id="rId3" imgW="7493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0483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marL="609600" indent="-609600"/>
            <a:r>
              <a:rPr lang="cs-CZ" smtClean="0">
                <a:latin typeface="Arial" charset="0"/>
              </a:rPr>
              <a:t>Kontrolní otázky: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Jaký je vzorec pro průřezový modul v ohybu?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Jaký je vzorec pro průřezový modul v krutu pro kruhový průřez?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Lze průřezové moduly slučovat?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Čemu se rovná průřezový modul v ohybu pro kruh?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Čemu se rovná průřezový modul v ohybu pro obdélník?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1507" name="Rectangle 3"/>
          <p:cNvSpPr>
            <a:spLocks noGrp="1"/>
          </p:cNvSpPr>
          <p:nvPr>
            <p:ph type="body" sz="half" idx="4294967295"/>
          </p:nvPr>
        </p:nvSpPr>
        <p:spPr>
          <a:xfrm>
            <a:off x="395288" y="692150"/>
            <a:ext cx="8064500" cy="5041900"/>
          </a:xfrm>
        </p:spPr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cs-CZ" sz="2400" b="1" smtClean="0">
                <a:latin typeface="Arial" charset="0"/>
              </a:rPr>
              <a:t>Řešení: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000" smtClean="0">
                <a:latin typeface="Arial" charset="0"/>
              </a:rPr>
              <a:t>  1.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000" smtClean="0">
                <a:latin typeface="Arial" charset="0"/>
              </a:rPr>
              <a:t>  2.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000" smtClean="0">
                <a:latin typeface="Arial" charset="0"/>
              </a:rPr>
              <a:t> 3. Průřezové moduly se nesmějí slučovat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000" smtClean="0">
                <a:latin typeface="Arial" charset="0"/>
              </a:rPr>
              <a:t> 4.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000" smtClean="0">
                <a:latin typeface="Arial" charset="0"/>
              </a:rPr>
              <a:t> 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000" smtClean="0">
                <a:latin typeface="Arial" charset="0"/>
              </a:rPr>
              <a:t> 5.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z="2000" smtClean="0">
              <a:latin typeface="Arial" charset="0"/>
            </a:endParaRPr>
          </a:p>
        </p:txBody>
      </p:sp>
      <p:graphicFrame>
        <p:nvGraphicFramePr>
          <p:cNvPr id="21508" name="Object 4"/>
          <p:cNvGraphicFramePr>
            <a:graphicFrameLocks noChangeAspect="1"/>
          </p:cNvGraphicFramePr>
          <p:nvPr>
            <p:ph sz="quarter" idx="4294967295"/>
          </p:nvPr>
        </p:nvGraphicFramePr>
        <p:xfrm>
          <a:off x="1116013" y="1125538"/>
          <a:ext cx="2592387" cy="873125"/>
        </p:xfrm>
        <a:graphic>
          <a:graphicData uri="http://schemas.openxmlformats.org/presentationml/2006/ole">
            <p:oleObj spid="_x0000_s21508" name="Rovnice" r:id="rId3" imgW="1167893" imgH="393529" progId="Equation.3">
              <p:embed/>
            </p:oleObj>
          </a:graphicData>
        </a:graphic>
      </p:graphicFrame>
      <p:graphicFrame>
        <p:nvGraphicFramePr>
          <p:cNvPr id="21509" name="Object 7"/>
          <p:cNvGraphicFramePr>
            <a:graphicFrameLocks noChangeAspect="1"/>
          </p:cNvGraphicFramePr>
          <p:nvPr>
            <p:ph sz="quarter" idx="4294967295"/>
          </p:nvPr>
        </p:nvGraphicFramePr>
        <p:xfrm>
          <a:off x="1116013" y="2420938"/>
          <a:ext cx="1296987" cy="1004887"/>
        </p:xfrm>
        <a:graphic>
          <a:graphicData uri="http://schemas.openxmlformats.org/presentationml/2006/ole">
            <p:oleObj spid="_x0000_s21509" name="Rovnice" r:id="rId4" imgW="507780" imgH="393529" progId="Equation.3">
              <p:embed/>
            </p:oleObj>
          </a:graphicData>
        </a:graphic>
      </p:graphicFrame>
      <p:graphicFrame>
        <p:nvGraphicFramePr>
          <p:cNvPr id="21510" name="Object 10"/>
          <p:cNvGraphicFramePr>
            <a:graphicFrameLocks noChangeAspect="1"/>
          </p:cNvGraphicFramePr>
          <p:nvPr/>
        </p:nvGraphicFramePr>
        <p:xfrm>
          <a:off x="1116013" y="4076700"/>
          <a:ext cx="1800225" cy="1006475"/>
        </p:xfrm>
        <a:graphic>
          <a:graphicData uri="http://schemas.openxmlformats.org/presentationml/2006/ole">
            <p:oleObj spid="_x0000_s21510" name="Rovnice" r:id="rId5" imgW="749300" imgH="419100" progId="Equation.3">
              <p:embed/>
            </p:oleObj>
          </a:graphicData>
        </a:graphic>
      </p:graphicFrame>
      <p:graphicFrame>
        <p:nvGraphicFramePr>
          <p:cNvPr id="21511" name="Object 13"/>
          <p:cNvGraphicFramePr>
            <a:graphicFrameLocks noChangeAspect="1"/>
          </p:cNvGraphicFramePr>
          <p:nvPr/>
        </p:nvGraphicFramePr>
        <p:xfrm>
          <a:off x="1187450" y="5445125"/>
          <a:ext cx="1366838" cy="884238"/>
        </p:xfrm>
        <a:graphic>
          <a:graphicData uri="http://schemas.openxmlformats.org/presentationml/2006/ole">
            <p:oleObj spid="_x0000_s21511" name="Rovnice" r:id="rId6" imgW="647700" imgH="419100" progId="Equation.3">
              <p:embed/>
            </p:oleObj>
          </a:graphicData>
        </a:graphic>
      </p:graphicFrame>
      <p:graphicFrame>
        <p:nvGraphicFramePr>
          <p:cNvPr id="21512" name="Object 14"/>
          <p:cNvGraphicFramePr>
            <a:graphicFrameLocks noChangeAspect="1"/>
          </p:cNvGraphicFramePr>
          <p:nvPr/>
        </p:nvGraphicFramePr>
        <p:xfrm>
          <a:off x="3419475" y="5516563"/>
          <a:ext cx="1439863" cy="863600"/>
        </p:xfrm>
        <a:graphic>
          <a:graphicData uri="http://schemas.openxmlformats.org/presentationml/2006/ole">
            <p:oleObj spid="_x0000_s21512" name="Rovnice" r:id="rId7" imgW="6985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2531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765175"/>
            <a:ext cx="8229600" cy="4525963"/>
          </a:xfrm>
        </p:spPr>
        <p:txBody>
          <a:bodyPr/>
          <a:lstStyle/>
          <a:p>
            <a:pPr algn="just"/>
            <a:r>
              <a:rPr lang="cs-CZ" sz="1600" b="1" smtClean="0">
                <a:latin typeface="Arial" charset="0"/>
              </a:rPr>
              <a:t>Zdroj:</a:t>
            </a:r>
            <a:r>
              <a:rPr lang="cs-CZ" sz="1400" smtClean="0">
                <a:latin typeface="Arial" charset="0"/>
              </a:rPr>
              <a:t> MRŇÁK, Ladislav a DRDLA, Alexander. </a:t>
            </a:r>
            <a:r>
              <a:rPr lang="cs-CZ" sz="1400" i="1" smtClean="0">
                <a:latin typeface="Arial" charset="0"/>
              </a:rPr>
              <a:t>Mechanika:pružnost a pevnost pro střední průmyslové školy strojnické.</a:t>
            </a:r>
            <a:r>
              <a:rPr lang="cs-CZ" sz="1400" smtClean="0">
                <a:latin typeface="Arial" charset="0"/>
              </a:rPr>
              <a:t>Vyd. 3. Praha:Nakladatelství technické literatury.</a:t>
            </a:r>
          </a:p>
          <a:p>
            <a:pPr>
              <a:buFont typeface="Arial" charset="0"/>
              <a:buNone/>
            </a:pPr>
            <a:endParaRPr lang="cs-CZ" sz="1400" smtClean="0">
              <a:latin typeface="Arial" charset="0"/>
            </a:endParaRPr>
          </a:p>
          <a:p>
            <a:pPr algn="just">
              <a:buFont typeface="Arial" charset="0"/>
              <a:buNone/>
            </a:pPr>
            <a:endParaRPr lang="cs-CZ" sz="1200" smtClean="0">
              <a:latin typeface="Arial" charset="0"/>
            </a:endParaRPr>
          </a:p>
          <a:p>
            <a:pPr algn="just"/>
            <a:endParaRPr lang="cs-CZ" sz="12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704</TotalTime>
  <Words>301</Words>
  <Application>Microsoft Office PowerPoint</Application>
  <PresentationFormat>Předvádění na obrazovce (4:3)</PresentationFormat>
  <Paragraphs>101</Paragraphs>
  <Slides>10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Wingdings</vt:lpstr>
      <vt:lpstr>DUM-PPT-šablona</vt:lpstr>
      <vt:lpstr>Editor rovnic 3.0</vt:lpstr>
      <vt:lpstr>Snímek 1</vt:lpstr>
      <vt:lpstr>Průřezové moduly v ohybu a krutu u základních geometrických obrazců </vt:lpstr>
      <vt:lpstr>Snímek 3</vt:lpstr>
      <vt:lpstr>Průřezové moduly v ohybu základních geometrických obrazců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Dum</cp:lastModifiedBy>
  <cp:revision>70</cp:revision>
  <dcterms:created xsi:type="dcterms:W3CDTF">2010-10-19T08:27:42Z</dcterms:created>
  <dcterms:modified xsi:type="dcterms:W3CDTF">2014-05-10T12:54:56Z</dcterms:modified>
</cp:coreProperties>
</file>