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3" r:id="rId2"/>
    <p:sldId id="285" r:id="rId3"/>
    <p:sldId id="300" r:id="rId4"/>
    <p:sldId id="295" r:id="rId5"/>
    <p:sldId id="302" r:id="rId6"/>
    <p:sldId id="303" r:id="rId7"/>
    <p:sldId id="304" r:id="rId8"/>
    <p:sldId id="305" r:id="rId9"/>
    <p:sldId id="306" r:id="rId10"/>
    <p:sldId id="29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80808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09" autoAdjust="0"/>
    <p:restoredTop sz="94621" autoAdjust="0"/>
  </p:normalViewPr>
  <p:slideViewPr>
    <p:cSldViewPr>
      <p:cViewPr>
        <p:scale>
          <a:sx n="90" d="100"/>
          <a:sy n="90" d="100"/>
        </p:scale>
        <p:origin x="-480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2069F96C-3363-42C3-A6C6-E9371F4181E5}" type="datetimeFigureOut">
              <a:rPr lang="cs-CZ"/>
              <a:pPr>
                <a:defRPr/>
              </a:pPr>
              <a:t>10.5.2014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A8000D19-B87B-4C3D-8143-2ADF030151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983E61D-AA66-4319-B7AC-E712AE3B4DF7}" type="datetimeFigureOut">
              <a:rPr lang="cs-CZ"/>
              <a:pPr>
                <a:defRPr/>
              </a:pPr>
              <a:t>10.5.2014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92A1D3D-7FDA-4C37-BB4D-202580B3C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5D7F2DA-48C5-4146-9898-EB09995EA9EC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FB6D9D6-801B-4FC1-9DEE-B16F5D6D3296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A1F3996-C07A-41D2-80D4-5D1001481308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FA463D-66A9-449D-AA58-6EBE01170D4D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EC4821A-E8B5-42DD-8FC7-8B24DEAF0C87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D0D3099-6856-45F5-9755-360B43430099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53A54F-82D4-4033-860D-EEC68A517DB6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900113" y="6381750"/>
            <a:ext cx="748823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2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3" r:id="rId1"/>
    <p:sldLayoutId id="2147484134" r:id="rId2"/>
    <p:sldLayoutId id="2147484135" r:id="rId3"/>
    <p:sldLayoutId id="2147484136" r:id="rId4"/>
    <p:sldLayoutId id="2147484137" r:id="rId5"/>
    <p:sldLayoutId id="2147484138" r:id="rId6"/>
    <p:sldLayoutId id="2147484139" r:id="rId7"/>
    <p:sldLayoutId id="2147484140" r:id="rId8"/>
    <p:sldLayoutId id="2147484141" r:id="rId9"/>
    <p:sldLayoutId id="2147484142" r:id="rId10"/>
    <p:sldLayoutId id="2147484143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3"/>
          <p:cNvSpPr>
            <a:spLocks noGrp="1"/>
          </p:cNvSpPr>
          <p:nvPr>
            <p:ph type="ftr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dirty="0" smtClean="0"/>
              <a:t>Autorem materiálu a všech jeho částí, není-li uvedeno jinak, je Ing. Bc. Zdeňka </a:t>
            </a:r>
            <a:r>
              <a:rPr lang="cs-CZ" dirty="0" err="1" smtClean="0"/>
              <a:t>Soprová</a:t>
            </a:r>
            <a:r>
              <a:rPr lang="cs-CZ" dirty="0" smtClean="0"/>
              <a:t>,.</a:t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13367" name="Group 55"/>
          <p:cNvGraphicFramePr>
            <a:graphicFrameLocks noGrp="1"/>
          </p:cNvGraphicFramePr>
          <p:nvPr/>
        </p:nvGraphicFramePr>
        <p:xfrm>
          <a:off x="1258888" y="827088"/>
          <a:ext cx="6743700" cy="3109913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20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08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Mechanika 2. r. – Pružnost a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Ohyb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Nosníky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Bc.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Soprová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23. 12. 2013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8696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 seznámí s pojmem nosník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s členěním nosníků a s možnostmi uložení nosníků.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Učební materiál je určen pro II. ročník technických škol.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62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13358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13359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60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advTm="4422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2"/>
                </a:solidFill>
                <a:latin typeface="Arial" charset="0"/>
              </a:rPr>
              <a:t>Nosníky</a:t>
            </a:r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433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b="1" smtClean="0">
                <a:solidFill>
                  <a:schemeClr val="tx2"/>
                </a:solidFill>
                <a:latin typeface="Arial" charset="0"/>
              </a:rPr>
              <a:t>Nosníky </a:t>
            </a:r>
            <a:r>
              <a:rPr lang="cs-CZ" sz="2800" smtClean="0">
                <a:latin typeface="Arial" charset="0"/>
              </a:rPr>
              <a:t>jsou pruty s přímou osou, uloženou na podpěrách, nebo pevně vetknuté a ohýbané různými břemeny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Členění nosníků: </a:t>
            </a:r>
          </a:p>
          <a:p>
            <a:pPr marL="1009650" lvl="1" indent="-6096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 smtClean="0">
                <a:latin typeface="Arial" charset="0"/>
              </a:rPr>
              <a:t>Staticky určité – na uvolněný nosník působí tolik neznámých složek, kolik je statických podmínek rovnováhy </a:t>
            </a:r>
          </a:p>
          <a:p>
            <a:pPr marL="1009650" lvl="1" indent="-6096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 smtClean="0">
                <a:latin typeface="Arial" charset="0"/>
              </a:rPr>
              <a:t>Staticky neurčité – na uvolněný nosník působí více neznámých složek, než kolik je statických podmínek rovnováhy, není je proto možné řešit jen za pomoci statických podmínek rovnováhy	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mtClean="0">
                <a:solidFill>
                  <a:schemeClr val="tx2"/>
                </a:solidFill>
                <a:latin typeface="Arial" charset="0"/>
              </a:rPr>
              <a:t>Staticky určité nosníky</a:t>
            </a:r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5363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271588"/>
            <a:ext cx="8229600" cy="4525962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Aby byl nosník staticky určitý, nesmí při rovinném uspořádání sil vzniknout více neznámých složek reakcí než tři. 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Staticky určitý nosník připouští tyto možnosti uložení:</a:t>
            </a:r>
          </a:p>
          <a:p>
            <a:pPr marL="1009650" lvl="1" indent="-609600">
              <a:lnSpc>
                <a:spcPct val="90000"/>
              </a:lnSpc>
              <a:buFont typeface="Wingdings" pitchFamily="2" charset="2"/>
              <a:buAutoNum type="alphaLcParenR"/>
            </a:pPr>
            <a:r>
              <a:rPr lang="cs-CZ" smtClean="0">
                <a:latin typeface="Arial" charset="0"/>
              </a:rPr>
              <a:t>Nosník na jednom konci vetknutý</a:t>
            </a:r>
          </a:p>
        </p:txBody>
      </p:sp>
      <p:cxnSp>
        <p:nvCxnSpPr>
          <p:cNvPr id="3" name="Straight Connector 2"/>
          <p:cNvCxnSpPr/>
          <p:nvPr/>
        </p:nvCxnSpPr>
        <p:spPr>
          <a:xfrm>
            <a:off x="1833563" y="4862513"/>
            <a:ext cx="360045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268538" y="4083050"/>
            <a:ext cx="0" cy="1295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2109788" y="4298950"/>
            <a:ext cx="144462" cy="714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2124075" y="4564063"/>
            <a:ext cx="144463" cy="714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2124075" y="4914900"/>
            <a:ext cx="144463" cy="714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9" name="TextBox 1"/>
          <p:cNvSpPr txBox="1">
            <a:spLocks noChangeArrowheads="1"/>
          </p:cNvSpPr>
          <p:nvPr/>
        </p:nvSpPr>
        <p:spPr bwMode="auto">
          <a:xfrm>
            <a:off x="5529263" y="4546600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</a:p>
        </p:txBody>
      </p:sp>
      <p:sp>
        <p:nvSpPr>
          <p:cNvPr id="15370" name="TextBox 3"/>
          <p:cNvSpPr txBox="1">
            <a:spLocks noChangeArrowheads="1"/>
          </p:cNvSpPr>
          <p:nvPr/>
        </p:nvSpPr>
        <p:spPr bwMode="auto">
          <a:xfrm>
            <a:off x="2254250" y="4511675"/>
            <a:ext cx="503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5387975" y="3940175"/>
            <a:ext cx="284163" cy="93027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2246313" y="5599113"/>
            <a:ext cx="9525" cy="720725"/>
          </a:xfrm>
          <a:prstGeom prst="straightConnector1">
            <a:avLst/>
          </a:prstGeom>
          <a:ln w="285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2246313" y="6319838"/>
            <a:ext cx="741362" cy="0"/>
          </a:xfrm>
          <a:prstGeom prst="straightConnector1">
            <a:avLst/>
          </a:prstGeom>
          <a:ln w="285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flipV="1">
            <a:off x="2124075" y="5116513"/>
            <a:ext cx="144463" cy="714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ircular Arrow 29"/>
          <p:cNvSpPr/>
          <p:nvPr/>
        </p:nvSpPr>
        <p:spPr>
          <a:xfrm flipV="1">
            <a:off x="2109788" y="6043613"/>
            <a:ext cx="574675" cy="544512"/>
          </a:xfrm>
          <a:prstGeom prst="circularArrow">
            <a:avLst>
              <a:gd name="adj1" fmla="val 7953"/>
              <a:gd name="adj2" fmla="val 1142319"/>
              <a:gd name="adj3" fmla="val 3719294"/>
              <a:gd name="adj4" fmla="val 16350353"/>
              <a:gd name="adj5" fmla="val 12500"/>
            </a:avLst>
          </a:prstGeom>
          <a:solidFill>
            <a:srgbClr val="FF0000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376" name="TextBox 30"/>
          <p:cNvSpPr txBox="1">
            <a:spLocks noChangeArrowheads="1"/>
          </p:cNvSpPr>
          <p:nvPr/>
        </p:nvSpPr>
        <p:spPr bwMode="auto">
          <a:xfrm>
            <a:off x="2987675" y="6219825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RAX</a:t>
            </a:r>
          </a:p>
        </p:txBody>
      </p:sp>
      <p:sp>
        <p:nvSpPr>
          <p:cNvPr id="15377" name="TextBox 33"/>
          <p:cNvSpPr txBox="1">
            <a:spLocks noChangeArrowheads="1"/>
          </p:cNvSpPr>
          <p:nvPr/>
        </p:nvSpPr>
        <p:spPr bwMode="auto">
          <a:xfrm>
            <a:off x="1676400" y="5578475"/>
            <a:ext cx="720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RAY</a:t>
            </a:r>
          </a:p>
        </p:txBody>
      </p:sp>
      <p:sp>
        <p:nvSpPr>
          <p:cNvPr id="15378" name="TextBox 34"/>
          <p:cNvSpPr txBox="1">
            <a:spLocks noChangeArrowheads="1"/>
          </p:cNvSpPr>
          <p:nvPr/>
        </p:nvSpPr>
        <p:spPr bwMode="auto">
          <a:xfrm>
            <a:off x="2411413" y="5775325"/>
            <a:ext cx="720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M</a:t>
            </a:r>
            <a:r>
              <a:rPr lang="cs-CZ" baseline="-25000"/>
              <a:t>A</a:t>
            </a:r>
          </a:p>
        </p:txBody>
      </p:sp>
      <p:sp>
        <p:nvSpPr>
          <p:cNvPr id="15379" name="TextBox 35"/>
          <p:cNvSpPr txBox="1">
            <a:spLocks noChangeArrowheads="1"/>
          </p:cNvSpPr>
          <p:nvPr/>
        </p:nvSpPr>
        <p:spPr bwMode="auto">
          <a:xfrm>
            <a:off x="3708400" y="5684838"/>
            <a:ext cx="1820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3 neznámé</a:t>
            </a:r>
            <a:endParaRPr lang="cs-CZ" baseline="-25000"/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7411" name="Rectangle 3"/>
          <p:cNvSpPr>
            <a:spLocks noGrp="1"/>
          </p:cNvSpPr>
          <p:nvPr>
            <p:ph type="body" idx="4294967295"/>
          </p:nvPr>
        </p:nvSpPr>
        <p:spPr>
          <a:xfrm>
            <a:off x="500063" y="1000125"/>
            <a:ext cx="8229600" cy="4525963"/>
          </a:xfrm>
        </p:spPr>
        <p:txBody>
          <a:bodyPr/>
          <a:lstStyle/>
          <a:p>
            <a:pPr marL="1009650" lvl="1" indent="-609600">
              <a:lnSpc>
                <a:spcPct val="90000"/>
              </a:lnSpc>
              <a:buFont typeface="Wingdings" pitchFamily="2" charset="2"/>
              <a:buAutoNum type="alphaLcParenR" startAt="2"/>
            </a:pPr>
            <a:r>
              <a:rPr lang="cs-CZ" smtClean="0">
                <a:latin typeface="Arial" charset="0"/>
              </a:rPr>
              <a:t>Nosník na jednom konci s kloubovou pevnou a na druhém s kloubovou pohyblivou podpěrou</a:t>
            </a:r>
          </a:p>
          <a:p>
            <a:pPr marL="1009650" lvl="1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1009650" lvl="1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1009650" lvl="1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1009650" lvl="1" indent="-609600">
              <a:lnSpc>
                <a:spcPct val="90000"/>
              </a:lnSpc>
              <a:buFont typeface="Arial" charset="0"/>
              <a:buNone/>
            </a:pPr>
            <a:endParaRPr lang="cs-CZ" smtClean="0"/>
          </a:p>
          <a:p>
            <a:pPr marL="1009650" lvl="1" indent="-609600">
              <a:lnSpc>
                <a:spcPct val="90000"/>
              </a:lnSpc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400" smtClean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4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2249488" y="3789363"/>
            <a:ext cx="354647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H="1">
            <a:off x="4284663" y="2636838"/>
            <a:ext cx="582612" cy="11668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Isosceles Triangle 6"/>
          <p:cNvSpPr/>
          <p:nvPr/>
        </p:nvSpPr>
        <p:spPr>
          <a:xfrm>
            <a:off x="2171700" y="3781425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Isosceles Triangle 11"/>
          <p:cNvSpPr/>
          <p:nvPr/>
        </p:nvSpPr>
        <p:spPr>
          <a:xfrm>
            <a:off x="5688013" y="3789363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2171700" y="4005263"/>
            <a:ext cx="2159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195513" y="4076700"/>
            <a:ext cx="215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4" name="TextBox 20"/>
          <p:cNvSpPr txBox="1">
            <a:spLocks noChangeArrowheads="1"/>
          </p:cNvSpPr>
          <p:nvPr/>
        </p:nvSpPr>
        <p:spPr bwMode="auto">
          <a:xfrm>
            <a:off x="4506913" y="3335338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cxnSp>
        <p:nvCxnSpPr>
          <p:cNvPr id="19" name="Straight Arrow Connector 18"/>
          <p:cNvCxnSpPr/>
          <p:nvPr/>
        </p:nvCxnSpPr>
        <p:spPr>
          <a:xfrm flipV="1">
            <a:off x="2279650" y="4149725"/>
            <a:ext cx="0" cy="863600"/>
          </a:xfrm>
          <a:prstGeom prst="straightConnector1">
            <a:avLst/>
          </a:prstGeom>
          <a:ln w="285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5795963" y="4149725"/>
            <a:ext cx="0" cy="863600"/>
          </a:xfrm>
          <a:prstGeom prst="straightConnector1">
            <a:avLst/>
          </a:prstGeom>
          <a:ln w="285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5795963" y="5013325"/>
            <a:ext cx="795337" cy="0"/>
          </a:xfrm>
          <a:prstGeom prst="straightConnector1">
            <a:avLst/>
          </a:prstGeom>
          <a:ln w="285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8" name="TextBox 34"/>
          <p:cNvSpPr txBox="1">
            <a:spLocks noChangeArrowheads="1"/>
          </p:cNvSpPr>
          <p:nvPr/>
        </p:nvSpPr>
        <p:spPr bwMode="auto">
          <a:xfrm>
            <a:off x="1689100" y="4597400"/>
            <a:ext cx="7191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RAY</a:t>
            </a:r>
          </a:p>
        </p:txBody>
      </p:sp>
      <p:sp>
        <p:nvSpPr>
          <p:cNvPr id="16399" name="TextBox 35"/>
          <p:cNvSpPr txBox="1">
            <a:spLocks noChangeArrowheads="1"/>
          </p:cNvSpPr>
          <p:nvPr/>
        </p:nvSpPr>
        <p:spPr bwMode="auto">
          <a:xfrm>
            <a:off x="6192838" y="5030788"/>
            <a:ext cx="720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RBX</a:t>
            </a:r>
          </a:p>
        </p:txBody>
      </p:sp>
      <p:sp>
        <p:nvSpPr>
          <p:cNvPr id="16400" name="TextBox 36"/>
          <p:cNvSpPr txBox="1">
            <a:spLocks noChangeArrowheads="1"/>
          </p:cNvSpPr>
          <p:nvPr/>
        </p:nvSpPr>
        <p:spPr bwMode="auto">
          <a:xfrm>
            <a:off x="5092700" y="4435475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RBY</a:t>
            </a:r>
          </a:p>
        </p:txBody>
      </p:sp>
      <p:sp>
        <p:nvSpPr>
          <p:cNvPr id="16401" name="TextBox 30"/>
          <p:cNvSpPr txBox="1">
            <a:spLocks noChangeArrowheads="1"/>
          </p:cNvSpPr>
          <p:nvPr/>
        </p:nvSpPr>
        <p:spPr bwMode="auto">
          <a:xfrm>
            <a:off x="3203575" y="4435475"/>
            <a:ext cx="1889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3 neznámé</a:t>
            </a:r>
          </a:p>
        </p:txBody>
      </p:sp>
      <p:sp>
        <p:nvSpPr>
          <p:cNvPr id="16402" name="TextBox 39"/>
          <p:cNvSpPr txBox="1">
            <a:spLocks noChangeArrowheads="1"/>
          </p:cNvSpPr>
          <p:nvPr/>
        </p:nvSpPr>
        <p:spPr bwMode="auto">
          <a:xfrm>
            <a:off x="2132013" y="3419475"/>
            <a:ext cx="719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16403" name="TextBox 40"/>
          <p:cNvSpPr txBox="1">
            <a:spLocks noChangeArrowheads="1"/>
          </p:cNvSpPr>
          <p:nvPr/>
        </p:nvSpPr>
        <p:spPr bwMode="auto">
          <a:xfrm>
            <a:off x="5643563" y="3419475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7411" name="Rectangle 3"/>
          <p:cNvSpPr>
            <a:spLocks noGrp="1"/>
          </p:cNvSpPr>
          <p:nvPr>
            <p:ph type="body" idx="4294967295"/>
          </p:nvPr>
        </p:nvSpPr>
        <p:spPr>
          <a:xfrm>
            <a:off x="500063" y="1000125"/>
            <a:ext cx="8229600" cy="4525963"/>
          </a:xfrm>
        </p:spPr>
        <p:txBody>
          <a:bodyPr/>
          <a:lstStyle/>
          <a:p>
            <a:pPr marL="1009650" lvl="1" indent="-609600">
              <a:lnSpc>
                <a:spcPct val="90000"/>
              </a:lnSpc>
              <a:buFont typeface="Wingdings" pitchFamily="2" charset="2"/>
              <a:buAutoNum type="alphaLcParenR" startAt="3"/>
            </a:pPr>
            <a:r>
              <a:rPr lang="cs-CZ" smtClean="0">
                <a:latin typeface="Arial" charset="0"/>
              </a:rPr>
              <a:t>Nosník s jedním nebo dvěma převislými konci</a:t>
            </a:r>
          </a:p>
          <a:p>
            <a:pPr marL="1009650" lvl="1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1009650" lvl="1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  <a:p>
            <a:pPr marL="1009650" lvl="1" indent="-609600">
              <a:lnSpc>
                <a:spcPct val="90000"/>
              </a:lnSpc>
              <a:buFont typeface="Arial" charset="0"/>
              <a:buNone/>
            </a:pPr>
            <a:endParaRPr lang="cs-CZ" smtClean="0"/>
          </a:p>
          <a:p>
            <a:pPr marL="1009650" lvl="1" indent="-609600">
              <a:lnSpc>
                <a:spcPct val="90000"/>
              </a:lnSpc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6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Arial" charset="0"/>
              <a:buNone/>
            </a:pPr>
            <a:endParaRPr lang="cs-CZ" sz="2400" smtClean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400" smtClean="0">
              <a:latin typeface="Arial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endParaRPr lang="cs-CZ" smtClean="0">
              <a:latin typeface="Arial" charset="0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1331913" y="3789363"/>
            <a:ext cx="446405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flipH="1">
            <a:off x="4284663" y="2636838"/>
            <a:ext cx="582612" cy="11668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Isosceles Triangle 6"/>
          <p:cNvSpPr/>
          <p:nvPr/>
        </p:nvSpPr>
        <p:spPr>
          <a:xfrm>
            <a:off x="2171700" y="3781425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Isosceles Triangle 11"/>
          <p:cNvSpPr/>
          <p:nvPr/>
        </p:nvSpPr>
        <p:spPr>
          <a:xfrm>
            <a:off x="5688013" y="3789363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2171700" y="4005263"/>
            <a:ext cx="2159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651500" y="4076700"/>
            <a:ext cx="28892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8" name="TextBox 20"/>
          <p:cNvSpPr txBox="1">
            <a:spLocks noChangeArrowheads="1"/>
          </p:cNvSpPr>
          <p:nvPr/>
        </p:nvSpPr>
        <p:spPr bwMode="auto">
          <a:xfrm>
            <a:off x="4506913" y="3335338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cxnSp>
        <p:nvCxnSpPr>
          <p:cNvPr id="19" name="Straight Arrow Connector 18"/>
          <p:cNvCxnSpPr/>
          <p:nvPr/>
        </p:nvCxnSpPr>
        <p:spPr>
          <a:xfrm flipV="1">
            <a:off x="2279650" y="4149725"/>
            <a:ext cx="0" cy="863600"/>
          </a:xfrm>
          <a:prstGeom prst="straightConnector1">
            <a:avLst/>
          </a:prstGeom>
          <a:ln w="285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5795963" y="4149725"/>
            <a:ext cx="0" cy="863600"/>
          </a:xfrm>
          <a:prstGeom prst="straightConnector1">
            <a:avLst/>
          </a:prstGeom>
          <a:ln w="285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2279650" y="5030788"/>
            <a:ext cx="795338" cy="0"/>
          </a:xfrm>
          <a:prstGeom prst="straightConnector1">
            <a:avLst/>
          </a:prstGeom>
          <a:ln w="285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2" name="TextBox 34"/>
          <p:cNvSpPr txBox="1">
            <a:spLocks noChangeArrowheads="1"/>
          </p:cNvSpPr>
          <p:nvPr/>
        </p:nvSpPr>
        <p:spPr bwMode="auto">
          <a:xfrm>
            <a:off x="1689100" y="4597400"/>
            <a:ext cx="7191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RAY</a:t>
            </a:r>
          </a:p>
        </p:txBody>
      </p:sp>
      <p:sp>
        <p:nvSpPr>
          <p:cNvPr id="17423" name="TextBox 35"/>
          <p:cNvSpPr txBox="1">
            <a:spLocks noChangeArrowheads="1"/>
          </p:cNvSpPr>
          <p:nvPr/>
        </p:nvSpPr>
        <p:spPr bwMode="auto">
          <a:xfrm>
            <a:off x="2408238" y="5030788"/>
            <a:ext cx="720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RAX</a:t>
            </a:r>
          </a:p>
        </p:txBody>
      </p:sp>
      <p:sp>
        <p:nvSpPr>
          <p:cNvPr id="17424" name="TextBox 36"/>
          <p:cNvSpPr txBox="1">
            <a:spLocks noChangeArrowheads="1"/>
          </p:cNvSpPr>
          <p:nvPr/>
        </p:nvSpPr>
        <p:spPr bwMode="auto">
          <a:xfrm>
            <a:off x="5092700" y="4435475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r>
              <a:rPr lang="cs-CZ" baseline="-25000"/>
              <a:t>RBY</a:t>
            </a:r>
          </a:p>
        </p:txBody>
      </p:sp>
      <p:sp>
        <p:nvSpPr>
          <p:cNvPr id="17425" name="TextBox 30"/>
          <p:cNvSpPr txBox="1">
            <a:spLocks noChangeArrowheads="1"/>
          </p:cNvSpPr>
          <p:nvPr/>
        </p:nvSpPr>
        <p:spPr bwMode="auto">
          <a:xfrm>
            <a:off x="3203575" y="4435475"/>
            <a:ext cx="1889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3 neznámé</a:t>
            </a:r>
          </a:p>
        </p:txBody>
      </p:sp>
      <p:sp>
        <p:nvSpPr>
          <p:cNvPr id="17426" name="TextBox 39"/>
          <p:cNvSpPr txBox="1">
            <a:spLocks noChangeArrowheads="1"/>
          </p:cNvSpPr>
          <p:nvPr/>
        </p:nvSpPr>
        <p:spPr bwMode="auto">
          <a:xfrm>
            <a:off x="2132013" y="3419475"/>
            <a:ext cx="719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17427" name="TextBox 40"/>
          <p:cNvSpPr txBox="1">
            <a:spLocks noChangeArrowheads="1"/>
          </p:cNvSpPr>
          <p:nvPr/>
        </p:nvSpPr>
        <p:spPr bwMode="auto">
          <a:xfrm>
            <a:off x="5643563" y="3419475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</a:t>
            </a:r>
            <a:endParaRPr lang="cs-CZ" baseline="-25000"/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mtClean="0">
                <a:solidFill>
                  <a:schemeClr val="tx2"/>
                </a:solidFill>
                <a:latin typeface="Arial" charset="0"/>
              </a:rPr>
              <a:t>Staticky neurčité nosníky</a:t>
            </a:r>
            <a:endParaRPr lang="cs-CZ" smtClean="0">
              <a:solidFill>
                <a:schemeClr val="tx2"/>
              </a:solidFill>
            </a:endParaRPr>
          </a:p>
        </p:txBody>
      </p:sp>
      <p:sp>
        <p:nvSpPr>
          <p:cNvPr id="18435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271588"/>
            <a:ext cx="8229600" cy="4525962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U staticky neurčitých nosníků je uložení nosníku takové, že neznámých složek vazebních sil a momentů je více než statických podmínek rovnováhy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Char char="q"/>
            </a:pPr>
            <a:r>
              <a:rPr lang="cs-CZ" sz="2800" smtClean="0">
                <a:latin typeface="Arial" charset="0"/>
              </a:rPr>
              <a:t>Příklady staticky neurčitých uložení</a:t>
            </a:r>
          </a:p>
        </p:txBody>
      </p:sp>
      <p:cxnSp>
        <p:nvCxnSpPr>
          <p:cNvPr id="3" name="Straight Connector 2"/>
          <p:cNvCxnSpPr/>
          <p:nvPr/>
        </p:nvCxnSpPr>
        <p:spPr>
          <a:xfrm>
            <a:off x="1676400" y="4333875"/>
            <a:ext cx="360045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227263" y="3500438"/>
            <a:ext cx="0" cy="12954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2055813" y="3500438"/>
            <a:ext cx="144462" cy="714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2063750" y="4600575"/>
            <a:ext cx="144463" cy="714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2052638" y="3802063"/>
            <a:ext cx="144462" cy="714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1" name="TextBox 1"/>
          <p:cNvSpPr txBox="1">
            <a:spLocks noChangeArrowheads="1"/>
          </p:cNvSpPr>
          <p:nvPr/>
        </p:nvSpPr>
        <p:spPr bwMode="auto">
          <a:xfrm>
            <a:off x="3906838" y="3884613"/>
            <a:ext cx="504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</a:p>
        </p:txBody>
      </p:sp>
      <p:sp>
        <p:nvSpPr>
          <p:cNvPr id="18442" name="TextBox 3"/>
          <p:cNvSpPr txBox="1">
            <a:spLocks noChangeArrowheads="1"/>
          </p:cNvSpPr>
          <p:nvPr/>
        </p:nvSpPr>
        <p:spPr bwMode="auto">
          <a:xfrm>
            <a:off x="2227263" y="4000500"/>
            <a:ext cx="5032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</a:p>
        </p:txBody>
      </p:sp>
      <p:cxnSp>
        <p:nvCxnSpPr>
          <p:cNvPr id="28" name="Straight Connector 27"/>
          <p:cNvCxnSpPr/>
          <p:nvPr/>
        </p:nvCxnSpPr>
        <p:spPr>
          <a:xfrm flipV="1">
            <a:off x="2073275" y="4148138"/>
            <a:ext cx="144463" cy="714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4" name="TextBox 35"/>
          <p:cNvSpPr txBox="1">
            <a:spLocks noChangeArrowheads="1"/>
          </p:cNvSpPr>
          <p:nvPr/>
        </p:nvSpPr>
        <p:spPr bwMode="auto">
          <a:xfrm>
            <a:off x="3248025" y="4768850"/>
            <a:ext cx="18224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4 neznámé</a:t>
            </a:r>
            <a:endParaRPr lang="cs-CZ" baseline="-25000"/>
          </a:p>
        </p:txBody>
      </p:sp>
      <p:sp>
        <p:nvSpPr>
          <p:cNvPr id="25" name="Isosceles Triangle 24"/>
          <p:cNvSpPr/>
          <p:nvPr/>
        </p:nvSpPr>
        <p:spPr>
          <a:xfrm>
            <a:off x="5148263" y="4327525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3708400" y="3571875"/>
            <a:ext cx="450850" cy="75565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5140325" y="4614863"/>
            <a:ext cx="2174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8" name="TextBox 32"/>
          <p:cNvSpPr txBox="1">
            <a:spLocks noChangeArrowheads="1"/>
          </p:cNvSpPr>
          <p:nvPr/>
        </p:nvSpPr>
        <p:spPr bwMode="auto">
          <a:xfrm>
            <a:off x="4997450" y="3949700"/>
            <a:ext cx="719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B</a:t>
            </a:r>
            <a:endParaRPr lang="cs-CZ" baseline="-25000"/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>
              <a:solidFill>
                <a:schemeClr val="tx2"/>
              </a:solidFill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1939925" y="2870200"/>
            <a:ext cx="354647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Isosceles Triangle 6"/>
          <p:cNvSpPr/>
          <p:nvPr/>
        </p:nvSpPr>
        <p:spPr>
          <a:xfrm>
            <a:off x="1841500" y="28702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Isosceles Triangle 11"/>
          <p:cNvSpPr/>
          <p:nvPr/>
        </p:nvSpPr>
        <p:spPr>
          <a:xfrm>
            <a:off x="5362575" y="2870200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3" name="Straight Connector 12"/>
          <p:cNvCxnSpPr/>
          <p:nvPr/>
        </p:nvCxnSpPr>
        <p:spPr>
          <a:xfrm>
            <a:off x="1831975" y="3141663"/>
            <a:ext cx="215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3" name="TextBox 20"/>
          <p:cNvSpPr txBox="1">
            <a:spLocks noChangeArrowheads="1"/>
          </p:cNvSpPr>
          <p:nvPr/>
        </p:nvSpPr>
        <p:spPr bwMode="auto">
          <a:xfrm>
            <a:off x="4838700" y="2501900"/>
            <a:ext cx="360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F</a:t>
            </a:r>
            <a:endParaRPr lang="cs-CZ" baseline="-25000"/>
          </a:p>
        </p:txBody>
      </p:sp>
      <p:sp>
        <p:nvSpPr>
          <p:cNvPr id="19464" name="TextBox 30"/>
          <p:cNvSpPr txBox="1">
            <a:spLocks noChangeArrowheads="1"/>
          </p:cNvSpPr>
          <p:nvPr/>
        </p:nvSpPr>
        <p:spPr bwMode="auto">
          <a:xfrm>
            <a:off x="3024188" y="3397250"/>
            <a:ext cx="1889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4 neznámé</a:t>
            </a:r>
          </a:p>
        </p:txBody>
      </p:sp>
      <p:sp>
        <p:nvSpPr>
          <p:cNvPr id="19465" name="TextBox 39"/>
          <p:cNvSpPr txBox="1">
            <a:spLocks noChangeArrowheads="1"/>
          </p:cNvSpPr>
          <p:nvPr/>
        </p:nvSpPr>
        <p:spPr bwMode="auto">
          <a:xfrm>
            <a:off x="1831975" y="2508250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</a:t>
            </a:r>
            <a:endParaRPr lang="cs-CZ" baseline="-25000"/>
          </a:p>
        </p:txBody>
      </p:sp>
      <p:sp>
        <p:nvSpPr>
          <p:cNvPr id="19466" name="TextBox 40"/>
          <p:cNvSpPr txBox="1">
            <a:spLocks noChangeArrowheads="1"/>
          </p:cNvSpPr>
          <p:nvPr/>
        </p:nvSpPr>
        <p:spPr bwMode="auto">
          <a:xfrm>
            <a:off x="3460750" y="2501900"/>
            <a:ext cx="720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B</a:t>
            </a:r>
            <a:endParaRPr lang="cs-CZ" baseline="-25000"/>
          </a:p>
        </p:txBody>
      </p:sp>
      <p:cxnSp>
        <p:nvCxnSpPr>
          <p:cNvPr id="20" name="Straight Connector 19"/>
          <p:cNvCxnSpPr/>
          <p:nvPr/>
        </p:nvCxnSpPr>
        <p:spPr>
          <a:xfrm>
            <a:off x="5362575" y="3141663"/>
            <a:ext cx="215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>
            <a:off x="4643438" y="1916113"/>
            <a:ext cx="574675" cy="95408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Isosceles Triangle 25"/>
          <p:cNvSpPr/>
          <p:nvPr/>
        </p:nvSpPr>
        <p:spPr>
          <a:xfrm>
            <a:off x="3605213" y="2879725"/>
            <a:ext cx="215900" cy="215900"/>
          </a:xfrm>
          <a:prstGeom prst="triangl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470" name="Text Placeholder 27"/>
          <p:cNvSpPr>
            <a:spLocks noGrp="1"/>
          </p:cNvSpPr>
          <p:nvPr>
            <p:ph type="body" idx="4294967295"/>
          </p:nvPr>
        </p:nvSpPr>
        <p:spPr>
          <a:xfrm>
            <a:off x="500063" y="1000125"/>
            <a:ext cx="8229600" cy="420688"/>
          </a:xfrm>
        </p:spPr>
        <p:txBody>
          <a:bodyPr>
            <a:spAutoFit/>
          </a:bodyPr>
          <a:lstStyle/>
          <a:p>
            <a:pPr marL="0" indent="0">
              <a:buFont typeface="Arial" charset="0"/>
              <a:buNone/>
            </a:pPr>
            <a:endParaRPr lang="cs-CZ" baseline="-25000" smtClean="0"/>
          </a:p>
        </p:txBody>
      </p:sp>
      <p:sp>
        <p:nvSpPr>
          <p:cNvPr id="19471" name="TextBox 28"/>
          <p:cNvSpPr txBox="1">
            <a:spLocks noChangeArrowheads="1"/>
          </p:cNvSpPr>
          <p:nvPr/>
        </p:nvSpPr>
        <p:spPr bwMode="auto">
          <a:xfrm>
            <a:off x="5272088" y="2511425"/>
            <a:ext cx="438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C</a:t>
            </a:r>
            <a:endParaRPr lang="cs-CZ" baseline="-25000"/>
          </a:p>
        </p:txBody>
      </p:sp>
    </p:spTree>
  </p:cSld>
  <p:clrMapOvr>
    <a:masterClrMapping/>
  </p:clrMapOvr>
  <p:transition advTm="812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483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620713"/>
            <a:ext cx="8229600" cy="4525962"/>
          </a:xfrm>
        </p:spPr>
        <p:txBody>
          <a:bodyPr/>
          <a:lstStyle/>
          <a:p>
            <a:pPr marL="609600" indent="-609600"/>
            <a:r>
              <a:rPr lang="cs-CZ" smtClean="0">
                <a:latin typeface="Arial" charset="0"/>
              </a:rPr>
              <a:t>Kontrolní otázky: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cs-CZ" sz="2800" smtClean="0">
                <a:latin typeface="Arial" charset="0"/>
              </a:rPr>
              <a:t>Co rozumíme pojmem nosník?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cs-CZ" sz="2800" smtClean="0">
                <a:latin typeface="Arial" charset="0"/>
              </a:rPr>
              <a:t>Jak členíme nosníky?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cs-CZ" sz="2800" smtClean="0">
                <a:latin typeface="Arial" charset="0"/>
              </a:rPr>
              <a:t>Jaké znáte typy uložení u staticky určitých nosníků?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620713"/>
            <a:ext cx="8229600" cy="4525962"/>
          </a:xfrm>
        </p:spPr>
        <p:txBody>
          <a:bodyPr/>
          <a:lstStyle/>
          <a:p>
            <a:pPr marL="609600" indent="-609600"/>
            <a:r>
              <a:rPr lang="cs-CZ" smtClean="0">
                <a:latin typeface="Arial" charset="0"/>
              </a:rPr>
              <a:t>Řešení: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cs-CZ" sz="2800" smtClean="0">
                <a:latin typeface="Arial" charset="0"/>
              </a:rPr>
              <a:t>Nosníky</a:t>
            </a:r>
            <a:r>
              <a:rPr lang="cs-CZ" sz="2800" b="1" smtClean="0">
                <a:solidFill>
                  <a:schemeClr val="tx2"/>
                </a:solidFill>
                <a:latin typeface="Arial" charset="0"/>
              </a:rPr>
              <a:t> </a:t>
            </a:r>
            <a:r>
              <a:rPr lang="cs-CZ" sz="2800" smtClean="0">
                <a:latin typeface="Arial" charset="0"/>
              </a:rPr>
              <a:t>jsou pruty s přímou osou, uloženou na podpěrách, nebo pevně vetknuté a ohýbané různými břemeny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cs-CZ" sz="2800" smtClean="0">
                <a:latin typeface="Arial" charset="0"/>
              </a:rPr>
              <a:t>Staticky určité, staticky neurčité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cs-CZ" sz="2800" smtClean="0">
                <a:latin typeface="Arial" charset="0"/>
              </a:rPr>
              <a:t>Nosník na jednom konci vetknutí, nosník na jednom konci s kloubovou pevnou a na druhém s kloubovou pohyblivou podpěrou, nosník s jedním nebo dvěma převislými konci</a:t>
            </a:r>
          </a:p>
          <a:p>
            <a:pPr marL="609600" lvl="1" indent="-609600">
              <a:buFont typeface="Arial" charset="0"/>
              <a:buAutoNum type="arabicPeriod"/>
            </a:pPr>
            <a:endParaRPr lang="cs-CZ" smtClean="0">
              <a:latin typeface="Arial" charset="0"/>
            </a:endParaRPr>
          </a:p>
          <a:p>
            <a:pPr marL="609600" lvl="1" indent="-609600">
              <a:buFont typeface="Arial" charset="0"/>
              <a:buAutoNum type="arabicPeriod"/>
            </a:pPr>
            <a:endParaRPr lang="cs-CZ" smtClean="0">
              <a:latin typeface="Arial" charset="0"/>
            </a:endParaRPr>
          </a:p>
          <a:p>
            <a:pPr marL="609600" indent="-609600">
              <a:buFont typeface="Arial" charset="0"/>
              <a:buAutoNum type="arabicPeriod" startAt="4"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None/>
            </a:pPr>
            <a:r>
              <a:rPr lang="cs-CZ" sz="2800" smtClean="0">
                <a:latin typeface="Arial" charset="0"/>
              </a:rPr>
              <a:t>      </a:t>
            </a:r>
          </a:p>
          <a:p>
            <a:pPr marL="609600" indent="-609600">
              <a:buFont typeface="Arial" charset="0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None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AutoNum type="arabicPeriod"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None/>
            </a:pPr>
            <a:r>
              <a:rPr lang="cs-CZ" sz="2800" smtClean="0">
                <a:latin typeface="Arial" charset="0"/>
              </a:rPr>
              <a:t>      </a:t>
            </a:r>
          </a:p>
          <a:p>
            <a:pPr marL="609600" indent="-609600">
              <a:buFont typeface="Arial" charset="0"/>
              <a:buAutoNum type="arabicPeriod"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AutoNum type="arabicPeriod"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Arial" charset="0"/>
              <a:buAutoNum type="arabicPeriod"/>
            </a:pPr>
            <a:endParaRPr lang="cs-CZ" sz="28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2531" name="Rectangle 3"/>
          <p:cNvSpPr>
            <a:spLocks noGrp="1"/>
          </p:cNvSpPr>
          <p:nvPr>
            <p:ph type="body" idx="4294967295"/>
          </p:nvPr>
        </p:nvSpPr>
        <p:spPr>
          <a:xfrm>
            <a:off x="611188" y="765175"/>
            <a:ext cx="8229600" cy="4525963"/>
          </a:xfrm>
        </p:spPr>
        <p:txBody>
          <a:bodyPr/>
          <a:lstStyle/>
          <a:p>
            <a:pPr algn="just"/>
            <a:endParaRPr lang="cs-CZ" sz="1400" b="1" smtClean="0">
              <a:latin typeface="Arial" charset="0"/>
            </a:endParaRPr>
          </a:p>
          <a:p>
            <a:pPr algn="just"/>
            <a:r>
              <a:rPr lang="cs-CZ" sz="1600" b="1" smtClean="0">
                <a:latin typeface="Arial" charset="0"/>
              </a:rPr>
              <a:t>Citace:</a:t>
            </a:r>
            <a:r>
              <a:rPr lang="cs-CZ" sz="1400" smtClean="0">
                <a:latin typeface="Arial" charset="0"/>
              </a:rPr>
              <a:t> MRŇÁK, Ladislav a DRDLA, Alexander. </a:t>
            </a:r>
            <a:r>
              <a:rPr lang="cs-CZ" sz="1400" i="1" smtClean="0">
                <a:latin typeface="Arial" charset="0"/>
              </a:rPr>
              <a:t>Mechanika:pružnost a pevnost pro střední průmyslové školy strojnické.</a:t>
            </a:r>
            <a:r>
              <a:rPr lang="cs-CZ" sz="1400" smtClean="0">
                <a:latin typeface="Arial" charset="0"/>
              </a:rPr>
              <a:t>Vyd. 3. Praha:Nakladatelství technické literatury, s. 151-155</a:t>
            </a:r>
          </a:p>
          <a:p>
            <a:pPr algn="just"/>
            <a:endParaRPr lang="cs-CZ" sz="1400" b="1" smtClean="0">
              <a:latin typeface="Arial" charset="0"/>
            </a:endParaRPr>
          </a:p>
          <a:p>
            <a:pPr algn="just">
              <a:buFont typeface="Arial" charset="0"/>
              <a:buNone/>
            </a:pPr>
            <a:endParaRPr lang="cs-CZ" sz="1400" b="1" smtClean="0">
              <a:latin typeface="Arial" charset="0"/>
            </a:endParaRPr>
          </a:p>
          <a:p>
            <a:pPr algn="just"/>
            <a:endParaRPr lang="cs-CZ" sz="1200" b="1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917</TotalTime>
  <Words>407</Words>
  <Application>Microsoft Office PowerPoint</Application>
  <PresentationFormat>Předvádění na obrazovce (4:3)</PresentationFormat>
  <Paragraphs>111</Paragraphs>
  <Slides>10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DUM-PPT-šablona</vt:lpstr>
      <vt:lpstr>Snímek 1</vt:lpstr>
      <vt:lpstr>Nosníky</vt:lpstr>
      <vt:lpstr>Staticky určité nosníky</vt:lpstr>
      <vt:lpstr>Snímek 4</vt:lpstr>
      <vt:lpstr>Snímek 5</vt:lpstr>
      <vt:lpstr>Staticky neurčité nosníky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Dum</cp:lastModifiedBy>
  <cp:revision>141</cp:revision>
  <dcterms:created xsi:type="dcterms:W3CDTF">2010-10-19T08:27:42Z</dcterms:created>
  <dcterms:modified xsi:type="dcterms:W3CDTF">2014-05-10T12:50:46Z</dcterms:modified>
</cp:coreProperties>
</file>