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handoutMasterIdLst>
    <p:handoutMasterId r:id="rId13"/>
  </p:handoutMasterIdLst>
  <p:sldIdLst>
    <p:sldId id="263" r:id="rId2"/>
    <p:sldId id="285" r:id="rId3"/>
    <p:sldId id="295" r:id="rId4"/>
    <p:sldId id="299" r:id="rId5"/>
    <p:sldId id="301" r:id="rId6"/>
    <p:sldId id="302" r:id="rId7"/>
    <p:sldId id="304" r:id="rId8"/>
    <p:sldId id="305" r:id="rId9"/>
    <p:sldId id="306" r:id="rId10"/>
    <p:sldId id="292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  <p:clrMru>
    <a:srgbClr val="808080"/>
    <a:srgbClr val="B2B2B2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napVertSplitter="1" vertBarState="minimized" horzBarState="maximized">
    <p:restoredLeft sz="18609" autoAdjust="0"/>
    <p:restoredTop sz="94621" autoAdjust="0"/>
  </p:normalViewPr>
  <p:slideViewPr>
    <p:cSldViewPr>
      <p:cViewPr varScale="1">
        <p:scale>
          <a:sx n="109" d="100"/>
          <a:sy n="109" d="100"/>
        </p:scale>
        <p:origin x="-48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55" d="100"/>
          <a:sy n="55" d="100"/>
        </p:scale>
        <p:origin x="-2286" y="-96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pPr>
              <a:defRPr/>
            </a:pPr>
            <a:fld id="{4976D7F9-CE87-4129-8C5F-462EE017227A}" type="datetimeFigureOut">
              <a:rPr lang="cs-CZ"/>
              <a:pPr>
                <a:defRPr/>
              </a:pPr>
              <a:t>10.5.2014</a:t>
            </a:fld>
            <a:endParaRPr lang="cs-CZ"/>
          </a:p>
        </p:txBody>
      </p:sp>
      <p:sp>
        <p:nvSpPr>
          <p:cNvPr id="21508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1509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pPr>
              <a:defRPr/>
            </a:pPr>
            <a:fld id="{CA2693E7-D181-48C7-99DF-21E3D15F351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5729E6F3-6A4A-48B3-A3C2-963DA516411C}" type="datetimeFigureOut">
              <a:rPr lang="cs-CZ"/>
              <a:pPr>
                <a:defRPr/>
              </a:pPr>
              <a:t>10.5.2014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423ECB8D-BD2F-409C-B5FE-6F4D158D87C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457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2B0CB551-4DD3-4DF8-B277-BDE415F97578}" type="slidenum">
              <a:rPr lang="cs-CZ" smtClean="0"/>
              <a:pPr>
                <a:defRPr/>
              </a:pPr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560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4AC06DA8-5B9B-4913-8EA5-C4A43752AEA4}" type="slidenum">
              <a:rPr lang="cs-CZ" smtClean="0"/>
              <a:pPr>
                <a:defRPr/>
              </a:pPr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662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7E0BED40-7602-426D-87C5-00D892287903}" type="slidenum">
              <a:rPr lang="cs-CZ" smtClean="0"/>
              <a:pPr>
                <a:defRPr/>
              </a:pPr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765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F0522133-DD5E-4D09-8446-A23F27097C98}" type="slidenum">
              <a:rPr lang="cs-CZ" smtClean="0"/>
              <a:pPr>
                <a:defRPr/>
              </a:pPr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867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D0601281-A670-4A9C-AF48-404B9121D821}" type="slidenum">
              <a:rPr lang="cs-CZ" smtClean="0"/>
              <a:pPr>
                <a:defRPr/>
              </a:pPr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969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D9DC0B80-A962-4843-A684-74453E86050A}" type="slidenum">
              <a:rPr lang="cs-CZ" smtClean="0"/>
              <a:pPr>
                <a:defRPr/>
              </a:pPr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072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E3F4F996-A08B-4D38-A102-CA7925AB9DB8}" type="slidenum">
              <a:rPr lang="cs-CZ" smtClean="0"/>
              <a:pPr>
                <a:defRPr/>
              </a:pPr>
              <a:t>8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r>
              <a:rPr lang="cs-CZ"/>
              <a:t>Autorem materiálu a všech jeho částí, není-li uvedeno jinak, je (jméno a příjmení autora).</a:t>
            </a:r>
            <a:br>
              <a:rPr lang="cs-CZ"/>
            </a:br>
            <a:r>
              <a:rPr lang="cs-CZ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r>
              <a:rPr lang="cs-CZ"/>
              <a:t>Autorem materiálu a všech jeho částí, není-li uvedeno jinak, je (jméno a příjmení autora).</a:t>
            </a:r>
            <a:br>
              <a:rPr lang="cs-CZ"/>
            </a:br>
            <a:r>
              <a:rPr lang="cs-CZ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r>
              <a:rPr lang="cs-CZ"/>
              <a:t>Autorem materiálu a všech jeho částí, není-li uvedeno jinak, je (jméno a příjmení autora).</a:t>
            </a:r>
            <a:br>
              <a:rPr lang="cs-CZ"/>
            </a:br>
            <a:r>
              <a:rPr lang="cs-CZ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r>
              <a:rPr lang="cs-CZ"/>
              <a:t>Autorem materiálu a všech jeho částí, není-li uvedeno jinak, je (jméno a příjmení autora).</a:t>
            </a:r>
            <a:br>
              <a:rPr lang="cs-CZ"/>
            </a:br>
            <a:r>
              <a:rPr lang="cs-CZ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r>
              <a:rPr lang="cs-CZ"/>
              <a:t>Autorem materiálu a všech jeho částí, není-li uvedeno jinak, je (jméno a příjmení autora).</a:t>
            </a:r>
            <a:br>
              <a:rPr lang="cs-CZ"/>
            </a:br>
            <a:r>
              <a:rPr lang="cs-CZ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r>
              <a:rPr lang="cs-CZ"/>
              <a:t>Autorem materiálu a všech jeho částí, není-li uvedeno jinak, je (jméno a příjmení autora).</a:t>
            </a:r>
            <a:br>
              <a:rPr lang="cs-CZ"/>
            </a:br>
            <a:r>
              <a:rPr lang="cs-CZ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r>
              <a:rPr lang="cs-CZ"/>
              <a:t>Autorem materiálu a všech jeho částí, není-li uvedeno jinak, je (jméno a příjmení autora).</a:t>
            </a:r>
            <a:br>
              <a:rPr lang="cs-CZ"/>
            </a:br>
            <a:r>
              <a:rPr lang="cs-CZ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r>
              <a:rPr lang="cs-CZ"/>
              <a:t>Autorem materiálu a všech jeho částí, není-li uvedeno jinak, je (jméno a příjmení autora).</a:t>
            </a:r>
            <a:br>
              <a:rPr lang="cs-CZ"/>
            </a:br>
            <a:r>
              <a:rPr lang="cs-CZ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Klepnutím na ikonu přidáte obrázek.</a:t>
            </a:r>
            <a:endParaRPr lang="cs-CZ" noProof="0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r>
              <a:rPr lang="cs-CZ"/>
              <a:t>Autorem materiálu a všech jeho částí, není-li uvedeno jinak, je (jméno a příjmení autora).</a:t>
            </a:r>
            <a:br>
              <a:rPr lang="cs-CZ"/>
            </a:br>
            <a:r>
              <a:rPr lang="cs-CZ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r>
              <a:rPr lang="cs-CZ"/>
              <a:t>Autorem materiálu a všech jeho částí, není-li uvedeno jinak, je (jméno a příjmení autora).</a:t>
            </a:r>
            <a:br>
              <a:rPr lang="cs-CZ"/>
            </a:br>
            <a:r>
              <a:rPr lang="cs-CZ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r>
              <a:rPr lang="cs-CZ"/>
              <a:t>Autorem materiálu a všech jeho částí, není-li uvedeno jinak, je (jméno a příjmení autora).</a:t>
            </a:r>
            <a:br>
              <a:rPr lang="cs-CZ"/>
            </a:br>
            <a:r>
              <a:rPr lang="cs-CZ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68313" y="1628775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900113" y="6381750"/>
            <a:ext cx="7488237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>
              <a:defRPr sz="1200">
                <a:solidFill>
                  <a:srgbClr val="898989"/>
                </a:solidFill>
                <a:latin typeface="Calibri" pitchFamily="32" charset="0"/>
              </a:defRPr>
            </a:lvl1pPr>
          </a:lstStyle>
          <a:p>
            <a:pPr>
              <a:defRPr/>
            </a:pPr>
            <a:r>
              <a:rPr lang="cs-CZ"/>
              <a:t>Autorem materiálu a všech jeho částí, není-li uvedeno jinak, je (jméno a příjmení autora).</a:t>
            </a:r>
            <a:br>
              <a:rPr lang="cs-CZ"/>
            </a:br>
            <a:r>
              <a:rPr lang="cs-CZ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pPr>
              <a:defRPr/>
            </a:pPr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177" r:id="rId1"/>
    <p:sldLayoutId id="2147484178" r:id="rId2"/>
    <p:sldLayoutId id="2147484179" r:id="rId3"/>
    <p:sldLayoutId id="2147484180" r:id="rId4"/>
    <p:sldLayoutId id="2147484181" r:id="rId5"/>
    <p:sldLayoutId id="2147484182" r:id="rId6"/>
    <p:sldLayoutId id="2147484183" r:id="rId7"/>
    <p:sldLayoutId id="2147484184" r:id="rId8"/>
    <p:sldLayoutId id="2147484185" r:id="rId9"/>
    <p:sldLayoutId id="2147484186" r:id="rId10"/>
    <p:sldLayoutId id="2147484187" r:id="rId11"/>
  </p:sldLayoutIdLst>
  <p:hf sldNum="0" hd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Zástupný symbol pro zápatí 3"/>
          <p:cNvSpPr>
            <a:spLocks noGrp="1"/>
          </p:cNvSpPr>
          <p:nvPr>
            <p:ph type="ftr" sz="quarter" idx="10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r>
              <a:rPr lang="cs-CZ" dirty="0" smtClean="0"/>
              <a:t>Autorem materiálu a všech jeho částí, není-li uvedeno jinak, je Ing. Zdeňka </a:t>
            </a:r>
            <a:r>
              <a:rPr lang="cs-CZ" dirty="0" err="1" smtClean="0"/>
              <a:t>Soprová</a:t>
            </a:r>
            <a:r>
              <a:rPr lang="cs-CZ" dirty="0" smtClean="0"/>
              <a:t>, Bc.</a:t>
            </a:r>
            <a:br>
              <a:rPr lang="cs-CZ" dirty="0" smtClean="0"/>
            </a:br>
            <a:endParaRPr lang="cs-CZ" dirty="0" smtClean="0"/>
          </a:p>
          <a:p>
            <a:endParaRPr lang="cs-CZ" dirty="0" smtClean="0"/>
          </a:p>
        </p:txBody>
      </p:sp>
      <p:graphicFrame>
        <p:nvGraphicFramePr>
          <p:cNvPr id="13364" name="Group 52"/>
          <p:cNvGraphicFramePr>
            <a:graphicFrameLocks noGrp="1"/>
          </p:cNvGraphicFramePr>
          <p:nvPr/>
        </p:nvGraphicFramePr>
        <p:xfrm>
          <a:off x="1258888" y="827088"/>
          <a:ext cx="6743700" cy="3110231"/>
        </p:xfrm>
        <a:graphic>
          <a:graphicData uri="http://schemas.openxmlformats.org/drawingml/2006/table">
            <a:tbl>
              <a:tblPr/>
              <a:tblGrid>
                <a:gridCol w="1562100"/>
                <a:gridCol w="1890712"/>
                <a:gridCol w="830263"/>
                <a:gridCol w="136525"/>
                <a:gridCol w="136525"/>
                <a:gridCol w="400050"/>
                <a:gridCol w="1008062"/>
                <a:gridCol w="779463"/>
              </a:tblGrid>
              <a:tr h="9001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Obchodní akademie a Střední odborná škola, gen. F. Fajtla, Louny, p.o.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Osvoboditelů 380, Louny</a:t>
                      </a:r>
                    </a:p>
                  </a:txBody>
                  <a:tcPr marL="68580" marR="68580" marT="0" marB="0" anchor="ctr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825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Číslo projektu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CZ.1.07/1.5.00/34.0052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Číslo sady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18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Číslo DUM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09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5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Předmět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7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Mechanika 2. r. – Pružnost a pevnost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825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Tematický okruh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7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Ohyb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825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Název materiálu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7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Druhy ohybového zatížení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825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Autor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7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Ing. Bc. Zdeňka Soprová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825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Datum tvorby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12. 3. 2013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Ročník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II.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49275">
                <a:tc gridSpan="8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Žáci se naučí rozeznávat druhy zatížení  podle druhu působících sil. Učební materiál je určen pro II. ročník technických škol.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63563">
                <a:tc gridSpan="8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Metodický pokyn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Učitel látku promítá na tabuli a provádí výklad.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grpSp>
        <p:nvGrpSpPr>
          <p:cNvPr id="13358" name="Skupina 3"/>
          <p:cNvGrpSpPr>
            <a:grpSpLocks/>
          </p:cNvGrpSpPr>
          <p:nvPr/>
        </p:nvGrpSpPr>
        <p:grpSpPr bwMode="auto">
          <a:xfrm>
            <a:off x="1476375" y="838200"/>
            <a:ext cx="3892550" cy="847725"/>
            <a:chOff x="1475656" y="2133600"/>
            <a:chExt cx="3893393" cy="847725"/>
          </a:xfrm>
        </p:grpSpPr>
        <p:pic>
          <p:nvPicPr>
            <p:cNvPr id="13359" name="Obrázek 1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1475656" y="2133600"/>
              <a:ext cx="2905125" cy="84772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13360" name="Obrázek 2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4788024" y="2266949"/>
              <a:ext cx="581025" cy="58102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</p:spTree>
  </p:cSld>
  <p:clrMapOvr>
    <a:masterClrMapping/>
  </p:clrMapOvr>
  <p:transition advTm="4422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r>
              <a:rPr lang="cs-CZ" b="1" smtClean="0">
                <a:solidFill>
                  <a:schemeClr val="tx2"/>
                </a:solidFill>
                <a:latin typeface="Arial" charset="0"/>
              </a:rPr>
              <a:t>Druhy ohybového zatížení podle druhu působících sil</a:t>
            </a:r>
            <a:endParaRPr lang="cs-CZ" smtClean="0">
              <a:solidFill>
                <a:schemeClr val="tx2"/>
              </a:solidFill>
            </a:endParaRPr>
          </a:p>
        </p:txBody>
      </p:sp>
      <p:sp>
        <p:nvSpPr>
          <p:cNvPr id="14339" name="Rectangle 3"/>
          <p:cNvSpPr>
            <a:spLocks noGrp="1"/>
          </p:cNvSpPr>
          <p:nvPr>
            <p:ph type="body" idx="4294967295"/>
          </p:nvPr>
        </p:nvSpPr>
        <p:spPr/>
        <p:txBody>
          <a:bodyPr/>
          <a:lstStyle/>
          <a:p>
            <a:pPr marL="609600" indent="-609600">
              <a:lnSpc>
                <a:spcPct val="90000"/>
              </a:lnSpc>
              <a:buFont typeface="Wingdings" pitchFamily="2" charset="2"/>
              <a:buChar char="q"/>
            </a:pPr>
            <a:r>
              <a:rPr lang="cs-CZ" smtClean="0">
                <a:latin typeface="Arial" charset="0"/>
              </a:rPr>
              <a:t>Zatížení osamělými silami:</a:t>
            </a:r>
          </a:p>
          <a:p>
            <a:pPr marL="609600" indent="-609600">
              <a:lnSpc>
                <a:spcPct val="90000"/>
              </a:lnSpc>
              <a:buFont typeface="Wingdings" pitchFamily="2" charset="2"/>
              <a:buChar char="q"/>
            </a:pPr>
            <a:endParaRPr lang="cs-CZ" smtClean="0">
              <a:latin typeface="Arial" charset="0"/>
            </a:endParaRPr>
          </a:p>
          <a:p>
            <a:pPr marL="609600" indent="-609600">
              <a:lnSpc>
                <a:spcPct val="90000"/>
              </a:lnSpc>
              <a:buFont typeface="Wingdings" pitchFamily="2" charset="2"/>
              <a:buChar char="q"/>
            </a:pPr>
            <a:endParaRPr lang="cs-CZ" smtClean="0">
              <a:latin typeface="Arial" charset="0"/>
            </a:endParaRPr>
          </a:p>
          <a:p>
            <a:pPr marL="609600" indent="-609600">
              <a:lnSpc>
                <a:spcPct val="90000"/>
              </a:lnSpc>
              <a:buFont typeface="Wingdings" pitchFamily="2" charset="2"/>
              <a:buChar char="q"/>
            </a:pPr>
            <a:endParaRPr lang="cs-CZ" smtClean="0">
              <a:latin typeface="Arial" charset="0"/>
            </a:endParaRPr>
          </a:p>
          <a:p>
            <a:pPr marL="609600" indent="-609600">
              <a:lnSpc>
                <a:spcPct val="90000"/>
              </a:lnSpc>
              <a:buFont typeface="Arial" charset="0"/>
              <a:buNone/>
            </a:pPr>
            <a:r>
              <a:rPr lang="cs-CZ" smtClean="0">
                <a:latin typeface="Arial" charset="0"/>
              </a:rPr>
              <a:t>       </a:t>
            </a:r>
          </a:p>
          <a:p>
            <a:pPr marL="609600" indent="-609600">
              <a:lnSpc>
                <a:spcPct val="90000"/>
              </a:lnSpc>
              <a:buFont typeface="Arial" charset="0"/>
              <a:buNone/>
            </a:pPr>
            <a:r>
              <a:rPr lang="cs-CZ" sz="2800" smtClean="0">
                <a:latin typeface="Arial" charset="0"/>
              </a:rPr>
              <a:t>      F</a:t>
            </a:r>
            <a:r>
              <a:rPr lang="cs-CZ" sz="2800" baseline="-25000" smtClean="0">
                <a:latin typeface="Arial" charset="0"/>
              </a:rPr>
              <a:t>1</a:t>
            </a:r>
            <a:r>
              <a:rPr lang="cs-CZ" sz="2800" smtClean="0">
                <a:latin typeface="Arial" charset="0"/>
              </a:rPr>
              <a:t> a F</a:t>
            </a:r>
            <a:r>
              <a:rPr lang="cs-CZ" sz="2800" baseline="-25000" smtClean="0">
                <a:latin typeface="Arial" charset="0"/>
              </a:rPr>
              <a:t>2</a:t>
            </a:r>
            <a:r>
              <a:rPr lang="cs-CZ" sz="2800" smtClean="0">
                <a:latin typeface="Arial" charset="0"/>
              </a:rPr>
              <a:t> - osamělé síly</a:t>
            </a:r>
          </a:p>
          <a:p>
            <a:pPr marL="609600" indent="-609600">
              <a:lnSpc>
                <a:spcPct val="90000"/>
              </a:lnSpc>
              <a:buFont typeface="Arial" charset="0"/>
              <a:buNone/>
            </a:pPr>
            <a:r>
              <a:rPr lang="cs-CZ" sz="2800" smtClean="0">
                <a:latin typeface="Arial" charset="0"/>
              </a:rPr>
              <a:t>                  - např. tahy řemenů, tlaky v zubech    </a:t>
            </a:r>
          </a:p>
          <a:p>
            <a:pPr marL="609600" indent="-609600">
              <a:lnSpc>
                <a:spcPct val="90000"/>
              </a:lnSpc>
              <a:buFont typeface="Arial" charset="0"/>
              <a:buNone/>
            </a:pPr>
            <a:r>
              <a:rPr lang="cs-CZ" sz="2800" smtClean="0">
                <a:latin typeface="Arial" charset="0"/>
              </a:rPr>
              <a:t>                    ozubených kol, reakce</a:t>
            </a:r>
          </a:p>
        </p:txBody>
      </p:sp>
      <p:cxnSp>
        <p:nvCxnSpPr>
          <p:cNvPr id="4" name="Straight Connector 3"/>
          <p:cNvCxnSpPr/>
          <p:nvPr/>
        </p:nvCxnSpPr>
        <p:spPr>
          <a:xfrm>
            <a:off x="1908175" y="3429000"/>
            <a:ext cx="3546475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Isosceles Triangle 4"/>
          <p:cNvSpPr/>
          <p:nvPr/>
        </p:nvSpPr>
        <p:spPr>
          <a:xfrm>
            <a:off x="5292725" y="3429000"/>
            <a:ext cx="215900" cy="215900"/>
          </a:xfrm>
          <a:prstGeom prst="triangl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6" name="Isosceles Triangle 5"/>
          <p:cNvSpPr/>
          <p:nvPr/>
        </p:nvSpPr>
        <p:spPr>
          <a:xfrm>
            <a:off x="1835150" y="3429000"/>
            <a:ext cx="215900" cy="215900"/>
          </a:xfrm>
          <a:prstGeom prst="triangl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cxnSp>
        <p:nvCxnSpPr>
          <p:cNvPr id="15" name="Straight Arrow Connector 8"/>
          <p:cNvCxnSpPr/>
          <p:nvPr/>
        </p:nvCxnSpPr>
        <p:spPr>
          <a:xfrm>
            <a:off x="2916238" y="2636838"/>
            <a:ext cx="0" cy="785812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Arrow Connector 8"/>
          <p:cNvCxnSpPr/>
          <p:nvPr/>
        </p:nvCxnSpPr>
        <p:spPr>
          <a:xfrm>
            <a:off x="4284663" y="2636838"/>
            <a:ext cx="0" cy="785812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345" name="TextBox 20"/>
          <p:cNvSpPr txBox="1">
            <a:spLocks noChangeArrowheads="1"/>
          </p:cNvSpPr>
          <p:nvPr/>
        </p:nvSpPr>
        <p:spPr bwMode="auto">
          <a:xfrm>
            <a:off x="1547813" y="2636838"/>
            <a:ext cx="500062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F</a:t>
            </a:r>
            <a:r>
              <a:rPr lang="cs-CZ" baseline="-25000"/>
              <a:t>A</a:t>
            </a:r>
          </a:p>
        </p:txBody>
      </p:sp>
      <p:cxnSp>
        <p:nvCxnSpPr>
          <p:cNvPr id="18" name="Straight Arrow Connector 4"/>
          <p:cNvCxnSpPr/>
          <p:nvPr/>
        </p:nvCxnSpPr>
        <p:spPr>
          <a:xfrm flipV="1">
            <a:off x="1908175" y="2636838"/>
            <a:ext cx="0" cy="785812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347" name="TextBox 20"/>
          <p:cNvSpPr txBox="1">
            <a:spLocks noChangeArrowheads="1"/>
          </p:cNvSpPr>
          <p:nvPr/>
        </p:nvSpPr>
        <p:spPr bwMode="auto">
          <a:xfrm>
            <a:off x="5364163" y="908050"/>
            <a:ext cx="49847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F</a:t>
            </a:r>
            <a:r>
              <a:rPr lang="cs-CZ" baseline="-25000"/>
              <a:t>B</a:t>
            </a:r>
          </a:p>
        </p:txBody>
      </p:sp>
      <p:cxnSp>
        <p:nvCxnSpPr>
          <p:cNvPr id="20" name="Straight Arrow Connector 4"/>
          <p:cNvCxnSpPr/>
          <p:nvPr/>
        </p:nvCxnSpPr>
        <p:spPr>
          <a:xfrm flipV="1">
            <a:off x="5435600" y="2636838"/>
            <a:ext cx="0" cy="785812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349" name="TextBox 20"/>
          <p:cNvSpPr txBox="1">
            <a:spLocks noChangeArrowheads="1"/>
          </p:cNvSpPr>
          <p:nvPr/>
        </p:nvSpPr>
        <p:spPr bwMode="auto">
          <a:xfrm>
            <a:off x="4284663" y="2924175"/>
            <a:ext cx="49847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F</a:t>
            </a:r>
            <a:r>
              <a:rPr lang="cs-CZ" baseline="-25000"/>
              <a:t>2</a:t>
            </a:r>
          </a:p>
        </p:txBody>
      </p:sp>
      <p:sp>
        <p:nvSpPr>
          <p:cNvPr id="14350" name="TextBox 20"/>
          <p:cNvSpPr txBox="1">
            <a:spLocks noChangeArrowheads="1"/>
          </p:cNvSpPr>
          <p:nvPr/>
        </p:nvSpPr>
        <p:spPr bwMode="auto">
          <a:xfrm>
            <a:off x="2916238" y="2924175"/>
            <a:ext cx="49847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F</a:t>
            </a:r>
            <a:r>
              <a:rPr lang="cs-CZ" baseline="-25000"/>
              <a:t>1</a:t>
            </a:r>
          </a:p>
        </p:txBody>
      </p:sp>
      <p:sp>
        <p:nvSpPr>
          <p:cNvPr id="14351" name="TextBox 20"/>
          <p:cNvSpPr txBox="1">
            <a:spLocks noChangeArrowheads="1"/>
          </p:cNvSpPr>
          <p:nvPr/>
        </p:nvSpPr>
        <p:spPr bwMode="auto">
          <a:xfrm>
            <a:off x="5364163" y="2781300"/>
            <a:ext cx="49847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F</a:t>
            </a:r>
            <a:r>
              <a:rPr lang="cs-CZ" baseline="-25000"/>
              <a:t>B</a:t>
            </a:r>
          </a:p>
        </p:txBody>
      </p:sp>
      <p:cxnSp>
        <p:nvCxnSpPr>
          <p:cNvPr id="27" name="Přímá spojovací čára 26"/>
          <p:cNvCxnSpPr/>
          <p:nvPr/>
        </p:nvCxnSpPr>
        <p:spPr>
          <a:xfrm>
            <a:off x="5292725" y="3716338"/>
            <a:ext cx="215900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353" name="TextBox 20"/>
          <p:cNvSpPr txBox="1">
            <a:spLocks noChangeArrowheads="1"/>
          </p:cNvSpPr>
          <p:nvPr/>
        </p:nvSpPr>
        <p:spPr bwMode="auto">
          <a:xfrm>
            <a:off x="1619250" y="3141663"/>
            <a:ext cx="360363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A</a:t>
            </a:r>
            <a:endParaRPr lang="cs-CZ" baseline="-25000"/>
          </a:p>
        </p:txBody>
      </p:sp>
      <p:sp>
        <p:nvSpPr>
          <p:cNvPr id="14354" name="TextBox 20"/>
          <p:cNvSpPr txBox="1">
            <a:spLocks noChangeArrowheads="1"/>
          </p:cNvSpPr>
          <p:nvPr/>
        </p:nvSpPr>
        <p:spPr bwMode="auto">
          <a:xfrm>
            <a:off x="5364163" y="3213100"/>
            <a:ext cx="36036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B</a:t>
            </a:r>
            <a:endParaRPr lang="cs-CZ" baseline="-25000"/>
          </a:p>
        </p:txBody>
      </p:sp>
    </p:spTree>
  </p:cSld>
  <p:clrMapOvr>
    <a:masterClrMapping/>
  </p:clrMapOvr>
  <p:transition advTm="812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endParaRPr lang="cs-CZ" smtClean="0">
              <a:solidFill>
                <a:schemeClr val="tx2"/>
              </a:solidFill>
            </a:endParaRPr>
          </a:p>
        </p:txBody>
      </p:sp>
      <p:sp>
        <p:nvSpPr>
          <p:cNvPr id="15363" name="Rectangle 3"/>
          <p:cNvSpPr>
            <a:spLocks noGrp="1"/>
          </p:cNvSpPr>
          <p:nvPr>
            <p:ph type="body" idx="4294967295"/>
          </p:nvPr>
        </p:nvSpPr>
        <p:spPr>
          <a:xfrm>
            <a:off x="500063" y="1000125"/>
            <a:ext cx="8229600" cy="4525963"/>
          </a:xfrm>
        </p:spPr>
        <p:txBody>
          <a:bodyPr/>
          <a:lstStyle/>
          <a:p>
            <a:pPr marL="609600" indent="-609600">
              <a:lnSpc>
                <a:spcPct val="90000"/>
              </a:lnSpc>
              <a:buFont typeface="Wingdings" pitchFamily="2" charset="2"/>
              <a:buChar char="q"/>
            </a:pPr>
            <a:r>
              <a:rPr lang="cs-CZ" smtClean="0">
                <a:latin typeface="Arial" charset="0"/>
              </a:rPr>
              <a:t>Zatížení silovou dvojicí:</a:t>
            </a:r>
          </a:p>
          <a:p>
            <a:pPr marL="609600" indent="-609600">
              <a:lnSpc>
                <a:spcPct val="90000"/>
              </a:lnSpc>
              <a:buFont typeface="Wingdings" pitchFamily="2" charset="2"/>
              <a:buChar char="q"/>
            </a:pPr>
            <a:endParaRPr lang="cs-CZ" smtClean="0">
              <a:latin typeface="Arial" charset="0"/>
            </a:endParaRPr>
          </a:p>
          <a:p>
            <a:pPr marL="609600" indent="-609600">
              <a:lnSpc>
                <a:spcPct val="90000"/>
              </a:lnSpc>
              <a:buFont typeface="Wingdings" pitchFamily="2" charset="2"/>
              <a:buChar char="q"/>
            </a:pPr>
            <a:endParaRPr lang="cs-CZ" smtClean="0">
              <a:latin typeface="Arial" charset="0"/>
            </a:endParaRPr>
          </a:p>
          <a:p>
            <a:pPr marL="609600" indent="-609600">
              <a:lnSpc>
                <a:spcPct val="90000"/>
              </a:lnSpc>
              <a:buFont typeface="Wingdings" pitchFamily="2" charset="2"/>
              <a:buChar char="q"/>
            </a:pPr>
            <a:endParaRPr lang="cs-CZ" smtClean="0">
              <a:latin typeface="Arial" charset="0"/>
            </a:endParaRPr>
          </a:p>
          <a:p>
            <a:pPr marL="609600" indent="-609600">
              <a:lnSpc>
                <a:spcPct val="90000"/>
              </a:lnSpc>
              <a:buFont typeface="Wingdings" pitchFamily="2" charset="2"/>
              <a:buChar char="q"/>
            </a:pPr>
            <a:endParaRPr lang="cs-CZ" smtClean="0">
              <a:latin typeface="Arial" charset="0"/>
            </a:endParaRPr>
          </a:p>
          <a:p>
            <a:pPr marL="609600" indent="-609600">
              <a:lnSpc>
                <a:spcPct val="90000"/>
              </a:lnSpc>
              <a:buFont typeface="Wingdings" pitchFamily="2" charset="2"/>
              <a:buChar char="q"/>
            </a:pPr>
            <a:endParaRPr lang="cs-CZ" smtClean="0">
              <a:latin typeface="Arial" charset="0"/>
            </a:endParaRPr>
          </a:p>
          <a:p>
            <a:pPr marL="1009650" lvl="1" indent="-609600">
              <a:lnSpc>
                <a:spcPct val="90000"/>
              </a:lnSpc>
              <a:buFont typeface="Arial" charset="0"/>
              <a:buNone/>
            </a:pPr>
            <a:r>
              <a:rPr lang="cs-CZ" smtClean="0">
                <a:latin typeface="Arial" charset="0"/>
              </a:rPr>
              <a:t>  Dvojice sil vytváří moment M=F.a a ten ohýbá </a:t>
            </a:r>
          </a:p>
          <a:p>
            <a:pPr marL="1009650" lvl="1" indent="-609600">
              <a:lnSpc>
                <a:spcPct val="90000"/>
              </a:lnSpc>
              <a:buFont typeface="Arial" charset="0"/>
              <a:buNone/>
            </a:pPr>
            <a:r>
              <a:rPr lang="cs-CZ" smtClean="0">
                <a:latin typeface="Arial" charset="0"/>
              </a:rPr>
              <a:t>  nosník</a:t>
            </a:r>
          </a:p>
        </p:txBody>
      </p:sp>
      <p:cxnSp>
        <p:nvCxnSpPr>
          <p:cNvPr id="4" name="Straight Connector 3"/>
          <p:cNvCxnSpPr/>
          <p:nvPr/>
        </p:nvCxnSpPr>
        <p:spPr>
          <a:xfrm>
            <a:off x="1835150" y="2997200"/>
            <a:ext cx="3600450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čára 5"/>
          <p:cNvCxnSpPr/>
          <p:nvPr/>
        </p:nvCxnSpPr>
        <p:spPr>
          <a:xfrm>
            <a:off x="3563938" y="2492375"/>
            <a:ext cx="0" cy="1008063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šipka 11"/>
          <p:cNvCxnSpPr/>
          <p:nvPr/>
        </p:nvCxnSpPr>
        <p:spPr>
          <a:xfrm>
            <a:off x="3563938" y="2492375"/>
            <a:ext cx="576262" cy="0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/>
          <p:nvPr/>
        </p:nvCxnSpPr>
        <p:spPr>
          <a:xfrm flipH="1">
            <a:off x="2987675" y="3500438"/>
            <a:ext cx="576263" cy="0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368" name="TextBox 20"/>
          <p:cNvSpPr txBox="1">
            <a:spLocks noChangeArrowheads="1"/>
          </p:cNvSpPr>
          <p:nvPr/>
        </p:nvSpPr>
        <p:spPr bwMode="auto">
          <a:xfrm>
            <a:off x="3059113" y="3141663"/>
            <a:ext cx="36036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F</a:t>
            </a:r>
            <a:endParaRPr lang="cs-CZ" baseline="-25000"/>
          </a:p>
        </p:txBody>
      </p:sp>
      <p:sp>
        <p:nvSpPr>
          <p:cNvPr id="15369" name="TextBox 20"/>
          <p:cNvSpPr txBox="1">
            <a:spLocks noChangeArrowheads="1"/>
          </p:cNvSpPr>
          <p:nvPr/>
        </p:nvSpPr>
        <p:spPr bwMode="auto">
          <a:xfrm>
            <a:off x="3708400" y="2133600"/>
            <a:ext cx="360363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F</a:t>
            </a:r>
            <a:endParaRPr lang="cs-CZ" baseline="-25000"/>
          </a:p>
        </p:txBody>
      </p:sp>
      <p:sp>
        <p:nvSpPr>
          <p:cNvPr id="19" name="Isosceles Triangle 5"/>
          <p:cNvSpPr/>
          <p:nvPr/>
        </p:nvSpPr>
        <p:spPr>
          <a:xfrm>
            <a:off x="1763713" y="2997200"/>
            <a:ext cx="215900" cy="215900"/>
          </a:xfrm>
          <a:prstGeom prst="triangl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0" name="Isosceles Triangle 5"/>
          <p:cNvSpPr/>
          <p:nvPr/>
        </p:nvSpPr>
        <p:spPr>
          <a:xfrm>
            <a:off x="5292725" y="2997200"/>
            <a:ext cx="215900" cy="215900"/>
          </a:xfrm>
          <a:prstGeom prst="triangl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cxnSp>
        <p:nvCxnSpPr>
          <p:cNvPr id="21" name="Straight Arrow Connector 4"/>
          <p:cNvCxnSpPr/>
          <p:nvPr/>
        </p:nvCxnSpPr>
        <p:spPr>
          <a:xfrm flipV="1">
            <a:off x="1835150" y="2205038"/>
            <a:ext cx="0" cy="785812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Arrow Connector 4"/>
          <p:cNvCxnSpPr/>
          <p:nvPr/>
        </p:nvCxnSpPr>
        <p:spPr>
          <a:xfrm flipV="1">
            <a:off x="5435600" y="2205038"/>
            <a:ext cx="0" cy="785812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374" name="TextBox 20"/>
          <p:cNvSpPr txBox="1">
            <a:spLocks noChangeArrowheads="1"/>
          </p:cNvSpPr>
          <p:nvPr/>
        </p:nvSpPr>
        <p:spPr bwMode="auto">
          <a:xfrm>
            <a:off x="1476375" y="2349500"/>
            <a:ext cx="500063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F</a:t>
            </a:r>
            <a:r>
              <a:rPr lang="cs-CZ" baseline="-25000"/>
              <a:t>A</a:t>
            </a:r>
          </a:p>
        </p:txBody>
      </p:sp>
      <p:sp>
        <p:nvSpPr>
          <p:cNvPr id="15375" name="TextBox 20"/>
          <p:cNvSpPr txBox="1">
            <a:spLocks noChangeArrowheads="1"/>
          </p:cNvSpPr>
          <p:nvPr/>
        </p:nvSpPr>
        <p:spPr bwMode="auto">
          <a:xfrm>
            <a:off x="5364163" y="2349500"/>
            <a:ext cx="500062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F</a:t>
            </a:r>
            <a:r>
              <a:rPr lang="cs-CZ" baseline="-25000"/>
              <a:t>B</a:t>
            </a:r>
          </a:p>
        </p:txBody>
      </p:sp>
      <p:sp>
        <p:nvSpPr>
          <p:cNvPr id="15376" name="TextBox 20"/>
          <p:cNvSpPr txBox="1">
            <a:spLocks noChangeArrowheads="1"/>
          </p:cNvSpPr>
          <p:nvPr/>
        </p:nvSpPr>
        <p:spPr bwMode="auto">
          <a:xfrm>
            <a:off x="1547813" y="2781300"/>
            <a:ext cx="360362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A</a:t>
            </a:r>
            <a:endParaRPr lang="cs-CZ" baseline="-25000"/>
          </a:p>
        </p:txBody>
      </p:sp>
      <p:sp>
        <p:nvSpPr>
          <p:cNvPr id="15377" name="TextBox 20"/>
          <p:cNvSpPr txBox="1">
            <a:spLocks noChangeArrowheads="1"/>
          </p:cNvSpPr>
          <p:nvPr/>
        </p:nvSpPr>
        <p:spPr bwMode="auto">
          <a:xfrm>
            <a:off x="5364163" y="2781300"/>
            <a:ext cx="360362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B</a:t>
            </a:r>
            <a:endParaRPr lang="cs-CZ" baseline="-25000"/>
          </a:p>
        </p:txBody>
      </p:sp>
      <p:cxnSp>
        <p:nvCxnSpPr>
          <p:cNvPr id="38" name="Přímá spojovací čára 37"/>
          <p:cNvCxnSpPr/>
          <p:nvPr/>
        </p:nvCxnSpPr>
        <p:spPr>
          <a:xfrm>
            <a:off x="5292725" y="3284538"/>
            <a:ext cx="215900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advTm="812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endParaRPr lang="cs-CZ" smtClean="0">
              <a:solidFill>
                <a:schemeClr val="tx2"/>
              </a:solidFill>
            </a:endParaRPr>
          </a:p>
        </p:txBody>
      </p:sp>
      <p:sp>
        <p:nvSpPr>
          <p:cNvPr id="16387" name="Rectangle 3"/>
          <p:cNvSpPr>
            <a:spLocks noGrp="1"/>
          </p:cNvSpPr>
          <p:nvPr>
            <p:ph type="body" idx="4294967295"/>
          </p:nvPr>
        </p:nvSpPr>
        <p:spPr>
          <a:xfrm>
            <a:off x="468313" y="620713"/>
            <a:ext cx="8229600" cy="5616575"/>
          </a:xfrm>
        </p:spPr>
        <p:txBody>
          <a:bodyPr/>
          <a:lstStyle/>
          <a:p>
            <a:pPr marL="0" indent="0">
              <a:lnSpc>
                <a:spcPct val="90000"/>
              </a:lnSpc>
              <a:buFont typeface="Arial" charset="0"/>
              <a:buNone/>
              <a:defRPr/>
            </a:pPr>
            <a:endParaRPr lang="cs-CZ" dirty="0" smtClean="0">
              <a:latin typeface="Arial" charset="0"/>
            </a:endParaRPr>
          </a:p>
          <a:p>
            <a:pPr marL="609600" indent="-609600">
              <a:lnSpc>
                <a:spcPct val="90000"/>
              </a:lnSpc>
              <a:buFont typeface="Wingdings" pitchFamily="2" charset="2"/>
              <a:buChar char="q"/>
              <a:defRPr/>
            </a:pPr>
            <a:r>
              <a:rPr lang="cs-CZ" dirty="0" smtClean="0">
                <a:latin typeface="Arial" charset="0"/>
              </a:rPr>
              <a:t>Spojité zatížení, rovnoměrně rozložené po délce nosníku</a:t>
            </a:r>
          </a:p>
          <a:p>
            <a:pPr marL="609600" indent="-609600">
              <a:lnSpc>
                <a:spcPct val="90000"/>
              </a:lnSpc>
              <a:buFont typeface="Wingdings" pitchFamily="2" charset="2"/>
              <a:buChar char="q"/>
              <a:defRPr/>
            </a:pPr>
            <a:endParaRPr lang="cs-CZ" dirty="0" smtClean="0">
              <a:latin typeface="Arial" charset="0"/>
            </a:endParaRPr>
          </a:p>
          <a:p>
            <a:pPr marL="609600" indent="-609600">
              <a:lnSpc>
                <a:spcPct val="90000"/>
              </a:lnSpc>
              <a:buFont typeface="Wingdings" pitchFamily="2" charset="2"/>
              <a:buChar char="q"/>
              <a:defRPr/>
            </a:pPr>
            <a:endParaRPr lang="cs-CZ" dirty="0" smtClean="0">
              <a:latin typeface="Arial" charset="0"/>
            </a:endParaRPr>
          </a:p>
          <a:p>
            <a:pPr marL="609600" indent="-609600">
              <a:lnSpc>
                <a:spcPct val="90000"/>
              </a:lnSpc>
              <a:buFont typeface="Wingdings" pitchFamily="2" charset="2"/>
              <a:buChar char="q"/>
              <a:defRPr/>
            </a:pPr>
            <a:endParaRPr lang="cs-CZ" dirty="0" smtClean="0">
              <a:latin typeface="Arial" charset="0"/>
            </a:endParaRPr>
          </a:p>
          <a:p>
            <a:pPr marL="609600" indent="-609600">
              <a:lnSpc>
                <a:spcPct val="90000"/>
              </a:lnSpc>
              <a:buFont typeface="Wingdings" pitchFamily="2" charset="2"/>
              <a:buChar char="q"/>
              <a:defRPr/>
            </a:pPr>
            <a:endParaRPr lang="cs-CZ" dirty="0" smtClean="0">
              <a:latin typeface="Arial" charset="0"/>
            </a:endParaRPr>
          </a:p>
          <a:p>
            <a:pPr marL="609600" indent="-609600">
              <a:lnSpc>
                <a:spcPct val="90000"/>
              </a:lnSpc>
              <a:buFont typeface="Wingdings" pitchFamily="2" charset="2"/>
              <a:buChar char="q"/>
              <a:defRPr/>
            </a:pPr>
            <a:endParaRPr lang="cs-CZ" dirty="0" smtClean="0">
              <a:latin typeface="Arial" charset="0"/>
            </a:endParaRPr>
          </a:p>
          <a:p>
            <a:pPr marL="609600" indent="-609600">
              <a:lnSpc>
                <a:spcPct val="90000"/>
              </a:lnSpc>
              <a:buFont typeface="Arial" charset="0"/>
              <a:buNone/>
              <a:defRPr/>
            </a:pPr>
            <a:r>
              <a:rPr lang="cs-CZ" dirty="0" smtClean="0">
                <a:latin typeface="Arial" charset="0"/>
              </a:rPr>
              <a:t>      </a:t>
            </a:r>
            <a:r>
              <a:rPr lang="cs-CZ" sz="2800" dirty="0" smtClean="0">
                <a:latin typeface="Arial" charset="0"/>
              </a:rPr>
              <a:t>Např. vlastní tíha nosníku, sněhu, zdiva</a:t>
            </a:r>
          </a:p>
        </p:txBody>
      </p:sp>
      <p:cxnSp>
        <p:nvCxnSpPr>
          <p:cNvPr id="8" name="Straight Connector 3"/>
          <p:cNvCxnSpPr/>
          <p:nvPr/>
        </p:nvCxnSpPr>
        <p:spPr>
          <a:xfrm>
            <a:off x="1908175" y="3716338"/>
            <a:ext cx="3455988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389" name="TextBox 20"/>
          <p:cNvSpPr txBox="1">
            <a:spLocks noChangeArrowheads="1"/>
          </p:cNvSpPr>
          <p:nvPr/>
        </p:nvSpPr>
        <p:spPr bwMode="auto">
          <a:xfrm>
            <a:off x="1547813" y="3500438"/>
            <a:ext cx="36036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A</a:t>
            </a:r>
            <a:endParaRPr lang="cs-CZ" baseline="-25000"/>
          </a:p>
        </p:txBody>
      </p:sp>
      <p:sp>
        <p:nvSpPr>
          <p:cNvPr id="10" name="Isosceles Triangle 5"/>
          <p:cNvSpPr/>
          <p:nvPr/>
        </p:nvSpPr>
        <p:spPr>
          <a:xfrm>
            <a:off x="1835150" y="3716338"/>
            <a:ext cx="215900" cy="215900"/>
          </a:xfrm>
          <a:prstGeom prst="triangl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1" name="Isosceles Triangle 5"/>
          <p:cNvSpPr/>
          <p:nvPr/>
        </p:nvSpPr>
        <p:spPr>
          <a:xfrm>
            <a:off x="5292725" y="3716338"/>
            <a:ext cx="215900" cy="215900"/>
          </a:xfrm>
          <a:prstGeom prst="triangl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cxnSp>
        <p:nvCxnSpPr>
          <p:cNvPr id="15" name="Přímá spojovací šipka 14"/>
          <p:cNvCxnSpPr/>
          <p:nvPr/>
        </p:nvCxnSpPr>
        <p:spPr>
          <a:xfrm>
            <a:off x="1908175" y="3284538"/>
            <a:ext cx="0" cy="43180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šipka 15"/>
          <p:cNvCxnSpPr/>
          <p:nvPr/>
        </p:nvCxnSpPr>
        <p:spPr>
          <a:xfrm>
            <a:off x="5364163" y="3284538"/>
            <a:ext cx="0" cy="43180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/>
          <p:nvPr/>
        </p:nvCxnSpPr>
        <p:spPr>
          <a:xfrm>
            <a:off x="1908175" y="3284538"/>
            <a:ext cx="3455988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šipka 18"/>
          <p:cNvCxnSpPr/>
          <p:nvPr/>
        </p:nvCxnSpPr>
        <p:spPr>
          <a:xfrm>
            <a:off x="5076825" y="3284538"/>
            <a:ext cx="0" cy="43180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šipka 19"/>
          <p:cNvCxnSpPr/>
          <p:nvPr/>
        </p:nvCxnSpPr>
        <p:spPr>
          <a:xfrm>
            <a:off x="4787900" y="3284538"/>
            <a:ext cx="0" cy="43180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šipka 20"/>
          <p:cNvCxnSpPr/>
          <p:nvPr/>
        </p:nvCxnSpPr>
        <p:spPr>
          <a:xfrm>
            <a:off x="4500563" y="3284538"/>
            <a:ext cx="0" cy="43180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šipka 21"/>
          <p:cNvCxnSpPr/>
          <p:nvPr/>
        </p:nvCxnSpPr>
        <p:spPr>
          <a:xfrm>
            <a:off x="4211638" y="3284538"/>
            <a:ext cx="0" cy="43180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šipka 22"/>
          <p:cNvCxnSpPr/>
          <p:nvPr/>
        </p:nvCxnSpPr>
        <p:spPr>
          <a:xfrm>
            <a:off x="3924300" y="3284538"/>
            <a:ext cx="0" cy="43180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šipka 25"/>
          <p:cNvCxnSpPr/>
          <p:nvPr/>
        </p:nvCxnSpPr>
        <p:spPr>
          <a:xfrm>
            <a:off x="3635375" y="3284538"/>
            <a:ext cx="0" cy="43180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ovací šipka 26"/>
          <p:cNvCxnSpPr/>
          <p:nvPr/>
        </p:nvCxnSpPr>
        <p:spPr>
          <a:xfrm>
            <a:off x="3348038" y="3284538"/>
            <a:ext cx="0" cy="43180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šipka 27"/>
          <p:cNvCxnSpPr/>
          <p:nvPr/>
        </p:nvCxnSpPr>
        <p:spPr>
          <a:xfrm>
            <a:off x="2484438" y="3284538"/>
            <a:ext cx="0" cy="43180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ovací šipka 28"/>
          <p:cNvCxnSpPr/>
          <p:nvPr/>
        </p:nvCxnSpPr>
        <p:spPr>
          <a:xfrm>
            <a:off x="2771775" y="3284538"/>
            <a:ext cx="0" cy="43180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ovací šipka 29"/>
          <p:cNvCxnSpPr/>
          <p:nvPr/>
        </p:nvCxnSpPr>
        <p:spPr>
          <a:xfrm>
            <a:off x="3059113" y="3284538"/>
            <a:ext cx="0" cy="43180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ovací šipka 30"/>
          <p:cNvCxnSpPr/>
          <p:nvPr/>
        </p:nvCxnSpPr>
        <p:spPr>
          <a:xfrm>
            <a:off x="2195513" y="3284538"/>
            <a:ext cx="0" cy="43180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ovací čára 34"/>
          <p:cNvCxnSpPr/>
          <p:nvPr/>
        </p:nvCxnSpPr>
        <p:spPr>
          <a:xfrm>
            <a:off x="5292725" y="4005263"/>
            <a:ext cx="215900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407" name="TextBox 20"/>
          <p:cNvSpPr txBox="1">
            <a:spLocks noChangeArrowheads="1"/>
          </p:cNvSpPr>
          <p:nvPr/>
        </p:nvSpPr>
        <p:spPr bwMode="auto">
          <a:xfrm>
            <a:off x="5364163" y="3500438"/>
            <a:ext cx="4318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B</a:t>
            </a:r>
            <a:endParaRPr lang="cs-CZ" baseline="-25000"/>
          </a:p>
        </p:txBody>
      </p:sp>
    </p:spTree>
  </p:cSld>
  <p:clrMapOvr>
    <a:masterClrMapping/>
  </p:clrMapOvr>
  <p:transition advTm="812"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endParaRPr lang="cs-CZ" smtClean="0">
              <a:solidFill>
                <a:schemeClr val="tx2"/>
              </a:solidFill>
            </a:endParaRPr>
          </a:p>
        </p:txBody>
      </p:sp>
      <p:sp>
        <p:nvSpPr>
          <p:cNvPr id="17411" name="Rectangle 3"/>
          <p:cNvSpPr>
            <a:spLocks noGrp="1"/>
          </p:cNvSpPr>
          <p:nvPr>
            <p:ph type="body" idx="4294967295"/>
          </p:nvPr>
        </p:nvSpPr>
        <p:spPr>
          <a:xfrm>
            <a:off x="500063" y="620713"/>
            <a:ext cx="8229600" cy="4905375"/>
          </a:xfrm>
        </p:spPr>
        <p:txBody>
          <a:bodyPr/>
          <a:lstStyle/>
          <a:p>
            <a:pPr marL="609600" indent="-609600">
              <a:lnSpc>
                <a:spcPct val="90000"/>
              </a:lnSpc>
              <a:buFont typeface="Arial" charset="0"/>
              <a:buNone/>
            </a:pPr>
            <a:endParaRPr lang="cs-CZ" smtClean="0">
              <a:latin typeface="Arial" charset="0"/>
            </a:endParaRPr>
          </a:p>
          <a:p>
            <a:pPr marL="609600" indent="-609600">
              <a:lnSpc>
                <a:spcPct val="90000"/>
              </a:lnSpc>
              <a:buFont typeface="Wingdings" pitchFamily="2" charset="2"/>
              <a:buChar char="q"/>
            </a:pPr>
            <a:r>
              <a:rPr lang="cs-CZ" smtClean="0">
                <a:latin typeface="Arial" charset="0"/>
              </a:rPr>
              <a:t>Spojité zatížení rovnoměrně vzrůstající</a:t>
            </a:r>
          </a:p>
          <a:p>
            <a:pPr marL="609600" indent="-609600">
              <a:lnSpc>
                <a:spcPct val="90000"/>
              </a:lnSpc>
              <a:buFont typeface="Wingdings" pitchFamily="2" charset="2"/>
              <a:buChar char="q"/>
            </a:pPr>
            <a:endParaRPr lang="cs-CZ" smtClean="0">
              <a:latin typeface="Arial" charset="0"/>
            </a:endParaRPr>
          </a:p>
          <a:p>
            <a:pPr marL="609600" indent="-609600">
              <a:lnSpc>
                <a:spcPct val="90000"/>
              </a:lnSpc>
              <a:buFont typeface="Wingdings" pitchFamily="2" charset="2"/>
              <a:buChar char="q"/>
            </a:pPr>
            <a:endParaRPr lang="cs-CZ" smtClean="0">
              <a:latin typeface="Arial" charset="0"/>
            </a:endParaRPr>
          </a:p>
          <a:p>
            <a:pPr marL="609600" indent="-609600">
              <a:lnSpc>
                <a:spcPct val="90000"/>
              </a:lnSpc>
              <a:buFont typeface="Wingdings" pitchFamily="2" charset="2"/>
              <a:buChar char="q"/>
            </a:pPr>
            <a:endParaRPr lang="cs-CZ" smtClean="0">
              <a:latin typeface="Arial" charset="0"/>
            </a:endParaRPr>
          </a:p>
          <a:p>
            <a:pPr marL="609600" indent="-609600">
              <a:lnSpc>
                <a:spcPct val="90000"/>
              </a:lnSpc>
              <a:buFont typeface="Wingdings" pitchFamily="2" charset="2"/>
              <a:buChar char="q"/>
            </a:pPr>
            <a:endParaRPr lang="cs-CZ" smtClean="0">
              <a:latin typeface="Arial" charset="0"/>
            </a:endParaRPr>
          </a:p>
          <a:p>
            <a:pPr marL="609600" indent="-609600">
              <a:lnSpc>
                <a:spcPct val="90000"/>
              </a:lnSpc>
              <a:buFont typeface="Wingdings" pitchFamily="2" charset="2"/>
              <a:buChar char="q"/>
            </a:pPr>
            <a:endParaRPr lang="cs-CZ" smtClean="0">
              <a:latin typeface="Arial" charset="0"/>
            </a:endParaRPr>
          </a:p>
          <a:p>
            <a:pPr marL="609600" indent="-609600">
              <a:lnSpc>
                <a:spcPct val="90000"/>
              </a:lnSpc>
              <a:buFont typeface="Arial" charset="0"/>
              <a:buNone/>
            </a:pPr>
            <a:r>
              <a:rPr lang="cs-CZ" smtClean="0">
                <a:latin typeface="Arial" charset="0"/>
              </a:rPr>
              <a:t>      </a:t>
            </a:r>
            <a:r>
              <a:rPr lang="cs-CZ" sz="2800" smtClean="0">
                <a:latin typeface="Arial" charset="0"/>
              </a:rPr>
              <a:t>Např. tlak vody na stavidlovou desku</a:t>
            </a:r>
          </a:p>
        </p:txBody>
      </p:sp>
      <p:sp>
        <p:nvSpPr>
          <p:cNvPr id="4" name="Isosceles Triangle 5"/>
          <p:cNvSpPr/>
          <p:nvPr/>
        </p:nvSpPr>
        <p:spPr>
          <a:xfrm>
            <a:off x="1692275" y="3644900"/>
            <a:ext cx="215900" cy="215900"/>
          </a:xfrm>
          <a:prstGeom prst="triangl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5" name="Isosceles Triangle 5"/>
          <p:cNvSpPr/>
          <p:nvPr/>
        </p:nvSpPr>
        <p:spPr>
          <a:xfrm>
            <a:off x="5076825" y="3644900"/>
            <a:ext cx="215900" cy="215900"/>
          </a:xfrm>
          <a:prstGeom prst="triangl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cxnSp>
        <p:nvCxnSpPr>
          <p:cNvPr id="7" name="Přímá spojovací čára 6"/>
          <p:cNvCxnSpPr>
            <a:stCxn id="4" idx="0"/>
          </p:cNvCxnSpPr>
          <p:nvPr/>
        </p:nvCxnSpPr>
        <p:spPr>
          <a:xfrm>
            <a:off x="1800225" y="3644900"/>
            <a:ext cx="3348038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šipka 15"/>
          <p:cNvCxnSpPr/>
          <p:nvPr/>
        </p:nvCxnSpPr>
        <p:spPr>
          <a:xfrm>
            <a:off x="5148263" y="2492375"/>
            <a:ext cx="0" cy="1152525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/>
          <p:nvPr/>
        </p:nvCxnSpPr>
        <p:spPr>
          <a:xfrm flipH="1">
            <a:off x="1763713" y="2492375"/>
            <a:ext cx="3384550" cy="115252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ovací šipka 28"/>
          <p:cNvCxnSpPr/>
          <p:nvPr/>
        </p:nvCxnSpPr>
        <p:spPr>
          <a:xfrm>
            <a:off x="4284663" y="2781300"/>
            <a:ext cx="0" cy="86360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ovací šipka 30"/>
          <p:cNvCxnSpPr/>
          <p:nvPr/>
        </p:nvCxnSpPr>
        <p:spPr>
          <a:xfrm>
            <a:off x="4859338" y="2565400"/>
            <a:ext cx="0" cy="107950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ovací šipka 32"/>
          <p:cNvCxnSpPr/>
          <p:nvPr/>
        </p:nvCxnSpPr>
        <p:spPr>
          <a:xfrm>
            <a:off x="4572000" y="2708275"/>
            <a:ext cx="0" cy="936625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ovací šipka 36"/>
          <p:cNvCxnSpPr/>
          <p:nvPr/>
        </p:nvCxnSpPr>
        <p:spPr>
          <a:xfrm>
            <a:off x="3995738" y="2852738"/>
            <a:ext cx="0" cy="79216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ovací šipka 40"/>
          <p:cNvCxnSpPr/>
          <p:nvPr/>
        </p:nvCxnSpPr>
        <p:spPr>
          <a:xfrm>
            <a:off x="3708400" y="2997200"/>
            <a:ext cx="0" cy="64770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ovací šipka 42"/>
          <p:cNvCxnSpPr/>
          <p:nvPr/>
        </p:nvCxnSpPr>
        <p:spPr>
          <a:xfrm>
            <a:off x="3419475" y="3068638"/>
            <a:ext cx="0" cy="57626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ovací šipka 44"/>
          <p:cNvCxnSpPr/>
          <p:nvPr/>
        </p:nvCxnSpPr>
        <p:spPr>
          <a:xfrm>
            <a:off x="3132138" y="3141663"/>
            <a:ext cx="0" cy="503237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ovací šipka 46"/>
          <p:cNvCxnSpPr/>
          <p:nvPr/>
        </p:nvCxnSpPr>
        <p:spPr>
          <a:xfrm>
            <a:off x="2843213" y="3284538"/>
            <a:ext cx="0" cy="36036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ovací šipka 48"/>
          <p:cNvCxnSpPr/>
          <p:nvPr/>
        </p:nvCxnSpPr>
        <p:spPr>
          <a:xfrm>
            <a:off x="2555875" y="3357563"/>
            <a:ext cx="0" cy="287337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Přímá spojovací šipka 50"/>
          <p:cNvCxnSpPr/>
          <p:nvPr/>
        </p:nvCxnSpPr>
        <p:spPr>
          <a:xfrm>
            <a:off x="2339975" y="3429000"/>
            <a:ext cx="0" cy="21590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427" name="TextBox 20"/>
          <p:cNvSpPr txBox="1">
            <a:spLocks noChangeArrowheads="1"/>
          </p:cNvSpPr>
          <p:nvPr/>
        </p:nvSpPr>
        <p:spPr bwMode="auto">
          <a:xfrm>
            <a:off x="5148263" y="3429000"/>
            <a:ext cx="4318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B</a:t>
            </a:r>
            <a:endParaRPr lang="cs-CZ" baseline="-25000"/>
          </a:p>
        </p:txBody>
      </p:sp>
      <p:sp>
        <p:nvSpPr>
          <p:cNvPr id="17428" name="TextBox 20"/>
          <p:cNvSpPr txBox="1">
            <a:spLocks noChangeArrowheads="1"/>
          </p:cNvSpPr>
          <p:nvPr/>
        </p:nvSpPr>
        <p:spPr bwMode="auto">
          <a:xfrm>
            <a:off x="1476375" y="3429000"/>
            <a:ext cx="4318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A</a:t>
            </a:r>
            <a:endParaRPr lang="cs-CZ" baseline="-25000"/>
          </a:p>
        </p:txBody>
      </p:sp>
      <p:cxnSp>
        <p:nvCxnSpPr>
          <p:cNvPr id="54" name="Přímá spojovací čára 53"/>
          <p:cNvCxnSpPr/>
          <p:nvPr/>
        </p:nvCxnSpPr>
        <p:spPr>
          <a:xfrm>
            <a:off x="5076825" y="3933825"/>
            <a:ext cx="215900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advTm="812"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endParaRPr lang="cs-CZ" smtClean="0">
              <a:solidFill>
                <a:schemeClr val="tx2"/>
              </a:solidFill>
            </a:endParaRPr>
          </a:p>
        </p:txBody>
      </p:sp>
      <p:sp>
        <p:nvSpPr>
          <p:cNvPr id="18435" name="Rectangle 3"/>
          <p:cNvSpPr>
            <a:spLocks noGrp="1"/>
          </p:cNvSpPr>
          <p:nvPr>
            <p:ph type="body" idx="4294967295"/>
          </p:nvPr>
        </p:nvSpPr>
        <p:spPr>
          <a:xfrm>
            <a:off x="500063" y="476250"/>
            <a:ext cx="8229600" cy="5049838"/>
          </a:xfrm>
        </p:spPr>
        <p:txBody>
          <a:bodyPr/>
          <a:lstStyle/>
          <a:p>
            <a:pPr marL="609600" indent="-609600">
              <a:lnSpc>
                <a:spcPct val="90000"/>
              </a:lnSpc>
              <a:buFont typeface="Arial" charset="0"/>
              <a:buNone/>
            </a:pPr>
            <a:endParaRPr lang="cs-CZ" smtClean="0">
              <a:latin typeface="Arial" charset="0"/>
            </a:endParaRPr>
          </a:p>
          <a:p>
            <a:pPr marL="609600" indent="-609600">
              <a:lnSpc>
                <a:spcPct val="90000"/>
              </a:lnSpc>
              <a:buFont typeface="Wingdings" pitchFamily="2" charset="2"/>
              <a:buChar char="q"/>
            </a:pPr>
            <a:r>
              <a:rPr lang="cs-CZ" smtClean="0">
                <a:latin typeface="Arial" charset="0"/>
              </a:rPr>
              <a:t>Obecné zatížení</a:t>
            </a:r>
          </a:p>
          <a:p>
            <a:pPr marL="609600" indent="-609600">
              <a:lnSpc>
                <a:spcPct val="90000"/>
              </a:lnSpc>
              <a:buFont typeface="Arial" charset="0"/>
              <a:buNone/>
            </a:pPr>
            <a:endParaRPr lang="cs-CZ" smtClean="0">
              <a:latin typeface="Arial" charset="0"/>
            </a:endParaRPr>
          </a:p>
        </p:txBody>
      </p:sp>
      <p:cxnSp>
        <p:nvCxnSpPr>
          <p:cNvPr id="4" name="Přímá spojovací čára 3"/>
          <p:cNvCxnSpPr/>
          <p:nvPr/>
        </p:nvCxnSpPr>
        <p:spPr>
          <a:xfrm>
            <a:off x="1763713" y="3644900"/>
            <a:ext cx="3348037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Volný tvar 7"/>
          <p:cNvSpPr/>
          <p:nvPr/>
        </p:nvSpPr>
        <p:spPr>
          <a:xfrm>
            <a:off x="1763713" y="2205038"/>
            <a:ext cx="3332162" cy="1425575"/>
          </a:xfrm>
          <a:custGeom>
            <a:avLst/>
            <a:gdLst>
              <a:gd name="connsiteX0" fmla="*/ 0 w 3378192"/>
              <a:gd name="connsiteY0" fmla="*/ 1426464 h 1426464"/>
              <a:gd name="connsiteX1" fmla="*/ 24384 w 3378192"/>
              <a:gd name="connsiteY1" fmla="*/ 1316736 h 1426464"/>
              <a:gd name="connsiteX2" fmla="*/ 73152 w 3378192"/>
              <a:gd name="connsiteY2" fmla="*/ 1243584 h 1426464"/>
              <a:gd name="connsiteX3" fmla="*/ 121920 w 3378192"/>
              <a:gd name="connsiteY3" fmla="*/ 1133856 h 1426464"/>
              <a:gd name="connsiteX4" fmla="*/ 170688 w 3378192"/>
              <a:gd name="connsiteY4" fmla="*/ 1060704 h 1426464"/>
              <a:gd name="connsiteX5" fmla="*/ 231648 w 3378192"/>
              <a:gd name="connsiteY5" fmla="*/ 987552 h 1426464"/>
              <a:gd name="connsiteX6" fmla="*/ 268224 w 3378192"/>
              <a:gd name="connsiteY6" fmla="*/ 963168 h 1426464"/>
              <a:gd name="connsiteX7" fmla="*/ 304800 w 3378192"/>
              <a:gd name="connsiteY7" fmla="*/ 926592 h 1426464"/>
              <a:gd name="connsiteX8" fmla="*/ 353568 w 3378192"/>
              <a:gd name="connsiteY8" fmla="*/ 890016 h 1426464"/>
              <a:gd name="connsiteX9" fmla="*/ 377952 w 3378192"/>
              <a:gd name="connsiteY9" fmla="*/ 853440 h 1426464"/>
              <a:gd name="connsiteX10" fmla="*/ 414528 w 3378192"/>
              <a:gd name="connsiteY10" fmla="*/ 829056 h 1426464"/>
              <a:gd name="connsiteX11" fmla="*/ 487680 w 3378192"/>
              <a:gd name="connsiteY11" fmla="*/ 755904 h 1426464"/>
              <a:gd name="connsiteX12" fmla="*/ 512064 w 3378192"/>
              <a:gd name="connsiteY12" fmla="*/ 719328 h 1426464"/>
              <a:gd name="connsiteX13" fmla="*/ 548640 w 3378192"/>
              <a:gd name="connsiteY13" fmla="*/ 682752 h 1426464"/>
              <a:gd name="connsiteX14" fmla="*/ 560832 w 3378192"/>
              <a:gd name="connsiteY14" fmla="*/ 646176 h 1426464"/>
              <a:gd name="connsiteX15" fmla="*/ 585216 w 3378192"/>
              <a:gd name="connsiteY15" fmla="*/ 597408 h 1426464"/>
              <a:gd name="connsiteX16" fmla="*/ 597408 w 3378192"/>
              <a:gd name="connsiteY16" fmla="*/ 560832 h 1426464"/>
              <a:gd name="connsiteX17" fmla="*/ 670560 w 3378192"/>
              <a:gd name="connsiteY17" fmla="*/ 512064 h 1426464"/>
              <a:gd name="connsiteX18" fmla="*/ 707136 w 3378192"/>
              <a:gd name="connsiteY18" fmla="*/ 487680 h 1426464"/>
              <a:gd name="connsiteX19" fmla="*/ 780288 w 3378192"/>
              <a:gd name="connsiteY19" fmla="*/ 438912 h 1426464"/>
              <a:gd name="connsiteX20" fmla="*/ 816864 w 3378192"/>
              <a:gd name="connsiteY20" fmla="*/ 414528 h 1426464"/>
              <a:gd name="connsiteX21" fmla="*/ 853440 w 3378192"/>
              <a:gd name="connsiteY21" fmla="*/ 402336 h 1426464"/>
              <a:gd name="connsiteX22" fmla="*/ 938784 w 3378192"/>
              <a:gd name="connsiteY22" fmla="*/ 365760 h 1426464"/>
              <a:gd name="connsiteX23" fmla="*/ 999744 w 3378192"/>
              <a:gd name="connsiteY23" fmla="*/ 280416 h 1426464"/>
              <a:gd name="connsiteX24" fmla="*/ 1072896 w 3378192"/>
              <a:gd name="connsiteY24" fmla="*/ 268224 h 1426464"/>
              <a:gd name="connsiteX25" fmla="*/ 1182624 w 3378192"/>
              <a:gd name="connsiteY25" fmla="*/ 182880 h 1426464"/>
              <a:gd name="connsiteX26" fmla="*/ 1219200 w 3378192"/>
              <a:gd name="connsiteY26" fmla="*/ 170688 h 1426464"/>
              <a:gd name="connsiteX27" fmla="*/ 1255776 w 3378192"/>
              <a:gd name="connsiteY27" fmla="*/ 146304 h 1426464"/>
              <a:gd name="connsiteX28" fmla="*/ 1304544 w 3378192"/>
              <a:gd name="connsiteY28" fmla="*/ 121920 h 1426464"/>
              <a:gd name="connsiteX29" fmla="*/ 1402080 w 3378192"/>
              <a:gd name="connsiteY29" fmla="*/ 60960 h 1426464"/>
              <a:gd name="connsiteX30" fmla="*/ 1438656 w 3378192"/>
              <a:gd name="connsiteY30" fmla="*/ 36576 h 1426464"/>
              <a:gd name="connsiteX31" fmla="*/ 1475232 w 3378192"/>
              <a:gd name="connsiteY31" fmla="*/ 24384 h 1426464"/>
              <a:gd name="connsiteX32" fmla="*/ 1597152 w 3378192"/>
              <a:gd name="connsiteY32" fmla="*/ 0 h 1426464"/>
              <a:gd name="connsiteX33" fmla="*/ 2340864 w 3378192"/>
              <a:gd name="connsiteY33" fmla="*/ 12192 h 1426464"/>
              <a:gd name="connsiteX34" fmla="*/ 2353056 w 3378192"/>
              <a:gd name="connsiteY34" fmla="*/ 48768 h 1426464"/>
              <a:gd name="connsiteX35" fmla="*/ 2377440 w 3378192"/>
              <a:gd name="connsiteY35" fmla="*/ 85344 h 1426464"/>
              <a:gd name="connsiteX36" fmla="*/ 2389632 w 3378192"/>
              <a:gd name="connsiteY36" fmla="*/ 134112 h 1426464"/>
              <a:gd name="connsiteX37" fmla="*/ 2462784 w 3378192"/>
              <a:gd name="connsiteY37" fmla="*/ 170688 h 1426464"/>
              <a:gd name="connsiteX38" fmla="*/ 2548128 w 3378192"/>
              <a:gd name="connsiteY38" fmla="*/ 219456 h 1426464"/>
              <a:gd name="connsiteX39" fmla="*/ 2694432 w 3378192"/>
              <a:gd name="connsiteY39" fmla="*/ 243840 h 1426464"/>
              <a:gd name="connsiteX40" fmla="*/ 2779776 w 3378192"/>
              <a:gd name="connsiteY40" fmla="*/ 256032 h 1426464"/>
              <a:gd name="connsiteX41" fmla="*/ 2816352 w 3378192"/>
              <a:gd name="connsiteY41" fmla="*/ 268224 h 1426464"/>
              <a:gd name="connsiteX42" fmla="*/ 2865120 w 3378192"/>
              <a:gd name="connsiteY42" fmla="*/ 280416 h 1426464"/>
              <a:gd name="connsiteX43" fmla="*/ 2901696 w 3378192"/>
              <a:gd name="connsiteY43" fmla="*/ 304800 h 1426464"/>
              <a:gd name="connsiteX44" fmla="*/ 2913888 w 3378192"/>
              <a:gd name="connsiteY44" fmla="*/ 341376 h 1426464"/>
              <a:gd name="connsiteX45" fmla="*/ 2950464 w 3378192"/>
              <a:gd name="connsiteY45" fmla="*/ 390144 h 1426464"/>
              <a:gd name="connsiteX46" fmla="*/ 2999232 w 3378192"/>
              <a:gd name="connsiteY46" fmla="*/ 463296 h 1426464"/>
              <a:gd name="connsiteX47" fmla="*/ 3023616 w 3378192"/>
              <a:gd name="connsiteY47" fmla="*/ 499872 h 1426464"/>
              <a:gd name="connsiteX48" fmla="*/ 3035808 w 3378192"/>
              <a:gd name="connsiteY48" fmla="*/ 536448 h 1426464"/>
              <a:gd name="connsiteX49" fmla="*/ 3108960 w 3378192"/>
              <a:gd name="connsiteY49" fmla="*/ 609600 h 1426464"/>
              <a:gd name="connsiteX50" fmla="*/ 3169920 w 3378192"/>
              <a:gd name="connsiteY50" fmla="*/ 682752 h 1426464"/>
              <a:gd name="connsiteX51" fmla="*/ 3182112 w 3378192"/>
              <a:gd name="connsiteY51" fmla="*/ 719328 h 1426464"/>
              <a:gd name="connsiteX52" fmla="*/ 3194304 w 3378192"/>
              <a:gd name="connsiteY52" fmla="*/ 865632 h 1426464"/>
              <a:gd name="connsiteX53" fmla="*/ 3218688 w 3378192"/>
              <a:gd name="connsiteY53" fmla="*/ 902208 h 1426464"/>
              <a:gd name="connsiteX54" fmla="*/ 3279648 w 3378192"/>
              <a:gd name="connsiteY54" fmla="*/ 999744 h 1426464"/>
              <a:gd name="connsiteX55" fmla="*/ 3291840 w 3378192"/>
              <a:gd name="connsiteY55" fmla="*/ 1048512 h 1426464"/>
              <a:gd name="connsiteX56" fmla="*/ 3316224 w 3378192"/>
              <a:gd name="connsiteY56" fmla="*/ 1121664 h 1426464"/>
              <a:gd name="connsiteX57" fmla="*/ 3328416 w 3378192"/>
              <a:gd name="connsiteY57" fmla="*/ 1158240 h 1426464"/>
              <a:gd name="connsiteX58" fmla="*/ 3340608 w 3378192"/>
              <a:gd name="connsiteY58" fmla="*/ 1207008 h 1426464"/>
              <a:gd name="connsiteX59" fmla="*/ 3352800 w 3378192"/>
              <a:gd name="connsiteY59" fmla="*/ 1267968 h 1426464"/>
              <a:gd name="connsiteX60" fmla="*/ 3364992 w 3378192"/>
              <a:gd name="connsiteY60" fmla="*/ 1304544 h 1426464"/>
              <a:gd name="connsiteX61" fmla="*/ 3377184 w 3378192"/>
              <a:gd name="connsiteY61" fmla="*/ 1426464 h 14264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</a:cxnLst>
            <a:rect l="l" t="t" r="r" b="b"/>
            <a:pathLst>
              <a:path w="3378192" h="1426464">
                <a:moveTo>
                  <a:pt x="0" y="1426464"/>
                </a:moveTo>
                <a:cubicBezTo>
                  <a:pt x="3308" y="1406616"/>
                  <a:pt x="10092" y="1342462"/>
                  <a:pt x="24384" y="1316736"/>
                </a:cubicBezTo>
                <a:cubicBezTo>
                  <a:pt x="38616" y="1291118"/>
                  <a:pt x="63885" y="1271386"/>
                  <a:pt x="73152" y="1243584"/>
                </a:cubicBezTo>
                <a:cubicBezTo>
                  <a:pt x="102170" y="1156531"/>
                  <a:pt x="83279" y="1191818"/>
                  <a:pt x="121920" y="1133856"/>
                </a:cubicBezTo>
                <a:cubicBezTo>
                  <a:pt x="144085" y="1045197"/>
                  <a:pt x="114557" y="1116835"/>
                  <a:pt x="170688" y="1060704"/>
                </a:cubicBezTo>
                <a:cubicBezTo>
                  <a:pt x="266592" y="964800"/>
                  <a:pt x="111808" y="1087419"/>
                  <a:pt x="231648" y="987552"/>
                </a:cubicBezTo>
                <a:cubicBezTo>
                  <a:pt x="242905" y="978171"/>
                  <a:pt x="256967" y="972549"/>
                  <a:pt x="268224" y="963168"/>
                </a:cubicBezTo>
                <a:cubicBezTo>
                  <a:pt x="281470" y="952130"/>
                  <a:pt x="291709" y="937813"/>
                  <a:pt x="304800" y="926592"/>
                </a:cubicBezTo>
                <a:cubicBezTo>
                  <a:pt x="320228" y="913368"/>
                  <a:pt x="339200" y="904384"/>
                  <a:pt x="353568" y="890016"/>
                </a:cubicBezTo>
                <a:cubicBezTo>
                  <a:pt x="363929" y="879655"/>
                  <a:pt x="367591" y="863801"/>
                  <a:pt x="377952" y="853440"/>
                </a:cubicBezTo>
                <a:cubicBezTo>
                  <a:pt x="388313" y="843079"/>
                  <a:pt x="404167" y="839417"/>
                  <a:pt x="414528" y="829056"/>
                </a:cubicBezTo>
                <a:cubicBezTo>
                  <a:pt x="505264" y="738320"/>
                  <a:pt x="401482" y="813370"/>
                  <a:pt x="487680" y="755904"/>
                </a:cubicBezTo>
                <a:cubicBezTo>
                  <a:pt x="495808" y="743712"/>
                  <a:pt x="502683" y="730585"/>
                  <a:pt x="512064" y="719328"/>
                </a:cubicBezTo>
                <a:cubicBezTo>
                  <a:pt x="523102" y="706082"/>
                  <a:pt x="539076" y="697098"/>
                  <a:pt x="548640" y="682752"/>
                </a:cubicBezTo>
                <a:cubicBezTo>
                  <a:pt x="555769" y="672059"/>
                  <a:pt x="555770" y="657988"/>
                  <a:pt x="560832" y="646176"/>
                </a:cubicBezTo>
                <a:cubicBezTo>
                  <a:pt x="567991" y="629471"/>
                  <a:pt x="578057" y="614113"/>
                  <a:pt x="585216" y="597408"/>
                </a:cubicBezTo>
                <a:cubicBezTo>
                  <a:pt x="590278" y="585596"/>
                  <a:pt x="588321" y="569919"/>
                  <a:pt x="597408" y="560832"/>
                </a:cubicBezTo>
                <a:cubicBezTo>
                  <a:pt x="618130" y="540110"/>
                  <a:pt x="646176" y="528320"/>
                  <a:pt x="670560" y="512064"/>
                </a:cubicBezTo>
                <a:lnTo>
                  <a:pt x="707136" y="487680"/>
                </a:lnTo>
                <a:lnTo>
                  <a:pt x="780288" y="438912"/>
                </a:lnTo>
                <a:cubicBezTo>
                  <a:pt x="792480" y="430784"/>
                  <a:pt x="802963" y="419162"/>
                  <a:pt x="816864" y="414528"/>
                </a:cubicBezTo>
                <a:cubicBezTo>
                  <a:pt x="829056" y="410464"/>
                  <a:pt x="841628" y="407398"/>
                  <a:pt x="853440" y="402336"/>
                </a:cubicBezTo>
                <a:cubicBezTo>
                  <a:pt x="958900" y="357139"/>
                  <a:pt x="853007" y="394352"/>
                  <a:pt x="938784" y="365760"/>
                </a:cubicBezTo>
                <a:cubicBezTo>
                  <a:pt x="952271" y="338785"/>
                  <a:pt x="967969" y="294538"/>
                  <a:pt x="999744" y="280416"/>
                </a:cubicBezTo>
                <a:cubicBezTo>
                  <a:pt x="1022334" y="270376"/>
                  <a:pt x="1048512" y="272288"/>
                  <a:pt x="1072896" y="268224"/>
                </a:cubicBezTo>
                <a:cubicBezTo>
                  <a:pt x="1104455" y="236665"/>
                  <a:pt x="1138875" y="197463"/>
                  <a:pt x="1182624" y="182880"/>
                </a:cubicBezTo>
                <a:cubicBezTo>
                  <a:pt x="1194816" y="178816"/>
                  <a:pt x="1207705" y="176435"/>
                  <a:pt x="1219200" y="170688"/>
                </a:cubicBezTo>
                <a:cubicBezTo>
                  <a:pt x="1232306" y="164135"/>
                  <a:pt x="1243054" y="153574"/>
                  <a:pt x="1255776" y="146304"/>
                </a:cubicBezTo>
                <a:cubicBezTo>
                  <a:pt x="1271556" y="137287"/>
                  <a:pt x="1288288" y="130048"/>
                  <a:pt x="1304544" y="121920"/>
                </a:cubicBezTo>
                <a:cubicBezTo>
                  <a:pt x="1363037" y="34181"/>
                  <a:pt x="1280206" y="142209"/>
                  <a:pt x="1402080" y="60960"/>
                </a:cubicBezTo>
                <a:cubicBezTo>
                  <a:pt x="1414272" y="52832"/>
                  <a:pt x="1425550" y="43129"/>
                  <a:pt x="1438656" y="36576"/>
                </a:cubicBezTo>
                <a:cubicBezTo>
                  <a:pt x="1450151" y="30829"/>
                  <a:pt x="1462875" y="27915"/>
                  <a:pt x="1475232" y="24384"/>
                </a:cubicBezTo>
                <a:cubicBezTo>
                  <a:pt x="1526157" y="9834"/>
                  <a:pt x="1539670" y="9580"/>
                  <a:pt x="1597152" y="0"/>
                </a:cubicBezTo>
                <a:lnTo>
                  <a:pt x="2340864" y="12192"/>
                </a:lnTo>
                <a:cubicBezTo>
                  <a:pt x="2353689" y="13019"/>
                  <a:pt x="2347309" y="37273"/>
                  <a:pt x="2353056" y="48768"/>
                </a:cubicBezTo>
                <a:cubicBezTo>
                  <a:pt x="2359609" y="61874"/>
                  <a:pt x="2369312" y="73152"/>
                  <a:pt x="2377440" y="85344"/>
                </a:cubicBezTo>
                <a:cubicBezTo>
                  <a:pt x="2381504" y="101600"/>
                  <a:pt x="2380337" y="120170"/>
                  <a:pt x="2389632" y="134112"/>
                </a:cubicBezTo>
                <a:cubicBezTo>
                  <a:pt x="2407102" y="160317"/>
                  <a:pt x="2438442" y="158517"/>
                  <a:pt x="2462784" y="170688"/>
                </a:cubicBezTo>
                <a:cubicBezTo>
                  <a:pt x="2533529" y="206060"/>
                  <a:pt x="2462630" y="187394"/>
                  <a:pt x="2548128" y="219456"/>
                </a:cubicBezTo>
                <a:cubicBezTo>
                  <a:pt x="2589030" y="234794"/>
                  <a:pt x="2657806" y="238957"/>
                  <a:pt x="2694432" y="243840"/>
                </a:cubicBezTo>
                <a:lnTo>
                  <a:pt x="2779776" y="256032"/>
                </a:lnTo>
                <a:cubicBezTo>
                  <a:pt x="2791968" y="260096"/>
                  <a:pt x="2803995" y="264693"/>
                  <a:pt x="2816352" y="268224"/>
                </a:cubicBezTo>
                <a:cubicBezTo>
                  <a:pt x="2832464" y="272827"/>
                  <a:pt x="2849719" y="273815"/>
                  <a:pt x="2865120" y="280416"/>
                </a:cubicBezTo>
                <a:cubicBezTo>
                  <a:pt x="2878588" y="286188"/>
                  <a:pt x="2889504" y="296672"/>
                  <a:pt x="2901696" y="304800"/>
                </a:cubicBezTo>
                <a:cubicBezTo>
                  <a:pt x="2905760" y="316992"/>
                  <a:pt x="2907512" y="330218"/>
                  <a:pt x="2913888" y="341376"/>
                </a:cubicBezTo>
                <a:cubicBezTo>
                  <a:pt x="2923970" y="359019"/>
                  <a:pt x="2938811" y="373497"/>
                  <a:pt x="2950464" y="390144"/>
                </a:cubicBezTo>
                <a:cubicBezTo>
                  <a:pt x="2967270" y="414152"/>
                  <a:pt x="2982976" y="438912"/>
                  <a:pt x="2999232" y="463296"/>
                </a:cubicBezTo>
                <a:cubicBezTo>
                  <a:pt x="3007360" y="475488"/>
                  <a:pt x="3018982" y="485971"/>
                  <a:pt x="3023616" y="499872"/>
                </a:cubicBezTo>
                <a:cubicBezTo>
                  <a:pt x="3027680" y="512064"/>
                  <a:pt x="3027918" y="526304"/>
                  <a:pt x="3035808" y="536448"/>
                </a:cubicBezTo>
                <a:cubicBezTo>
                  <a:pt x="3056979" y="563668"/>
                  <a:pt x="3089832" y="580907"/>
                  <a:pt x="3108960" y="609600"/>
                </a:cubicBezTo>
                <a:cubicBezTo>
                  <a:pt x="3142908" y="660522"/>
                  <a:pt x="3122983" y="635815"/>
                  <a:pt x="3169920" y="682752"/>
                </a:cubicBezTo>
                <a:cubicBezTo>
                  <a:pt x="3173984" y="694944"/>
                  <a:pt x="3180413" y="706589"/>
                  <a:pt x="3182112" y="719328"/>
                </a:cubicBezTo>
                <a:cubicBezTo>
                  <a:pt x="3188580" y="767836"/>
                  <a:pt x="3184707" y="817645"/>
                  <a:pt x="3194304" y="865632"/>
                </a:cubicBezTo>
                <a:cubicBezTo>
                  <a:pt x="3197178" y="880000"/>
                  <a:pt x="3212737" y="888818"/>
                  <a:pt x="3218688" y="902208"/>
                </a:cubicBezTo>
                <a:cubicBezTo>
                  <a:pt x="3261451" y="998424"/>
                  <a:pt x="3213850" y="955879"/>
                  <a:pt x="3279648" y="999744"/>
                </a:cubicBezTo>
                <a:cubicBezTo>
                  <a:pt x="3283712" y="1016000"/>
                  <a:pt x="3287025" y="1032462"/>
                  <a:pt x="3291840" y="1048512"/>
                </a:cubicBezTo>
                <a:cubicBezTo>
                  <a:pt x="3299226" y="1073131"/>
                  <a:pt x="3308096" y="1097280"/>
                  <a:pt x="3316224" y="1121664"/>
                </a:cubicBezTo>
                <a:cubicBezTo>
                  <a:pt x="3320288" y="1133856"/>
                  <a:pt x="3325299" y="1145772"/>
                  <a:pt x="3328416" y="1158240"/>
                </a:cubicBezTo>
                <a:cubicBezTo>
                  <a:pt x="3332480" y="1174496"/>
                  <a:pt x="3336973" y="1190651"/>
                  <a:pt x="3340608" y="1207008"/>
                </a:cubicBezTo>
                <a:cubicBezTo>
                  <a:pt x="3345103" y="1227237"/>
                  <a:pt x="3347774" y="1247864"/>
                  <a:pt x="3352800" y="1267968"/>
                </a:cubicBezTo>
                <a:cubicBezTo>
                  <a:pt x="3355917" y="1280436"/>
                  <a:pt x="3360928" y="1292352"/>
                  <a:pt x="3364992" y="1304544"/>
                </a:cubicBezTo>
                <a:cubicBezTo>
                  <a:pt x="3378192" y="1410145"/>
                  <a:pt x="3377184" y="1369315"/>
                  <a:pt x="3377184" y="1426464"/>
                </a:cubicBezTo>
              </a:path>
            </a:pathLst>
          </a:cu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cxnSp>
        <p:nvCxnSpPr>
          <p:cNvPr id="10" name="Přímá spojovací šipka 9"/>
          <p:cNvCxnSpPr/>
          <p:nvPr/>
        </p:nvCxnSpPr>
        <p:spPr>
          <a:xfrm>
            <a:off x="3563938" y="2205038"/>
            <a:ext cx="0" cy="143986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/>
          <p:nvPr/>
        </p:nvCxnSpPr>
        <p:spPr>
          <a:xfrm>
            <a:off x="3851275" y="2205038"/>
            <a:ext cx="0" cy="143986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šipka 18"/>
          <p:cNvCxnSpPr>
            <a:stCxn id="8" idx="36"/>
          </p:cNvCxnSpPr>
          <p:nvPr/>
        </p:nvCxnSpPr>
        <p:spPr>
          <a:xfrm>
            <a:off x="4119563" y="2338388"/>
            <a:ext cx="20637" cy="130651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šipka 20"/>
          <p:cNvCxnSpPr>
            <a:stCxn id="8" idx="39"/>
          </p:cNvCxnSpPr>
          <p:nvPr/>
        </p:nvCxnSpPr>
        <p:spPr>
          <a:xfrm>
            <a:off x="4421188" y="2447925"/>
            <a:ext cx="6350" cy="1196975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ovací šipka 29"/>
          <p:cNvCxnSpPr>
            <a:stCxn id="8" idx="31"/>
          </p:cNvCxnSpPr>
          <p:nvPr/>
        </p:nvCxnSpPr>
        <p:spPr>
          <a:xfrm flipH="1">
            <a:off x="3203575" y="2228850"/>
            <a:ext cx="14288" cy="141605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ovací šipka 31"/>
          <p:cNvCxnSpPr>
            <a:stCxn id="8" idx="25"/>
          </p:cNvCxnSpPr>
          <p:nvPr/>
        </p:nvCxnSpPr>
        <p:spPr>
          <a:xfrm flipH="1">
            <a:off x="2916238" y="2387600"/>
            <a:ext cx="14287" cy="125730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ovací šipka 36"/>
          <p:cNvCxnSpPr/>
          <p:nvPr/>
        </p:nvCxnSpPr>
        <p:spPr>
          <a:xfrm>
            <a:off x="4716463" y="2708275"/>
            <a:ext cx="0" cy="936625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ovací šipka 43"/>
          <p:cNvCxnSpPr/>
          <p:nvPr/>
        </p:nvCxnSpPr>
        <p:spPr>
          <a:xfrm>
            <a:off x="2339975" y="2852738"/>
            <a:ext cx="0" cy="79216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ovací šipka 48"/>
          <p:cNvCxnSpPr>
            <a:stCxn id="8" idx="21"/>
          </p:cNvCxnSpPr>
          <p:nvPr/>
        </p:nvCxnSpPr>
        <p:spPr>
          <a:xfrm>
            <a:off x="2605088" y="2606675"/>
            <a:ext cx="22225" cy="1038225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Přímá spojovací šipka 51"/>
          <p:cNvCxnSpPr>
            <a:stCxn id="8" idx="7"/>
          </p:cNvCxnSpPr>
          <p:nvPr/>
        </p:nvCxnSpPr>
        <p:spPr>
          <a:xfrm flipH="1">
            <a:off x="2051050" y="3130550"/>
            <a:ext cx="12700" cy="51435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9" name="Isosceles Triangle 5"/>
          <p:cNvSpPr/>
          <p:nvPr/>
        </p:nvSpPr>
        <p:spPr>
          <a:xfrm>
            <a:off x="1692275" y="3644900"/>
            <a:ext cx="215900" cy="215900"/>
          </a:xfrm>
          <a:prstGeom prst="triangl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60" name="Isosceles Triangle 5"/>
          <p:cNvSpPr/>
          <p:nvPr/>
        </p:nvSpPr>
        <p:spPr>
          <a:xfrm>
            <a:off x="5003800" y="3644900"/>
            <a:ext cx="215900" cy="215900"/>
          </a:xfrm>
          <a:prstGeom prst="triangl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cxnSp>
        <p:nvCxnSpPr>
          <p:cNvPr id="61" name="Přímá spojovací čára 60"/>
          <p:cNvCxnSpPr/>
          <p:nvPr/>
        </p:nvCxnSpPr>
        <p:spPr>
          <a:xfrm>
            <a:off x="5003800" y="3933825"/>
            <a:ext cx="215900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451" name="TextBox 20"/>
          <p:cNvSpPr txBox="1">
            <a:spLocks noChangeArrowheads="1"/>
          </p:cNvSpPr>
          <p:nvPr/>
        </p:nvSpPr>
        <p:spPr bwMode="auto">
          <a:xfrm>
            <a:off x="5076825" y="3357563"/>
            <a:ext cx="43180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B</a:t>
            </a:r>
            <a:endParaRPr lang="cs-CZ" baseline="-25000"/>
          </a:p>
        </p:txBody>
      </p:sp>
      <p:sp>
        <p:nvSpPr>
          <p:cNvPr id="18452" name="TextBox 20"/>
          <p:cNvSpPr txBox="1">
            <a:spLocks noChangeArrowheads="1"/>
          </p:cNvSpPr>
          <p:nvPr/>
        </p:nvSpPr>
        <p:spPr bwMode="auto">
          <a:xfrm>
            <a:off x="1476375" y="3357563"/>
            <a:ext cx="43180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A</a:t>
            </a:r>
            <a:endParaRPr lang="cs-CZ" baseline="-25000"/>
          </a:p>
        </p:txBody>
      </p:sp>
    </p:spTree>
  </p:cSld>
  <p:clrMapOvr>
    <a:masterClrMapping/>
  </p:clrMapOvr>
  <p:transition advTm="812"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endParaRPr lang="cs-CZ" smtClean="0">
              <a:solidFill>
                <a:schemeClr val="tx2"/>
              </a:solidFill>
            </a:endParaRPr>
          </a:p>
        </p:txBody>
      </p:sp>
      <p:sp>
        <p:nvSpPr>
          <p:cNvPr id="19459" name="Rectangle 3"/>
          <p:cNvSpPr>
            <a:spLocks noGrp="1"/>
          </p:cNvSpPr>
          <p:nvPr>
            <p:ph type="body" idx="4294967295"/>
          </p:nvPr>
        </p:nvSpPr>
        <p:spPr>
          <a:xfrm>
            <a:off x="539750" y="260350"/>
            <a:ext cx="8229600" cy="5194300"/>
          </a:xfrm>
        </p:spPr>
        <p:txBody>
          <a:bodyPr/>
          <a:lstStyle/>
          <a:p>
            <a:pPr marL="609600" indent="-609600">
              <a:lnSpc>
                <a:spcPct val="90000"/>
              </a:lnSpc>
              <a:buFont typeface="Arial" charset="0"/>
              <a:buNone/>
            </a:pPr>
            <a:endParaRPr lang="cs-CZ" smtClean="0">
              <a:latin typeface="Arial" charset="0"/>
            </a:endParaRPr>
          </a:p>
          <a:p>
            <a:pPr marL="609600" indent="-609600">
              <a:lnSpc>
                <a:spcPct val="90000"/>
              </a:lnSpc>
              <a:buFont typeface="Wingdings" pitchFamily="2" charset="2"/>
              <a:buChar char="q"/>
            </a:pPr>
            <a:r>
              <a:rPr lang="cs-CZ" smtClean="0">
                <a:latin typeface="Arial" charset="0"/>
              </a:rPr>
              <a:t>Kombinované zatížení</a:t>
            </a:r>
          </a:p>
          <a:p>
            <a:pPr marL="609600" indent="-609600">
              <a:lnSpc>
                <a:spcPct val="90000"/>
              </a:lnSpc>
              <a:buFont typeface="Wingdings" pitchFamily="2" charset="2"/>
              <a:buChar char="q"/>
            </a:pPr>
            <a:endParaRPr lang="cs-CZ" smtClean="0">
              <a:latin typeface="Arial" charset="0"/>
            </a:endParaRPr>
          </a:p>
          <a:p>
            <a:pPr marL="609600" indent="-609600">
              <a:lnSpc>
                <a:spcPct val="90000"/>
              </a:lnSpc>
              <a:buFont typeface="Wingdings" pitchFamily="2" charset="2"/>
              <a:buChar char="q"/>
            </a:pPr>
            <a:endParaRPr lang="cs-CZ" smtClean="0">
              <a:latin typeface="Arial" charset="0"/>
            </a:endParaRPr>
          </a:p>
          <a:p>
            <a:pPr marL="609600" indent="-609600">
              <a:lnSpc>
                <a:spcPct val="90000"/>
              </a:lnSpc>
              <a:buFont typeface="Wingdings" pitchFamily="2" charset="2"/>
              <a:buChar char="q"/>
            </a:pPr>
            <a:endParaRPr lang="cs-CZ" smtClean="0">
              <a:latin typeface="Arial" charset="0"/>
            </a:endParaRPr>
          </a:p>
          <a:p>
            <a:pPr marL="609600" indent="-609600">
              <a:lnSpc>
                <a:spcPct val="90000"/>
              </a:lnSpc>
              <a:buFont typeface="Wingdings" pitchFamily="2" charset="2"/>
              <a:buChar char="q"/>
            </a:pPr>
            <a:endParaRPr lang="cs-CZ" smtClean="0">
              <a:latin typeface="Arial" charset="0"/>
            </a:endParaRPr>
          </a:p>
          <a:p>
            <a:pPr marL="609600" indent="-609600">
              <a:lnSpc>
                <a:spcPct val="90000"/>
              </a:lnSpc>
              <a:buFont typeface="Wingdings" pitchFamily="2" charset="2"/>
              <a:buChar char="q"/>
            </a:pPr>
            <a:endParaRPr lang="cs-CZ" smtClean="0">
              <a:latin typeface="Arial" charset="0"/>
            </a:endParaRPr>
          </a:p>
          <a:p>
            <a:pPr marL="609600" indent="-609600">
              <a:lnSpc>
                <a:spcPct val="90000"/>
              </a:lnSpc>
              <a:buFont typeface="Wingdings" pitchFamily="2" charset="2"/>
              <a:buChar char="q"/>
            </a:pPr>
            <a:endParaRPr lang="cs-CZ" smtClean="0">
              <a:latin typeface="Arial" charset="0"/>
            </a:endParaRPr>
          </a:p>
          <a:p>
            <a:pPr marL="609600" indent="-609600">
              <a:lnSpc>
                <a:spcPct val="90000"/>
              </a:lnSpc>
              <a:buFont typeface="Arial" charset="0"/>
              <a:buNone/>
            </a:pPr>
            <a:r>
              <a:rPr lang="cs-CZ" smtClean="0">
                <a:latin typeface="Arial" charset="0"/>
              </a:rPr>
              <a:t>     - </a:t>
            </a:r>
            <a:r>
              <a:rPr lang="cs-CZ" sz="2800" smtClean="0">
                <a:latin typeface="Arial" charset="0"/>
              </a:rPr>
              <a:t>několik druhů zatížení se vyskytuje   najednou</a:t>
            </a:r>
          </a:p>
        </p:txBody>
      </p:sp>
      <p:cxnSp>
        <p:nvCxnSpPr>
          <p:cNvPr id="4" name="Přímá spojovací čára 3"/>
          <p:cNvCxnSpPr/>
          <p:nvPr/>
        </p:nvCxnSpPr>
        <p:spPr>
          <a:xfrm>
            <a:off x="1763713" y="3429000"/>
            <a:ext cx="3348037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Isosceles Triangle 5"/>
          <p:cNvSpPr/>
          <p:nvPr/>
        </p:nvSpPr>
        <p:spPr>
          <a:xfrm>
            <a:off x="1692275" y="3429000"/>
            <a:ext cx="215900" cy="215900"/>
          </a:xfrm>
          <a:prstGeom prst="triangl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6" name="Isosceles Triangle 5"/>
          <p:cNvSpPr/>
          <p:nvPr/>
        </p:nvSpPr>
        <p:spPr>
          <a:xfrm>
            <a:off x="5003800" y="3429000"/>
            <a:ext cx="215900" cy="215900"/>
          </a:xfrm>
          <a:prstGeom prst="triangl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cxnSp>
        <p:nvCxnSpPr>
          <p:cNvPr id="9" name="Přímá spojovací čára 8"/>
          <p:cNvCxnSpPr/>
          <p:nvPr/>
        </p:nvCxnSpPr>
        <p:spPr>
          <a:xfrm>
            <a:off x="4427538" y="2924175"/>
            <a:ext cx="0" cy="936625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šipka 11"/>
          <p:cNvCxnSpPr/>
          <p:nvPr/>
        </p:nvCxnSpPr>
        <p:spPr>
          <a:xfrm>
            <a:off x="4427538" y="2924175"/>
            <a:ext cx="504825" cy="0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šipka 15"/>
          <p:cNvCxnSpPr/>
          <p:nvPr/>
        </p:nvCxnSpPr>
        <p:spPr>
          <a:xfrm flipH="1">
            <a:off x="3851275" y="3860800"/>
            <a:ext cx="576263" cy="0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šipka 17"/>
          <p:cNvCxnSpPr/>
          <p:nvPr/>
        </p:nvCxnSpPr>
        <p:spPr>
          <a:xfrm>
            <a:off x="2555875" y="2781300"/>
            <a:ext cx="0" cy="647700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šipka 19"/>
          <p:cNvCxnSpPr/>
          <p:nvPr/>
        </p:nvCxnSpPr>
        <p:spPr>
          <a:xfrm>
            <a:off x="3419475" y="2781300"/>
            <a:ext cx="0" cy="647700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468" name="TextBox 20"/>
          <p:cNvSpPr txBox="1">
            <a:spLocks noChangeArrowheads="1"/>
          </p:cNvSpPr>
          <p:nvPr/>
        </p:nvSpPr>
        <p:spPr bwMode="auto">
          <a:xfrm>
            <a:off x="5148263" y="3284538"/>
            <a:ext cx="36036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B</a:t>
            </a:r>
            <a:endParaRPr lang="cs-CZ" baseline="-25000"/>
          </a:p>
        </p:txBody>
      </p:sp>
      <p:sp>
        <p:nvSpPr>
          <p:cNvPr id="19469" name="TextBox 20"/>
          <p:cNvSpPr txBox="1">
            <a:spLocks noChangeArrowheads="1"/>
          </p:cNvSpPr>
          <p:nvPr/>
        </p:nvSpPr>
        <p:spPr bwMode="auto">
          <a:xfrm>
            <a:off x="1403350" y="3284538"/>
            <a:ext cx="4318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 A</a:t>
            </a:r>
            <a:endParaRPr lang="cs-CZ" baseline="-25000"/>
          </a:p>
        </p:txBody>
      </p:sp>
      <p:sp>
        <p:nvSpPr>
          <p:cNvPr id="19470" name="TextBox 20"/>
          <p:cNvSpPr txBox="1">
            <a:spLocks noChangeArrowheads="1"/>
          </p:cNvSpPr>
          <p:nvPr/>
        </p:nvSpPr>
        <p:spPr bwMode="auto">
          <a:xfrm>
            <a:off x="4500563" y="2565400"/>
            <a:ext cx="43180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F</a:t>
            </a:r>
            <a:endParaRPr lang="cs-CZ" baseline="-25000"/>
          </a:p>
        </p:txBody>
      </p:sp>
      <p:sp>
        <p:nvSpPr>
          <p:cNvPr id="19471" name="TextBox 20"/>
          <p:cNvSpPr txBox="1">
            <a:spLocks noChangeArrowheads="1"/>
          </p:cNvSpPr>
          <p:nvPr/>
        </p:nvSpPr>
        <p:spPr bwMode="auto">
          <a:xfrm>
            <a:off x="3924300" y="3860800"/>
            <a:ext cx="4318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F</a:t>
            </a:r>
            <a:endParaRPr lang="cs-CZ" baseline="-25000"/>
          </a:p>
        </p:txBody>
      </p:sp>
      <p:sp>
        <p:nvSpPr>
          <p:cNvPr id="19472" name="TextBox 20"/>
          <p:cNvSpPr txBox="1">
            <a:spLocks noChangeArrowheads="1"/>
          </p:cNvSpPr>
          <p:nvPr/>
        </p:nvSpPr>
        <p:spPr bwMode="auto">
          <a:xfrm>
            <a:off x="2555875" y="2781300"/>
            <a:ext cx="49847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F</a:t>
            </a:r>
            <a:r>
              <a:rPr lang="cs-CZ" baseline="-25000"/>
              <a:t>1</a:t>
            </a:r>
          </a:p>
        </p:txBody>
      </p:sp>
      <p:sp>
        <p:nvSpPr>
          <p:cNvPr id="19473" name="TextBox 20"/>
          <p:cNvSpPr txBox="1">
            <a:spLocks noChangeArrowheads="1"/>
          </p:cNvSpPr>
          <p:nvPr/>
        </p:nvSpPr>
        <p:spPr bwMode="auto">
          <a:xfrm>
            <a:off x="3419475" y="2852738"/>
            <a:ext cx="49847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F</a:t>
            </a:r>
            <a:r>
              <a:rPr lang="cs-CZ" baseline="-25000"/>
              <a:t>2</a:t>
            </a:r>
          </a:p>
        </p:txBody>
      </p:sp>
      <p:cxnSp>
        <p:nvCxnSpPr>
          <p:cNvPr id="29" name="Přímá spojovací čára 28"/>
          <p:cNvCxnSpPr/>
          <p:nvPr/>
        </p:nvCxnSpPr>
        <p:spPr>
          <a:xfrm>
            <a:off x="5003800" y="3716338"/>
            <a:ext cx="215900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advTm="812"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3"/>
          <p:cNvSpPr>
            <a:spLocks noGrp="1"/>
          </p:cNvSpPr>
          <p:nvPr>
            <p:ph type="body" idx="4294967295"/>
          </p:nvPr>
        </p:nvSpPr>
        <p:spPr>
          <a:xfrm>
            <a:off x="914400" y="620713"/>
            <a:ext cx="7761288" cy="4525962"/>
          </a:xfrm>
        </p:spPr>
        <p:txBody>
          <a:bodyPr/>
          <a:lstStyle/>
          <a:p>
            <a:pPr marL="609600" indent="-609600"/>
            <a:r>
              <a:rPr lang="cs-CZ" smtClean="0">
                <a:latin typeface="Arial" charset="0"/>
              </a:rPr>
              <a:t>Kontrolní otázka:</a:t>
            </a:r>
          </a:p>
          <a:p>
            <a:pPr marL="609600" indent="-609600">
              <a:buFont typeface="Arial" charset="0"/>
              <a:buAutoNum type="arabicPeriod"/>
            </a:pPr>
            <a:r>
              <a:rPr lang="cs-CZ" sz="2800" smtClean="0">
                <a:latin typeface="Arial" charset="0"/>
              </a:rPr>
              <a:t>Jaké znáte druhy ohybového zatížení podle druhu působících sil?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21507" name="Rectangle 3"/>
          <p:cNvSpPr>
            <a:spLocks noGrp="1"/>
          </p:cNvSpPr>
          <p:nvPr>
            <p:ph type="body" idx="4294967295"/>
          </p:nvPr>
        </p:nvSpPr>
        <p:spPr>
          <a:xfrm>
            <a:off x="468313" y="692150"/>
            <a:ext cx="8229600" cy="5246688"/>
          </a:xfrm>
        </p:spPr>
        <p:txBody>
          <a:bodyPr/>
          <a:lstStyle/>
          <a:p>
            <a:pPr marL="609600" indent="-609600"/>
            <a:r>
              <a:rPr lang="cs-CZ" smtClean="0">
                <a:latin typeface="Arial" charset="0"/>
              </a:rPr>
              <a:t>Řešení:</a:t>
            </a:r>
          </a:p>
          <a:p>
            <a:pPr marL="609600" indent="-609600">
              <a:lnSpc>
                <a:spcPct val="90000"/>
              </a:lnSpc>
              <a:buFont typeface="Wingdings" pitchFamily="2" charset="2"/>
              <a:buChar char="q"/>
            </a:pPr>
            <a:r>
              <a:rPr lang="cs-CZ" sz="2800" smtClean="0">
                <a:latin typeface="Arial" charset="0"/>
              </a:rPr>
              <a:t>Zatížení osamělými silami</a:t>
            </a:r>
          </a:p>
          <a:p>
            <a:pPr marL="609600" indent="-609600">
              <a:lnSpc>
                <a:spcPct val="90000"/>
              </a:lnSpc>
              <a:buFont typeface="Wingdings" pitchFamily="2" charset="2"/>
              <a:buChar char="q"/>
            </a:pPr>
            <a:r>
              <a:rPr lang="cs-CZ" sz="2800" smtClean="0">
                <a:latin typeface="Arial" charset="0"/>
              </a:rPr>
              <a:t>Zatížení silovou dvojicí</a:t>
            </a:r>
          </a:p>
          <a:p>
            <a:pPr marL="609600" indent="-609600">
              <a:lnSpc>
                <a:spcPct val="90000"/>
              </a:lnSpc>
              <a:buFont typeface="Wingdings" pitchFamily="2" charset="2"/>
              <a:buChar char="q"/>
            </a:pPr>
            <a:r>
              <a:rPr lang="cs-CZ" sz="2800" smtClean="0">
                <a:latin typeface="Arial" charset="0"/>
              </a:rPr>
              <a:t>Spojité zatížení, rovnoměrně rozložené po délce nosníku</a:t>
            </a:r>
          </a:p>
          <a:p>
            <a:pPr marL="609600" indent="-609600">
              <a:lnSpc>
                <a:spcPct val="90000"/>
              </a:lnSpc>
              <a:buFont typeface="Wingdings" pitchFamily="2" charset="2"/>
              <a:buChar char="q"/>
            </a:pPr>
            <a:r>
              <a:rPr lang="cs-CZ" sz="2800" smtClean="0">
                <a:latin typeface="Arial" charset="0"/>
              </a:rPr>
              <a:t>Spojité zatížení rovnoměrně vzrůstající</a:t>
            </a:r>
          </a:p>
          <a:p>
            <a:pPr marL="609600" indent="-609600">
              <a:lnSpc>
                <a:spcPct val="90000"/>
              </a:lnSpc>
              <a:buFont typeface="Wingdings" pitchFamily="2" charset="2"/>
              <a:buChar char="q"/>
            </a:pPr>
            <a:r>
              <a:rPr lang="cs-CZ" sz="2800" smtClean="0">
                <a:latin typeface="Arial" charset="0"/>
              </a:rPr>
              <a:t>Obecné zatížení</a:t>
            </a:r>
          </a:p>
          <a:p>
            <a:pPr marL="609600" indent="-609600">
              <a:lnSpc>
                <a:spcPct val="90000"/>
              </a:lnSpc>
              <a:buFont typeface="Wingdings" pitchFamily="2" charset="2"/>
              <a:buChar char="q"/>
            </a:pPr>
            <a:r>
              <a:rPr lang="cs-CZ" sz="2800" smtClean="0">
                <a:latin typeface="Arial" charset="0"/>
              </a:rPr>
              <a:t>Kombinované zatížení</a:t>
            </a:r>
          </a:p>
          <a:p>
            <a:pPr marL="609600" indent="-609600">
              <a:buFont typeface="Arial" charset="0"/>
              <a:buAutoNum type="arabicPeriod" startAt="4"/>
            </a:pPr>
            <a:endParaRPr lang="cs-CZ" sz="2800" smtClean="0">
              <a:latin typeface="Arial" charset="0"/>
            </a:endParaRPr>
          </a:p>
          <a:p>
            <a:pPr marL="609600" indent="-609600">
              <a:buFont typeface="Arial" charset="0"/>
              <a:buAutoNum type="arabicPeriod" startAt="4"/>
            </a:pPr>
            <a:endParaRPr lang="cs-CZ" sz="2800" smtClean="0">
              <a:latin typeface="Arial" charset="0"/>
            </a:endParaRPr>
          </a:p>
          <a:p>
            <a:pPr marL="609600" indent="-609600">
              <a:buFont typeface="Arial" charset="0"/>
              <a:buNone/>
            </a:pPr>
            <a:r>
              <a:rPr lang="cs-CZ" sz="2800" smtClean="0">
                <a:latin typeface="Arial" charset="0"/>
              </a:rPr>
              <a:t>      </a:t>
            </a:r>
          </a:p>
          <a:p>
            <a:pPr marL="609600" indent="-609600">
              <a:buFont typeface="Arial" charset="0"/>
              <a:buNone/>
            </a:pPr>
            <a:endParaRPr lang="cs-CZ" sz="2800" smtClean="0">
              <a:latin typeface="Arial" charset="0"/>
            </a:endParaRPr>
          </a:p>
          <a:p>
            <a:pPr marL="609600" indent="-609600">
              <a:buFont typeface="Arial" charset="0"/>
              <a:buNone/>
            </a:pPr>
            <a:endParaRPr lang="cs-CZ" sz="2800" smtClean="0">
              <a:latin typeface="Arial" charset="0"/>
            </a:endParaRPr>
          </a:p>
          <a:p>
            <a:pPr marL="609600" indent="-609600">
              <a:buFont typeface="Arial" charset="0"/>
              <a:buAutoNum type="arabicPeriod"/>
            </a:pPr>
            <a:endParaRPr lang="cs-CZ" sz="2800" smtClean="0">
              <a:latin typeface="Arial" charset="0"/>
            </a:endParaRPr>
          </a:p>
          <a:p>
            <a:pPr marL="609600" indent="-609600">
              <a:buFont typeface="Arial" charset="0"/>
              <a:buNone/>
            </a:pPr>
            <a:r>
              <a:rPr lang="cs-CZ" sz="2800" smtClean="0">
                <a:latin typeface="Arial" charset="0"/>
              </a:rPr>
              <a:t>      </a:t>
            </a:r>
          </a:p>
          <a:p>
            <a:pPr marL="609600" indent="-609600">
              <a:buFont typeface="Arial" charset="0"/>
              <a:buAutoNum type="arabicPeriod"/>
            </a:pPr>
            <a:endParaRPr lang="cs-CZ" sz="2800" smtClean="0">
              <a:latin typeface="Arial" charset="0"/>
            </a:endParaRPr>
          </a:p>
          <a:p>
            <a:pPr marL="609600" indent="-609600">
              <a:buFont typeface="Arial" charset="0"/>
              <a:buAutoNum type="arabicPeriod"/>
            </a:pPr>
            <a:endParaRPr lang="cs-CZ" sz="2800" smtClean="0">
              <a:latin typeface="Arial" charset="0"/>
            </a:endParaRPr>
          </a:p>
          <a:p>
            <a:pPr marL="609600" indent="-609600">
              <a:buFont typeface="Arial" charset="0"/>
              <a:buAutoNum type="arabicPeriod"/>
            </a:pPr>
            <a:endParaRPr lang="cs-CZ" sz="2800" smtClean="0"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22531" name="Rectangle 3"/>
          <p:cNvSpPr>
            <a:spLocks noGrp="1"/>
          </p:cNvSpPr>
          <p:nvPr>
            <p:ph type="body" idx="4294967295"/>
          </p:nvPr>
        </p:nvSpPr>
        <p:spPr>
          <a:xfrm>
            <a:off x="611188" y="765175"/>
            <a:ext cx="8229600" cy="4525963"/>
          </a:xfrm>
        </p:spPr>
        <p:txBody>
          <a:bodyPr/>
          <a:lstStyle/>
          <a:p>
            <a:pPr algn="just"/>
            <a:r>
              <a:rPr lang="cs-CZ" sz="1600" b="1" smtClean="0">
                <a:latin typeface="Arial" charset="0"/>
              </a:rPr>
              <a:t>Citace: </a:t>
            </a:r>
            <a:r>
              <a:rPr lang="cs-CZ" sz="1400" b="1" smtClean="0">
                <a:latin typeface="Arial" charset="0"/>
              </a:rPr>
              <a:t>MRŇÁK, Ladislav a DRDLA, Alexander. </a:t>
            </a:r>
            <a:r>
              <a:rPr lang="cs-CZ" sz="1400" b="1" i="1" smtClean="0">
                <a:latin typeface="Arial" charset="0"/>
              </a:rPr>
              <a:t>Mechanika:pružnost a pevnost pro střední průmyslové školy strojnické.</a:t>
            </a:r>
            <a:r>
              <a:rPr lang="cs-CZ" sz="1400" b="1" smtClean="0">
                <a:latin typeface="Arial" charset="0"/>
              </a:rPr>
              <a:t>Vyd. 3. Praha:Nakladatelství technické literatury, s. 145-148</a:t>
            </a:r>
          </a:p>
          <a:p>
            <a:pPr algn="just"/>
            <a:endParaRPr lang="cs-CZ" sz="1400" b="1" smtClean="0">
              <a:latin typeface="Arial" charset="0"/>
            </a:endParaRPr>
          </a:p>
          <a:p>
            <a:pPr algn="just">
              <a:buFont typeface="Arial" charset="0"/>
              <a:buNone/>
            </a:pPr>
            <a:endParaRPr lang="cs-CZ" sz="1400" b="1" smtClean="0">
              <a:latin typeface="Arial" charset="0"/>
            </a:endParaRPr>
          </a:p>
          <a:p>
            <a:pPr algn="just"/>
            <a:endParaRPr lang="cs-CZ" sz="1200" b="1" smtClean="0"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UM-PPT-šablona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DUM-PPT-šablona</Template>
  <TotalTime>915</TotalTime>
  <Words>294</Words>
  <Application>Microsoft Office PowerPoint</Application>
  <PresentationFormat>Předvádění na obrazovce (4:3)</PresentationFormat>
  <Paragraphs>121</Paragraphs>
  <Slides>10</Slides>
  <Notes>7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5" baseType="lpstr">
      <vt:lpstr>Arial</vt:lpstr>
      <vt:lpstr>Calibri</vt:lpstr>
      <vt:lpstr>Times New Roman</vt:lpstr>
      <vt:lpstr>Wingdings</vt:lpstr>
      <vt:lpstr>DUM-PPT-šablona</vt:lpstr>
      <vt:lpstr>Snímek 1</vt:lpstr>
      <vt:lpstr>Druhy ohybového zatížení podle druhu působících sil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učebního materiálu</dc:title>
  <dc:creator>Tereza Bížová</dc:creator>
  <dc:description>Dostupné z Metodického portálu www.rvp.cz, ISSN: 1802-4785, financovaného z ESF a státního rozpočtu ČR. Provozováno Výzkumným ústavem pedagogickým v Praze.</dc:description>
  <cp:lastModifiedBy>Dum</cp:lastModifiedBy>
  <cp:revision>153</cp:revision>
  <dcterms:created xsi:type="dcterms:W3CDTF">2010-10-19T08:27:42Z</dcterms:created>
  <dcterms:modified xsi:type="dcterms:W3CDTF">2014-05-10T12:49:39Z</dcterms:modified>
</cp:coreProperties>
</file>