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3" r:id="rId2"/>
    <p:sldId id="285" r:id="rId3"/>
    <p:sldId id="300" r:id="rId4"/>
    <p:sldId id="299" r:id="rId5"/>
    <p:sldId id="304" r:id="rId6"/>
    <p:sldId id="305" r:id="rId7"/>
    <p:sldId id="301" r:id="rId8"/>
    <p:sldId id="309" r:id="rId9"/>
    <p:sldId id="298" r:id="rId10"/>
    <p:sldId id="306" r:id="rId11"/>
    <p:sldId id="307" r:id="rId12"/>
    <p:sldId id="29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80808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58" autoAdjust="0"/>
    <p:restoredTop sz="94621" autoAdjust="0"/>
  </p:normalViewPr>
  <p:slideViewPr>
    <p:cSldViewPr>
      <p:cViewPr varScale="1">
        <p:scale>
          <a:sx n="103" d="100"/>
          <a:sy n="103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0.wmf"/><Relationship Id="rId4" Type="http://schemas.openxmlformats.org/officeDocument/2006/relationships/image" Target="../media/image1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53BB53B-601E-434A-AE5B-5B929B8AA0F6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1050F15-7872-4363-8D3B-8F51C53F5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B2AD2DC-A6A6-445B-93B3-6A918B1563C4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876ED8D-943B-498A-A880-8D25F5606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A8F62C-3F4A-4A8F-9045-625D41305520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7E55C9B-B1B8-4718-99C6-A36CD8E89F5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B6FA25-20B8-466A-A78A-0A408715974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08BFB7-AB17-4744-9935-B432A0988528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70E410-A5F2-4F6C-BF47-1D0FFF025E96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4162FF-3077-4C48-876B-FD42CACEB6C8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D5F3A0E-A34E-41B9-BC15-306676484B27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6B18062-6401-4656-8668-A0CD070DFC0A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4EC5E8E-52B4-45B6-9317-E4D43B892F1C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5566BB-139A-4A24-9FB3-D80A804A6770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7" r:id="rId1"/>
    <p:sldLayoutId id="2147484178" r:id="rId2"/>
    <p:sldLayoutId id="2147484179" r:id="rId3"/>
    <p:sldLayoutId id="2147484180" r:id="rId4"/>
    <p:sldLayoutId id="2147484181" r:id="rId5"/>
    <p:sldLayoutId id="2147484182" r:id="rId6"/>
    <p:sldLayoutId id="2147484183" r:id="rId7"/>
    <p:sldLayoutId id="2147484184" r:id="rId8"/>
    <p:sldLayoutId id="2147484185" r:id="rId9"/>
    <p:sldLayoutId id="2147484186" r:id="rId10"/>
    <p:sldLayoutId id="2147484187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3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dirty="0" smtClean="0"/>
              <a:t>Autorem materiálu a všech jeho částí, není-li uvedeno jinak, je </a:t>
            </a:r>
            <a:r>
              <a:rPr lang="cs-CZ" dirty="0" err="1" smtClean="0"/>
              <a:t>Ing.Bc</a:t>
            </a:r>
            <a:r>
              <a:rPr lang="cs-CZ" dirty="0" smtClean="0"/>
              <a:t>. Zdeňka </a:t>
            </a:r>
            <a:r>
              <a:rPr lang="cs-CZ" dirty="0" err="1" smtClean="0"/>
              <a:t>Soprová</a:t>
            </a:r>
            <a:r>
              <a:rPr lang="cs-CZ" dirty="0" smtClean="0"/>
              <a:t>,.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13367" name="Group 55"/>
          <p:cNvGraphicFramePr>
            <a:graphicFrameLocks noGrp="1"/>
          </p:cNvGraphicFramePr>
          <p:nvPr/>
        </p:nvGraphicFramePr>
        <p:xfrm>
          <a:off x="1258888" y="827088"/>
          <a:ext cx="6743700" cy="310991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20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Střední odborná škola, gen. F.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Fajtla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Louny,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p.o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Ohyb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Účinky síly a momentů v řezu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Soprová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22.12.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8696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seznámí s pojmy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normálová síla,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posouvající síla, ohybový moment. Naučí se počítat a znázorňovat tyto síly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Učební materiál je určen pro II. ročník technických škol.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62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3358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3359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60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549275"/>
            <a:ext cx="8229600" cy="1079500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  <a:latin typeface="Arial" charset="0"/>
              </a:rPr>
              <a:t>Početní řešení normálové síly, posouvající síly a ohybového momentu</a:t>
            </a:r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700213"/>
            <a:ext cx="8229600" cy="4886325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b="1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solidFill>
                  <a:schemeClr val="tx2"/>
                </a:solidFill>
                <a:latin typeface="Arial" charset="0"/>
              </a:rPr>
              <a:t>Normálová síla F</a:t>
            </a:r>
            <a:r>
              <a:rPr lang="cs-CZ" baseline="-25000" smtClean="0">
                <a:solidFill>
                  <a:schemeClr val="tx2"/>
                </a:solidFill>
                <a:latin typeface="Arial" charset="0"/>
              </a:rPr>
              <a:t>n</a:t>
            </a:r>
            <a:r>
              <a:rPr lang="cs-CZ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smtClean="0">
                <a:latin typeface="Arial" charset="0"/>
              </a:rPr>
              <a:t>– síla působící v rovině řezu, která udržuje v rovnováze síly působící ve směru osy nosníků a to vlevo nebo vpravo, podle toho, kterou část ponecháme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- algebraický součet všech vnějších osových sil na jedné straně řešeného nosníku</a:t>
            </a: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5363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908050"/>
            <a:ext cx="8229600" cy="5246688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b="1" smtClean="0">
                <a:solidFill>
                  <a:schemeClr val="tx2"/>
                </a:solidFill>
                <a:latin typeface="Arial" charset="0"/>
              </a:rPr>
              <a:t>Posouvající síla </a:t>
            </a:r>
            <a:r>
              <a:rPr lang="cs-CZ" smtClean="0">
                <a:solidFill>
                  <a:schemeClr val="tx2"/>
                </a:solidFill>
                <a:latin typeface="Arial" charset="0"/>
              </a:rPr>
              <a:t>F</a:t>
            </a:r>
            <a:r>
              <a:rPr lang="cs-CZ" baseline="-25000" smtClean="0">
                <a:solidFill>
                  <a:schemeClr val="tx2"/>
                </a:solidFill>
                <a:latin typeface="Arial" charset="0"/>
              </a:rPr>
              <a:t>t</a:t>
            </a:r>
            <a:r>
              <a:rPr lang="cs-CZ" b="1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smtClean="0">
                <a:latin typeface="Arial" charset="0"/>
              </a:rPr>
              <a:t>– prochází těžištěm průřezu a je v rovnováze se silami kolmými k ose nosníku, které působí na řešenou část průřezu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b="1" smtClean="0">
                <a:solidFill>
                  <a:schemeClr val="tx2"/>
                </a:solidFill>
                <a:latin typeface="Arial" charset="0"/>
              </a:rPr>
              <a:t>Ohybový moment M</a:t>
            </a:r>
            <a:r>
              <a:rPr lang="cs-CZ" baseline="-25000" smtClean="0">
                <a:solidFill>
                  <a:schemeClr val="tx2"/>
                </a:solidFill>
                <a:latin typeface="Arial" charset="0"/>
              </a:rPr>
              <a:t>o</a:t>
            </a:r>
            <a:r>
              <a:rPr lang="cs-CZ" b="1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smtClean="0">
                <a:latin typeface="Arial" charset="0"/>
              </a:rPr>
              <a:t>– udržuje rovnováhu s momenty vnějších sil, které působí na řešenou část a jsou vztaženy k těžišti řezu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- algebraický součet momentů všech vnějších sil, které působí na jedné straně řezu, vztažených k těžišti řezu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b="1" smtClean="0">
              <a:solidFill>
                <a:schemeClr val="tx2"/>
              </a:solidFill>
              <a:latin typeface="Arial" charset="0"/>
            </a:endParaRP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6387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1000125"/>
            <a:ext cx="8229600" cy="4525963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Za kladný považujeme moment, který působí na levou část proti smyslu pohybu hodinových ručiček a na pravou část naopak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30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tx2"/>
                </a:solidFill>
                <a:latin typeface="Arial" charset="0"/>
              </a:rPr>
              <a:t>Určení normálové síly, posouvající síly a ohybového momentu</a:t>
            </a:r>
            <a:endParaRPr lang="cs-CZ" sz="3600" smtClean="0">
              <a:solidFill>
                <a:schemeClr val="tx2"/>
              </a:solidFill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solidFill>
                  <a:schemeClr val="tx2"/>
                </a:solidFill>
                <a:latin typeface="Arial" charset="0"/>
              </a:rPr>
              <a:t>Obecný postup řešení: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Nakreslíme schéma.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Zvolíme souřadnicový systém.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Do podpor zakreslíme vazbové síly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a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působící ve směru osy y a tím uvolníme nosník.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Sestavíme podmínky statické rovnováhy: </a:t>
            </a:r>
            <a:r>
              <a:rPr lang="el-GR" sz="28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= 0,         </a:t>
            </a:r>
            <a:r>
              <a:rPr lang="el-GR" sz="28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= 0, </a:t>
            </a:r>
            <a:r>
              <a:rPr lang="el-GR" sz="28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 = 0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Řešením statických podmínek rovnováhy vypočteme hledané vazbové síly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a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B.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2800" b="1" smtClean="0">
              <a:solidFill>
                <a:schemeClr val="tx2"/>
              </a:solidFill>
              <a:latin typeface="Arial" charset="0"/>
            </a:endParaRP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714375"/>
            <a:ext cx="8229600" cy="4525963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 eaLnBrk="1" hangingPunct="1">
              <a:buFont typeface="Calibri" pitchFamily="34" charset="0"/>
              <a:buAutoNum type="arabicPeriod" startAt="6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Nosník rozdělíme na úseky. </a:t>
            </a:r>
          </a:p>
          <a:p>
            <a:pPr marL="609600" indent="-609600" eaLnBrk="1" hangingPunct="1">
              <a:buFont typeface="Calibri" pitchFamily="34" charset="0"/>
              <a:buAutoNum type="arabicPeriod" startAt="6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Vedeme řez a účinek odstraněné části nahradíme vnitřními silami. </a:t>
            </a:r>
          </a:p>
          <a:p>
            <a:pPr marL="609600" indent="-609600" eaLnBrk="1" hangingPunct="1">
              <a:buFont typeface="Calibri" pitchFamily="34" charset="0"/>
              <a:buAutoNum type="arabicPeriod" startAt="6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Ze statických podmínek rovnováhy určíme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, F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a M</a:t>
            </a:r>
            <a:r>
              <a:rPr lang="cs-CZ" sz="2800" baseline="-25000" smtClean="0"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2400" b="1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9459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92150"/>
            <a:ext cx="8229600" cy="517525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b="1" smtClean="0">
                <a:solidFill>
                  <a:schemeClr val="tx2"/>
                </a:solidFill>
                <a:latin typeface="Arial" charset="0"/>
              </a:rPr>
              <a:t>Příklad: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Nosník zatížený dvěma silami opačného směru působení</a:t>
            </a:r>
            <a:endParaRPr lang="cs-CZ" smtClean="0">
              <a:latin typeface="Arial" charset="0"/>
            </a:endParaRPr>
          </a:p>
        </p:txBody>
      </p:sp>
      <p:sp>
        <p:nvSpPr>
          <p:cNvPr id="6" name="Isosceles Triangle 5"/>
          <p:cNvSpPr/>
          <p:nvPr/>
        </p:nvSpPr>
        <p:spPr>
          <a:xfrm>
            <a:off x="1928813" y="3709988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Isosceles Triangle 6"/>
          <p:cNvSpPr/>
          <p:nvPr/>
        </p:nvSpPr>
        <p:spPr>
          <a:xfrm>
            <a:off x="5903913" y="3709988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" name="Straight Connector 2"/>
          <p:cNvCxnSpPr/>
          <p:nvPr/>
        </p:nvCxnSpPr>
        <p:spPr>
          <a:xfrm>
            <a:off x="2036763" y="3709988"/>
            <a:ext cx="3975100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2036763" y="292417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6011863" y="292417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059113" y="292417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5148263" y="3709988"/>
            <a:ext cx="0" cy="7270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6" idx="0"/>
          </p:cNvCxnSpPr>
          <p:nvPr/>
        </p:nvCxnSpPr>
        <p:spPr>
          <a:xfrm>
            <a:off x="2036763" y="3709988"/>
            <a:ext cx="0" cy="1087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011863" y="3709988"/>
            <a:ext cx="0" cy="1087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2036763" y="4652963"/>
            <a:ext cx="39751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059113" y="3709988"/>
            <a:ext cx="0" cy="7699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2036763" y="4270375"/>
            <a:ext cx="102235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08" name="Straight Arrow Connector 17407"/>
          <p:cNvCxnSpPr/>
          <p:nvPr/>
        </p:nvCxnSpPr>
        <p:spPr>
          <a:xfrm>
            <a:off x="3059113" y="4270375"/>
            <a:ext cx="208915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4" name="Straight Arrow Connector 17413"/>
          <p:cNvCxnSpPr/>
          <p:nvPr/>
        </p:nvCxnSpPr>
        <p:spPr>
          <a:xfrm>
            <a:off x="5148263" y="4268788"/>
            <a:ext cx="8636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4" name="TextBox 20"/>
          <p:cNvSpPr txBox="1">
            <a:spLocks noChangeArrowheads="1"/>
          </p:cNvSpPr>
          <p:nvPr/>
        </p:nvSpPr>
        <p:spPr bwMode="auto">
          <a:xfrm>
            <a:off x="6003925" y="3187700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sp>
        <p:nvSpPr>
          <p:cNvPr id="19475" name="TextBox 20"/>
          <p:cNvSpPr txBox="1">
            <a:spLocks noChangeArrowheads="1"/>
          </p:cNvSpPr>
          <p:nvPr/>
        </p:nvSpPr>
        <p:spPr bwMode="auto">
          <a:xfrm>
            <a:off x="3059113" y="30019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476" name="TextBox 20"/>
          <p:cNvSpPr txBox="1">
            <a:spLocks noChangeArrowheads="1"/>
          </p:cNvSpPr>
          <p:nvPr/>
        </p:nvSpPr>
        <p:spPr bwMode="auto">
          <a:xfrm>
            <a:off x="1622425" y="3187700"/>
            <a:ext cx="500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A</a:t>
            </a:r>
          </a:p>
        </p:txBody>
      </p:sp>
      <p:sp>
        <p:nvSpPr>
          <p:cNvPr id="19477" name="TextBox 20"/>
          <p:cNvSpPr txBox="1">
            <a:spLocks noChangeArrowheads="1"/>
          </p:cNvSpPr>
          <p:nvPr/>
        </p:nvSpPr>
        <p:spPr bwMode="auto">
          <a:xfrm>
            <a:off x="4787900" y="387667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478" name="TextBox 20"/>
          <p:cNvSpPr txBox="1">
            <a:spLocks noChangeArrowheads="1"/>
          </p:cNvSpPr>
          <p:nvPr/>
        </p:nvSpPr>
        <p:spPr bwMode="auto">
          <a:xfrm>
            <a:off x="2368550" y="39258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9479" name="TextBox 20"/>
          <p:cNvSpPr txBox="1">
            <a:spLocks noChangeArrowheads="1"/>
          </p:cNvSpPr>
          <p:nvPr/>
        </p:nvSpPr>
        <p:spPr bwMode="auto">
          <a:xfrm>
            <a:off x="5400675" y="39004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9480" name="TextBox 20"/>
          <p:cNvSpPr txBox="1">
            <a:spLocks noChangeArrowheads="1"/>
          </p:cNvSpPr>
          <p:nvPr/>
        </p:nvSpPr>
        <p:spPr bwMode="auto">
          <a:xfrm>
            <a:off x="3924300" y="39258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sp>
        <p:nvSpPr>
          <p:cNvPr id="19481" name="TextBox 20"/>
          <p:cNvSpPr txBox="1">
            <a:spLocks noChangeArrowheads="1"/>
          </p:cNvSpPr>
          <p:nvPr/>
        </p:nvSpPr>
        <p:spPr bwMode="auto">
          <a:xfrm>
            <a:off x="3895725" y="429577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l</a:t>
            </a:r>
            <a:endParaRPr lang="cs-CZ" baseline="-25000"/>
          </a:p>
        </p:txBody>
      </p:sp>
      <p:sp>
        <p:nvSpPr>
          <p:cNvPr id="19482" name="TextBox 20"/>
          <p:cNvSpPr txBox="1">
            <a:spLocks noChangeArrowheads="1"/>
          </p:cNvSpPr>
          <p:nvPr/>
        </p:nvSpPr>
        <p:spPr bwMode="auto">
          <a:xfrm>
            <a:off x="1606550" y="35560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9483" name="TextBox 20"/>
          <p:cNvSpPr txBox="1">
            <a:spLocks noChangeArrowheads="1"/>
          </p:cNvSpPr>
          <p:nvPr/>
        </p:nvSpPr>
        <p:spPr bwMode="auto">
          <a:xfrm>
            <a:off x="6072188" y="358140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cxnSp>
        <p:nvCxnSpPr>
          <p:cNvPr id="17418" name="Straight Connector 17417"/>
          <p:cNvCxnSpPr/>
          <p:nvPr/>
        </p:nvCxnSpPr>
        <p:spPr>
          <a:xfrm>
            <a:off x="5903913" y="3951288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6" name="Isosceles Triangle 5"/>
          <p:cNvSpPr/>
          <p:nvPr/>
        </p:nvSpPr>
        <p:spPr>
          <a:xfrm>
            <a:off x="1692275" y="217487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Isosceles Triangle 6"/>
          <p:cNvSpPr/>
          <p:nvPr/>
        </p:nvSpPr>
        <p:spPr>
          <a:xfrm>
            <a:off x="5645150" y="217487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" name="Straight Connector 2"/>
          <p:cNvCxnSpPr/>
          <p:nvPr/>
        </p:nvCxnSpPr>
        <p:spPr>
          <a:xfrm>
            <a:off x="1744663" y="2163763"/>
            <a:ext cx="4008437" cy="3175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V="1">
            <a:off x="1801813" y="137477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5753100" y="137477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2813050" y="1381125"/>
            <a:ext cx="0" cy="7858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4967288" y="1439863"/>
            <a:ext cx="0" cy="7270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792288" y="2214563"/>
            <a:ext cx="0" cy="1087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1774825" y="3084513"/>
            <a:ext cx="39751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2792413" y="2166938"/>
            <a:ext cx="7937" cy="1139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1765300" y="2611438"/>
            <a:ext cx="102235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08" name="Straight Arrow Connector 17407"/>
          <p:cNvCxnSpPr/>
          <p:nvPr/>
        </p:nvCxnSpPr>
        <p:spPr>
          <a:xfrm>
            <a:off x="2813050" y="2609850"/>
            <a:ext cx="215423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4" name="Straight Arrow Connector 17413"/>
          <p:cNvCxnSpPr/>
          <p:nvPr/>
        </p:nvCxnSpPr>
        <p:spPr>
          <a:xfrm>
            <a:off x="4916488" y="2616200"/>
            <a:ext cx="8636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6" name="TextBox 20"/>
          <p:cNvSpPr txBox="1">
            <a:spLocks noChangeArrowheads="1"/>
          </p:cNvSpPr>
          <p:nvPr/>
        </p:nvSpPr>
        <p:spPr bwMode="auto">
          <a:xfrm>
            <a:off x="5740400" y="1554163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sp>
        <p:nvSpPr>
          <p:cNvPr id="20497" name="TextBox 20"/>
          <p:cNvSpPr txBox="1">
            <a:spLocks noChangeArrowheads="1"/>
          </p:cNvSpPr>
          <p:nvPr/>
        </p:nvSpPr>
        <p:spPr bwMode="auto">
          <a:xfrm>
            <a:off x="2800350" y="165735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20498" name="TextBox 20"/>
          <p:cNvSpPr txBox="1">
            <a:spLocks noChangeArrowheads="1"/>
          </p:cNvSpPr>
          <p:nvPr/>
        </p:nvSpPr>
        <p:spPr bwMode="auto">
          <a:xfrm>
            <a:off x="1435100" y="1589088"/>
            <a:ext cx="498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A</a:t>
            </a:r>
          </a:p>
        </p:txBody>
      </p:sp>
      <p:sp>
        <p:nvSpPr>
          <p:cNvPr id="20499" name="TextBox 20"/>
          <p:cNvSpPr txBox="1">
            <a:spLocks noChangeArrowheads="1"/>
          </p:cNvSpPr>
          <p:nvPr/>
        </p:nvSpPr>
        <p:spPr bwMode="auto">
          <a:xfrm>
            <a:off x="4943475" y="166687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20500" name="TextBox 20"/>
          <p:cNvSpPr txBox="1">
            <a:spLocks noChangeArrowheads="1"/>
          </p:cNvSpPr>
          <p:nvPr/>
        </p:nvSpPr>
        <p:spPr bwMode="auto">
          <a:xfrm>
            <a:off x="2111375" y="2246313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20501" name="TextBox 20"/>
          <p:cNvSpPr txBox="1">
            <a:spLocks noChangeArrowheads="1"/>
          </p:cNvSpPr>
          <p:nvPr/>
        </p:nvSpPr>
        <p:spPr bwMode="auto">
          <a:xfrm>
            <a:off x="5122863" y="22050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20502" name="TextBox 20"/>
          <p:cNvSpPr txBox="1">
            <a:spLocks noChangeArrowheads="1"/>
          </p:cNvSpPr>
          <p:nvPr/>
        </p:nvSpPr>
        <p:spPr bwMode="auto">
          <a:xfrm>
            <a:off x="3417888" y="224631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sp>
        <p:nvSpPr>
          <p:cNvPr id="20503" name="TextBox 20"/>
          <p:cNvSpPr txBox="1">
            <a:spLocks noChangeArrowheads="1"/>
          </p:cNvSpPr>
          <p:nvPr/>
        </p:nvSpPr>
        <p:spPr bwMode="auto">
          <a:xfrm>
            <a:off x="3597275" y="2711450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l</a:t>
            </a:r>
            <a:endParaRPr lang="cs-CZ" baseline="-25000"/>
          </a:p>
        </p:txBody>
      </p:sp>
      <p:sp>
        <p:nvSpPr>
          <p:cNvPr id="20504" name="TextBox 20"/>
          <p:cNvSpPr txBox="1">
            <a:spLocks noChangeArrowheads="1"/>
          </p:cNvSpPr>
          <p:nvPr/>
        </p:nvSpPr>
        <p:spPr bwMode="auto">
          <a:xfrm>
            <a:off x="1409700" y="198913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20505" name="TextBox 20"/>
          <p:cNvSpPr txBox="1">
            <a:spLocks noChangeArrowheads="1"/>
          </p:cNvSpPr>
          <p:nvPr/>
        </p:nvSpPr>
        <p:spPr bwMode="auto">
          <a:xfrm>
            <a:off x="5808663" y="19891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cxnSp>
        <p:nvCxnSpPr>
          <p:cNvPr id="17418" name="Straight Connector 17417"/>
          <p:cNvCxnSpPr/>
          <p:nvPr/>
        </p:nvCxnSpPr>
        <p:spPr>
          <a:xfrm>
            <a:off x="5613400" y="2470150"/>
            <a:ext cx="2809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90700" y="3194050"/>
            <a:ext cx="0" cy="217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790700" y="5184775"/>
            <a:ext cx="40036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2792413" y="3306763"/>
            <a:ext cx="4762" cy="187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967288" y="2163763"/>
            <a:ext cx="0" cy="3429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2800350" y="4768850"/>
            <a:ext cx="2155825" cy="7921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1774825" y="4786313"/>
            <a:ext cx="1003300" cy="4318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V="1">
            <a:off x="4967288" y="5232400"/>
            <a:ext cx="825500" cy="360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>
            <a:off x="1774825" y="3933825"/>
            <a:ext cx="40052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1790700" y="3581400"/>
            <a:ext cx="10017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4967288" y="3581400"/>
            <a:ext cx="8270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2789238" y="4437063"/>
            <a:ext cx="217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flipH="1">
            <a:off x="2789238" y="3581400"/>
            <a:ext cx="23812" cy="85566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 flipV="1">
            <a:off x="4967288" y="3581400"/>
            <a:ext cx="0" cy="85566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2" name="Straight Connector 17411"/>
          <p:cNvCxnSpPr>
            <a:stCxn id="7" idx="0"/>
          </p:cNvCxnSpPr>
          <p:nvPr/>
        </p:nvCxnSpPr>
        <p:spPr>
          <a:xfrm>
            <a:off x="5753100" y="2174875"/>
            <a:ext cx="41275" cy="3557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22" name="Straight Arrow Connector 17421"/>
          <p:cNvCxnSpPr/>
          <p:nvPr/>
        </p:nvCxnSpPr>
        <p:spPr>
          <a:xfrm>
            <a:off x="5792788" y="3581400"/>
            <a:ext cx="1587" cy="3667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24" name="Straight Arrow Connector 17423"/>
          <p:cNvCxnSpPr/>
          <p:nvPr/>
        </p:nvCxnSpPr>
        <p:spPr>
          <a:xfrm flipV="1">
            <a:off x="1801813" y="3581400"/>
            <a:ext cx="0" cy="3667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23" name="TextBox 20"/>
          <p:cNvSpPr txBox="1">
            <a:spLocks noChangeArrowheads="1"/>
          </p:cNvSpPr>
          <p:nvPr/>
        </p:nvSpPr>
        <p:spPr bwMode="auto">
          <a:xfrm>
            <a:off x="1408113" y="3581400"/>
            <a:ext cx="500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A</a:t>
            </a:r>
          </a:p>
        </p:txBody>
      </p:sp>
      <p:sp>
        <p:nvSpPr>
          <p:cNvPr id="20524" name="TextBox 20"/>
          <p:cNvSpPr txBox="1">
            <a:spLocks noChangeArrowheads="1"/>
          </p:cNvSpPr>
          <p:nvPr/>
        </p:nvSpPr>
        <p:spPr bwMode="auto">
          <a:xfrm>
            <a:off x="5780088" y="3571875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sp>
        <p:nvSpPr>
          <p:cNvPr id="20525" name="TextBox 20"/>
          <p:cNvSpPr txBox="1">
            <a:spLocks noChangeArrowheads="1"/>
          </p:cNvSpPr>
          <p:nvPr/>
        </p:nvSpPr>
        <p:spPr bwMode="auto">
          <a:xfrm>
            <a:off x="2481263" y="4010025"/>
            <a:ext cx="500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20526" name="TextBox 20"/>
          <p:cNvSpPr txBox="1">
            <a:spLocks noChangeArrowheads="1"/>
          </p:cNvSpPr>
          <p:nvPr/>
        </p:nvSpPr>
        <p:spPr bwMode="auto">
          <a:xfrm>
            <a:off x="4940300" y="4098925"/>
            <a:ext cx="498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cxnSp>
        <p:nvCxnSpPr>
          <p:cNvPr id="17426" name="Straight Connector 17425"/>
          <p:cNvCxnSpPr/>
          <p:nvPr/>
        </p:nvCxnSpPr>
        <p:spPr>
          <a:xfrm>
            <a:off x="1933575" y="3581400"/>
            <a:ext cx="0" cy="352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28" name="Straight Connector 17427"/>
          <p:cNvCxnSpPr/>
          <p:nvPr/>
        </p:nvCxnSpPr>
        <p:spPr>
          <a:xfrm>
            <a:off x="2111375" y="3581400"/>
            <a:ext cx="0" cy="352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0" name="Straight Connector 17429"/>
          <p:cNvCxnSpPr/>
          <p:nvPr/>
        </p:nvCxnSpPr>
        <p:spPr>
          <a:xfrm>
            <a:off x="2290763" y="3571875"/>
            <a:ext cx="0" cy="361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2" name="Straight Connector 17431"/>
          <p:cNvCxnSpPr/>
          <p:nvPr/>
        </p:nvCxnSpPr>
        <p:spPr>
          <a:xfrm>
            <a:off x="2481263" y="3571875"/>
            <a:ext cx="0" cy="361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4" name="Straight Connector 17433"/>
          <p:cNvCxnSpPr/>
          <p:nvPr/>
        </p:nvCxnSpPr>
        <p:spPr>
          <a:xfrm>
            <a:off x="2627313" y="3571875"/>
            <a:ext cx="0" cy="361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6" name="Straight Connector 17435"/>
          <p:cNvCxnSpPr/>
          <p:nvPr/>
        </p:nvCxnSpPr>
        <p:spPr>
          <a:xfrm>
            <a:off x="2981325" y="3940175"/>
            <a:ext cx="0" cy="496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8" name="Straight Connector 17437"/>
          <p:cNvCxnSpPr/>
          <p:nvPr/>
        </p:nvCxnSpPr>
        <p:spPr>
          <a:xfrm>
            <a:off x="3160713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>
            <a:off x="5613400" y="3581400"/>
            <a:ext cx="0" cy="3587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>
            <a:off x="5380038" y="3571875"/>
            <a:ext cx="0" cy="361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5122863" y="3581400"/>
            <a:ext cx="0" cy="352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>
            <a:off x="4787900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4543425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/>
          <p:nvPr/>
        </p:nvCxnSpPr>
        <p:spPr>
          <a:xfrm>
            <a:off x="4356100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>
            <a:off x="4140200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>
            <a:off x="3957638" y="39338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>
            <a:off x="3749675" y="3940175"/>
            <a:ext cx="0" cy="496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3597275" y="3940175"/>
            <a:ext cx="0" cy="496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3417888" y="3940175"/>
            <a:ext cx="0" cy="496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44" name="Straight Connector 17443"/>
          <p:cNvCxnSpPr/>
          <p:nvPr/>
        </p:nvCxnSpPr>
        <p:spPr>
          <a:xfrm>
            <a:off x="2471738" y="1666875"/>
            <a:ext cx="9525" cy="3517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46" name="Straight Arrow Connector 17445"/>
          <p:cNvCxnSpPr/>
          <p:nvPr/>
        </p:nvCxnSpPr>
        <p:spPr>
          <a:xfrm>
            <a:off x="1801813" y="1958975"/>
            <a:ext cx="669925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48" name="Straight Connector 17447"/>
          <p:cNvCxnSpPr/>
          <p:nvPr/>
        </p:nvCxnSpPr>
        <p:spPr>
          <a:xfrm flipV="1">
            <a:off x="4356100" y="1554163"/>
            <a:ext cx="0" cy="3819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51" name="Straight Arrow Connector 17450"/>
          <p:cNvCxnSpPr/>
          <p:nvPr/>
        </p:nvCxnSpPr>
        <p:spPr>
          <a:xfrm flipH="1">
            <a:off x="1790700" y="1666875"/>
            <a:ext cx="25654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53" name="Straight Connector 17452"/>
          <p:cNvCxnSpPr/>
          <p:nvPr/>
        </p:nvCxnSpPr>
        <p:spPr>
          <a:xfrm flipV="1">
            <a:off x="5381625" y="620713"/>
            <a:ext cx="0" cy="47910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56" name="Straight Connector 17455"/>
          <p:cNvCxnSpPr/>
          <p:nvPr/>
        </p:nvCxnSpPr>
        <p:spPr>
          <a:xfrm flipV="1">
            <a:off x="1790700" y="765175"/>
            <a:ext cx="11113" cy="615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71" name="Straight Arrow Connector 17470"/>
          <p:cNvCxnSpPr/>
          <p:nvPr/>
        </p:nvCxnSpPr>
        <p:spPr>
          <a:xfrm>
            <a:off x="1801813" y="908050"/>
            <a:ext cx="3578225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52" name="TextBox 20"/>
          <p:cNvSpPr txBox="1">
            <a:spLocks noChangeArrowheads="1"/>
          </p:cNvSpPr>
          <p:nvPr/>
        </p:nvSpPr>
        <p:spPr bwMode="auto">
          <a:xfrm>
            <a:off x="3432175" y="511175"/>
            <a:ext cx="458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x</a:t>
            </a:r>
            <a:r>
              <a:rPr lang="cs-CZ" baseline="-25000"/>
              <a:t>3</a:t>
            </a:r>
          </a:p>
        </p:txBody>
      </p:sp>
      <p:sp>
        <p:nvSpPr>
          <p:cNvPr id="20553" name="TextBox 20"/>
          <p:cNvSpPr txBox="1">
            <a:spLocks noChangeArrowheads="1"/>
          </p:cNvSpPr>
          <p:nvPr/>
        </p:nvSpPr>
        <p:spPr bwMode="auto">
          <a:xfrm>
            <a:off x="1908175" y="1620838"/>
            <a:ext cx="457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x</a:t>
            </a:r>
            <a:r>
              <a:rPr lang="cs-CZ" baseline="-25000"/>
              <a:t>1</a:t>
            </a:r>
          </a:p>
        </p:txBody>
      </p:sp>
      <p:sp>
        <p:nvSpPr>
          <p:cNvPr id="20554" name="TextBox 20"/>
          <p:cNvSpPr txBox="1">
            <a:spLocks noChangeArrowheads="1"/>
          </p:cNvSpPr>
          <p:nvPr/>
        </p:nvSpPr>
        <p:spPr bwMode="auto">
          <a:xfrm>
            <a:off x="2843213" y="1298575"/>
            <a:ext cx="45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x</a:t>
            </a:r>
            <a:r>
              <a:rPr lang="cs-CZ" baseline="-25000"/>
              <a:t>2</a:t>
            </a:r>
          </a:p>
        </p:txBody>
      </p:sp>
      <p:cxnSp>
        <p:nvCxnSpPr>
          <p:cNvPr id="166" name="Straight Connector 165"/>
          <p:cNvCxnSpPr/>
          <p:nvPr/>
        </p:nvCxnSpPr>
        <p:spPr>
          <a:xfrm flipV="1">
            <a:off x="5749925" y="1073150"/>
            <a:ext cx="0" cy="3667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H="1" flipV="1">
            <a:off x="4940300" y="1073150"/>
            <a:ext cx="3175" cy="409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/>
          <p:nvPr/>
        </p:nvCxnSpPr>
        <p:spPr>
          <a:xfrm flipH="1" flipV="1">
            <a:off x="2778125" y="1073150"/>
            <a:ext cx="19050" cy="9159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/>
          <p:nvPr/>
        </p:nvCxnSpPr>
        <p:spPr>
          <a:xfrm>
            <a:off x="1790700" y="1255713"/>
            <a:ext cx="1006475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59" name="TextBox 20"/>
          <p:cNvSpPr txBox="1">
            <a:spLocks noChangeArrowheads="1"/>
          </p:cNvSpPr>
          <p:nvPr/>
        </p:nvSpPr>
        <p:spPr bwMode="auto">
          <a:xfrm>
            <a:off x="2024063" y="928688"/>
            <a:ext cx="457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  <a:endParaRPr lang="cs-CZ" baseline="-25000"/>
          </a:p>
        </p:txBody>
      </p:sp>
      <p:sp>
        <p:nvSpPr>
          <p:cNvPr id="20560" name="TextBox 20"/>
          <p:cNvSpPr txBox="1">
            <a:spLocks noChangeArrowheads="1"/>
          </p:cNvSpPr>
          <p:nvPr/>
        </p:nvSpPr>
        <p:spPr bwMode="auto">
          <a:xfrm>
            <a:off x="3533775" y="911225"/>
            <a:ext cx="458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</a:t>
            </a:r>
            <a:endParaRPr lang="cs-CZ" baseline="-25000"/>
          </a:p>
        </p:txBody>
      </p:sp>
      <p:sp>
        <p:nvSpPr>
          <p:cNvPr id="20561" name="TextBox 20"/>
          <p:cNvSpPr txBox="1">
            <a:spLocks noChangeArrowheads="1"/>
          </p:cNvSpPr>
          <p:nvPr/>
        </p:nvSpPr>
        <p:spPr bwMode="auto">
          <a:xfrm>
            <a:off x="4948238" y="928688"/>
            <a:ext cx="457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</a:t>
            </a:r>
            <a:endParaRPr lang="cs-CZ" baseline="-25000"/>
          </a:p>
        </p:txBody>
      </p:sp>
      <p:cxnSp>
        <p:nvCxnSpPr>
          <p:cNvPr id="189" name="Straight Arrow Connector 188"/>
          <p:cNvCxnSpPr/>
          <p:nvPr/>
        </p:nvCxnSpPr>
        <p:spPr>
          <a:xfrm>
            <a:off x="2797175" y="1255713"/>
            <a:ext cx="2170113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75" name="Straight Arrow Connector 17474"/>
          <p:cNvCxnSpPr/>
          <p:nvPr/>
        </p:nvCxnSpPr>
        <p:spPr>
          <a:xfrm>
            <a:off x="4940300" y="1255713"/>
            <a:ext cx="81280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77" name="Straight Connector 17476"/>
          <p:cNvCxnSpPr/>
          <p:nvPr/>
        </p:nvCxnSpPr>
        <p:spPr>
          <a:xfrm>
            <a:off x="2797175" y="4787900"/>
            <a:ext cx="0" cy="3968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81" name="Straight Connector 17480"/>
          <p:cNvCxnSpPr/>
          <p:nvPr/>
        </p:nvCxnSpPr>
        <p:spPr>
          <a:xfrm flipV="1">
            <a:off x="4967288" y="5184775"/>
            <a:ext cx="0" cy="4079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66" name="TextBox 20"/>
          <p:cNvSpPr txBox="1">
            <a:spLocks noChangeArrowheads="1"/>
          </p:cNvSpPr>
          <p:nvPr/>
        </p:nvSpPr>
        <p:spPr bwMode="auto">
          <a:xfrm>
            <a:off x="2724150" y="4886325"/>
            <a:ext cx="458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0</a:t>
            </a:r>
          </a:p>
        </p:txBody>
      </p:sp>
      <p:cxnSp>
        <p:nvCxnSpPr>
          <p:cNvPr id="17483" name="Straight Connector 17482"/>
          <p:cNvCxnSpPr/>
          <p:nvPr/>
        </p:nvCxnSpPr>
        <p:spPr>
          <a:xfrm flipH="1">
            <a:off x="2981325" y="4835525"/>
            <a:ext cx="0" cy="349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91" name="Straight Connector 17490"/>
          <p:cNvCxnSpPr/>
          <p:nvPr/>
        </p:nvCxnSpPr>
        <p:spPr>
          <a:xfrm>
            <a:off x="3417888" y="5002213"/>
            <a:ext cx="0" cy="1825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2252663" y="5010150"/>
            <a:ext cx="0" cy="174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2627313" y="4835525"/>
            <a:ext cx="0" cy="349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/>
          <p:cNvCxnSpPr/>
          <p:nvPr/>
        </p:nvCxnSpPr>
        <p:spPr>
          <a:xfrm>
            <a:off x="5157788" y="5162550"/>
            <a:ext cx="0" cy="349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>
            <a:off x="4787900" y="5184775"/>
            <a:ext cx="0" cy="336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 flipV="1">
            <a:off x="4543425" y="5189538"/>
            <a:ext cx="0" cy="198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/>
          <p:nvPr/>
        </p:nvCxnSpPr>
        <p:spPr>
          <a:xfrm flipV="1">
            <a:off x="3160713" y="4835525"/>
            <a:ext cx="0" cy="349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75" name="TextBox 20"/>
          <p:cNvSpPr txBox="1">
            <a:spLocks noChangeArrowheads="1"/>
          </p:cNvSpPr>
          <p:nvPr/>
        </p:nvSpPr>
        <p:spPr bwMode="auto">
          <a:xfrm>
            <a:off x="3681413" y="5594350"/>
            <a:ext cx="4587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x</a:t>
            </a:r>
            <a:r>
              <a:rPr lang="cs-CZ" baseline="-25000"/>
              <a:t>2</a:t>
            </a:r>
          </a:p>
        </p:txBody>
      </p:sp>
      <p:sp>
        <p:nvSpPr>
          <p:cNvPr id="20576" name="Rectangle 215"/>
          <p:cNvSpPr>
            <a:spLocks noChangeArrowheads="1"/>
          </p:cNvSpPr>
          <p:nvPr/>
        </p:nvSpPr>
        <p:spPr bwMode="auto">
          <a:xfrm>
            <a:off x="4926013" y="5203825"/>
            <a:ext cx="461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0</a:t>
            </a:r>
          </a:p>
        </p:txBody>
      </p:sp>
      <p:sp>
        <p:nvSpPr>
          <p:cNvPr id="20577" name="Rectangle 216"/>
          <p:cNvSpPr>
            <a:spLocks noChangeArrowheads="1"/>
          </p:cNvSpPr>
          <p:nvPr/>
        </p:nvSpPr>
        <p:spPr bwMode="auto">
          <a:xfrm>
            <a:off x="2097088" y="4584700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1</a:t>
            </a:r>
          </a:p>
        </p:txBody>
      </p:sp>
      <p:sp>
        <p:nvSpPr>
          <p:cNvPr id="20578" name="Rectangle 217"/>
          <p:cNvSpPr>
            <a:spLocks noChangeArrowheads="1"/>
          </p:cNvSpPr>
          <p:nvPr/>
        </p:nvSpPr>
        <p:spPr bwMode="auto">
          <a:xfrm>
            <a:off x="4300538" y="4733925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2</a:t>
            </a:r>
          </a:p>
        </p:txBody>
      </p:sp>
      <p:sp>
        <p:nvSpPr>
          <p:cNvPr id="20579" name="Rectangle 218"/>
          <p:cNvSpPr>
            <a:spLocks noChangeArrowheads="1"/>
          </p:cNvSpPr>
          <p:nvPr/>
        </p:nvSpPr>
        <p:spPr bwMode="auto">
          <a:xfrm>
            <a:off x="5311775" y="4813300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3</a:t>
            </a: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571500"/>
            <a:ext cx="8229600" cy="4525963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3000" b="1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Vazbové síly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Průběh posouvajících sil a ohybových momentů</a:t>
            </a:r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r>
              <a:rPr lang="cs-CZ" sz="2400" smtClean="0">
                <a:latin typeface="Arial" charset="0"/>
              </a:rPr>
              <a:t>   </a:t>
            </a:r>
            <a:r>
              <a:rPr lang="cs-CZ" sz="2400" u="sng" smtClean="0">
                <a:latin typeface="Arial" charset="0"/>
              </a:rPr>
              <a:t>Pole 1   </a:t>
            </a:r>
            <a:r>
              <a:rPr lang="cs-CZ" sz="2400" smtClean="0">
                <a:latin typeface="Arial" charset="0"/>
              </a:rPr>
              <a:t>0 ≤ x</a:t>
            </a:r>
            <a:r>
              <a:rPr lang="cs-CZ" sz="2400" baseline="-25000" smtClean="0">
                <a:latin typeface="Arial" charset="0"/>
              </a:rPr>
              <a:t>1 </a:t>
            </a:r>
            <a:r>
              <a:rPr lang="cs-CZ" sz="2400" smtClean="0">
                <a:latin typeface="Arial" charset="0"/>
              </a:rPr>
              <a:t>≤ a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3000" b="1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3000" b="1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z="3000" smtClean="0">
                <a:solidFill>
                  <a:schemeClr val="tx2"/>
                </a:solidFill>
                <a:latin typeface="Arial" charset="0"/>
              </a:rPr>
              <a:t>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z="2600" smtClean="0">
                <a:latin typeface="Arial" charset="0"/>
              </a:rPr>
              <a:t>     Pro x</a:t>
            </a:r>
            <a:r>
              <a:rPr lang="cs-CZ" sz="2600" baseline="-25000" smtClean="0">
                <a:latin typeface="Arial" charset="0"/>
              </a:rPr>
              <a:t>1</a:t>
            </a:r>
            <a:r>
              <a:rPr lang="cs-CZ" sz="2600" smtClean="0">
                <a:latin typeface="Arial" charset="0"/>
              </a:rPr>
              <a:t>=0 bude M=0, pro x</a:t>
            </a:r>
            <a:r>
              <a:rPr lang="cs-CZ" sz="2600" baseline="-25000" smtClean="0">
                <a:latin typeface="Arial" charset="0"/>
              </a:rPr>
              <a:t>1</a:t>
            </a:r>
            <a:r>
              <a:rPr lang="cs-CZ" sz="2600" smtClean="0">
                <a:latin typeface="Arial" charset="0"/>
              </a:rPr>
              <a:t>=a bude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  <p:graphicFrame>
        <p:nvGraphicFramePr>
          <p:cNvPr id="21508" name="Object 1"/>
          <p:cNvGraphicFramePr>
            <a:graphicFrameLocks noChangeAspect="1"/>
          </p:cNvGraphicFramePr>
          <p:nvPr/>
        </p:nvGraphicFramePr>
        <p:xfrm>
          <a:off x="1116013" y="1557338"/>
          <a:ext cx="2016125" cy="811212"/>
        </p:xfrm>
        <a:graphic>
          <a:graphicData uri="http://schemas.openxmlformats.org/presentationml/2006/ole">
            <p:oleObj spid="_x0000_s21508" name="Equation" r:id="rId4" imgW="977476" imgH="393529" progId="Equation.3">
              <p:embed/>
            </p:oleObj>
          </a:graphicData>
        </a:graphic>
      </p:graphicFrame>
      <p:graphicFrame>
        <p:nvGraphicFramePr>
          <p:cNvPr id="21509" name="Object 7"/>
          <p:cNvGraphicFramePr>
            <a:graphicFrameLocks noChangeAspect="1"/>
          </p:cNvGraphicFramePr>
          <p:nvPr/>
        </p:nvGraphicFramePr>
        <p:xfrm>
          <a:off x="6300788" y="5516563"/>
          <a:ext cx="1366837" cy="684212"/>
        </p:xfrm>
        <a:graphic>
          <a:graphicData uri="http://schemas.openxmlformats.org/presentationml/2006/ole">
            <p:oleObj spid="_x0000_s21509" name="Equation" r:id="rId5" imgW="787058" imgH="393529" progId="Equation.3">
              <p:embed/>
            </p:oleObj>
          </a:graphicData>
        </a:graphic>
      </p:graphicFrame>
      <p:graphicFrame>
        <p:nvGraphicFramePr>
          <p:cNvPr id="21510" name="Object 8"/>
          <p:cNvGraphicFramePr>
            <a:graphicFrameLocks noChangeAspect="1"/>
          </p:cNvGraphicFramePr>
          <p:nvPr/>
        </p:nvGraphicFramePr>
        <p:xfrm>
          <a:off x="1619250" y="3789363"/>
          <a:ext cx="2160588" cy="892175"/>
        </p:xfrm>
        <a:graphic>
          <a:graphicData uri="http://schemas.openxmlformats.org/presentationml/2006/ole">
            <p:oleObj spid="_x0000_s21510" name="Equation" r:id="rId6" imgW="952087" imgH="393529" progId="Equation.3">
              <p:embed/>
            </p:oleObj>
          </a:graphicData>
        </a:graphic>
      </p:graphicFrame>
      <p:graphicFrame>
        <p:nvGraphicFramePr>
          <p:cNvPr id="21511" name="Object 9"/>
          <p:cNvGraphicFramePr>
            <a:graphicFrameLocks noChangeAspect="1"/>
          </p:cNvGraphicFramePr>
          <p:nvPr/>
        </p:nvGraphicFramePr>
        <p:xfrm>
          <a:off x="1671638" y="5078413"/>
          <a:ext cx="2416175" cy="346075"/>
        </p:xfrm>
        <a:graphic>
          <a:graphicData uri="http://schemas.openxmlformats.org/presentationml/2006/ole">
            <p:oleObj spid="_x0000_s21511" name="Equation" r:id="rId7" imgW="1244060" imgH="177723" progId="Equation.3">
              <p:embed/>
            </p:oleObj>
          </a:graphicData>
        </a:graphic>
      </p:graphicFrame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571500"/>
            <a:ext cx="8229600" cy="4525963"/>
          </a:xfrm>
        </p:spPr>
        <p:txBody>
          <a:bodyPr/>
          <a:lstStyle/>
          <a:p>
            <a:pPr marL="0" indent="0">
              <a:lnSpc>
                <a:spcPct val="90000"/>
              </a:lnSpc>
              <a:buFont typeface="Arial" charset="0"/>
              <a:buNone/>
              <a:defRPr/>
            </a:pPr>
            <a:endParaRPr lang="cs-CZ" sz="2800" dirty="0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u="sng" dirty="0" smtClean="0">
                <a:latin typeface="Arial" charset="0"/>
              </a:rPr>
              <a:t>Pole 2   </a:t>
            </a:r>
            <a:r>
              <a:rPr lang="cs-CZ" sz="2400" dirty="0" smtClean="0">
                <a:latin typeface="Arial" charset="0"/>
              </a:rPr>
              <a:t>a ≤ </a:t>
            </a:r>
            <a:r>
              <a:rPr lang="cs-CZ" sz="2400" dirty="0" err="1" smtClean="0">
                <a:latin typeface="Arial" charset="0"/>
              </a:rPr>
              <a:t>x</a:t>
            </a:r>
            <a:r>
              <a:rPr lang="cs-CZ" sz="2400" baseline="-25000" dirty="0" err="1" smtClean="0">
                <a:latin typeface="Arial" charset="0"/>
              </a:rPr>
              <a:t>2</a:t>
            </a:r>
            <a:r>
              <a:rPr lang="cs-CZ" sz="2400" baseline="-25000" dirty="0" smtClean="0">
                <a:latin typeface="Arial" charset="0"/>
              </a:rPr>
              <a:t> </a:t>
            </a:r>
            <a:r>
              <a:rPr lang="cs-CZ" sz="2400" dirty="0" smtClean="0">
                <a:latin typeface="Arial" charset="0"/>
              </a:rPr>
              <a:t>≤ </a:t>
            </a:r>
            <a:r>
              <a:rPr lang="cs-CZ" sz="2400" dirty="0" err="1" smtClean="0">
                <a:latin typeface="Arial" charset="0"/>
              </a:rPr>
              <a:t>a+b</a:t>
            </a:r>
            <a:endParaRPr lang="cs-CZ" sz="24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sz="3000" b="1" dirty="0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sz="3000" b="1" dirty="0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3000" dirty="0" smtClean="0">
                <a:solidFill>
                  <a:schemeClr val="tx2"/>
                </a:solidFill>
                <a:latin typeface="Arial" charset="0"/>
              </a:rPr>
              <a:t>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</a:rPr>
              <a:t>     Pro </a:t>
            </a:r>
            <a:r>
              <a:rPr lang="cs-CZ" sz="2600" dirty="0" err="1" smtClean="0">
                <a:latin typeface="Arial" charset="0"/>
              </a:rPr>
              <a:t>x</a:t>
            </a:r>
            <a:r>
              <a:rPr lang="cs-CZ" sz="2600" baseline="-25000" dirty="0" err="1" smtClean="0">
                <a:latin typeface="Arial" charset="0"/>
              </a:rPr>
              <a:t>2</a:t>
            </a:r>
            <a:r>
              <a:rPr lang="cs-CZ" sz="2600" dirty="0" smtClean="0">
                <a:latin typeface="Arial" charset="0"/>
              </a:rPr>
              <a:t>=a bude                   , pro </a:t>
            </a:r>
            <a:r>
              <a:rPr lang="cs-CZ" sz="2600" dirty="0" err="1" smtClean="0">
                <a:latin typeface="Arial" charset="0"/>
              </a:rPr>
              <a:t>x</a:t>
            </a:r>
            <a:r>
              <a:rPr lang="cs-CZ" sz="2600" baseline="-25000" dirty="0" err="1" smtClean="0">
                <a:latin typeface="Arial" charset="0"/>
              </a:rPr>
              <a:t>2</a:t>
            </a:r>
            <a:r>
              <a:rPr lang="cs-CZ" sz="2600" dirty="0" smtClean="0">
                <a:latin typeface="Arial" charset="0"/>
              </a:rPr>
              <a:t>= a + b bude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</a:rPr>
              <a:t>                         , pro            bude M=0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</p:txBody>
      </p:sp>
      <p:graphicFrame>
        <p:nvGraphicFramePr>
          <p:cNvPr id="22532" name="Object 6"/>
          <p:cNvGraphicFramePr>
            <a:graphicFrameLocks noChangeAspect="1"/>
          </p:cNvGraphicFramePr>
          <p:nvPr/>
        </p:nvGraphicFramePr>
        <p:xfrm>
          <a:off x="3649663" y="3213100"/>
          <a:ext cx="908050" cy="828675"/>
        </p:xfrm>
        <a:graphic>
          <a:graphicData uri="http://schemas.openxmlformats.org/presentationml/2006/ole">
            <p:oleObj spid="_x0000_s22532" name="Equation" r:id="rId4" imgW="431613" imgH="393529" progId="Equation.3">
              <p:embed/>
            </p:oleObj>
          </a:graphicData>
        </a:graphic>
      </p:graphicFrame>
      <p:graphicFrame>
        <p:nvGraphicFramePr>
          <p:cNvPr id="22533" name="Object 2"/>
          <p:cNvGraphicFramePr>
            <a:graphicFrameLocks noChangeAspect="1"/>
          </p:cNvGraphicFramePr>
          <p:nvPr/>
        </p:nvGraphicFramePr>
        <p:xfrm>
          <a:off x="1547813" y="1412875"/>
          <a:ext cx="3600450" cy="892175"/>
        </p:xfrm>
        <a:graphic>
          <a:graphicData uri="http://schemas.openxmlformats.org/presentationml/2006/ole">
            <p:oleObj spid="_x0000_s22533" name="Equation" r:id="rId5" imgW="1586811" imgH="393529" progId="Equation.3">
              <p:embed/>
            </p:oleObj>
          </a:graphicData>
        </a:graphic>
      </p:graphicFrame>
      <p:graphicFrame>
        <p:nvGraphicFramePr>
          <p:cNvPr id="22534" name="Object 5"/>
          <p:cNvGraphicFramePr>
            <a:graphicFrameLocks noChangeAspect="1"/>
          </p:cNvGraphicFramePr>
          <p:nvPr/>
        </p:nvGraphicFramePr>
        <p:xfrm>
          <a:off x="1476375" y="2420938"/>
          <a:ext cx="3873500" cy="503237"/>
        </p:xfrm>
        <a:graphic>
          <a:graphicData uri="http://schemas.openxmlformats.org/presentationml/2006/ole">
            <p:oleObj spid="_x0000_s22534" name="Equation" r:id="rId6" imgW="1562100" imgH="203200" progId="Equation.3">
              <p:embed/>
            </p:oleObj>
          </a:graphicData>
        </a:graphic>
      </p:graphicFrame>
      <p:graphicFrame>
        <p:nvGraphicFramePr>
          <p:cNvPr id="22535" name="Object 8"/>
          <p:cNvGraphicFramePr>
            <a:graphicFrameLocks noChangeAspect="1"/>
          </p:cNvGraphicFramePr>
          <p:nvPr/>
        </p:nvGraphicFramePr>
        <p:xfrm>
          <a:off x="1022350" y="4149725"/>
          <a:ext cx="1843088" cy="828675"/>
        </p:xfrm>
        <a:graphic>
          <a:graphicData uri="http://schemas.openxmlformats.org/presentationml/2006/ole">
            <p:oleObj spid="_x0000_s22535" name="Equation" r:id="rId7" imgW="875920" imgH="393529" progId="Equation.3">
              <p:embed/>
            </p:oleObj>
          </a:graphicData>
        </a:graphic>
      </p:graphicFrame>
      <p:graphicFrame>
        <p:nvGraphicFramePr>
          <p:cNvPr id="22536" name="Object 9"/>
          <p:cNvGraphicFramePr>
            <a:graphicFrameLocks noChangeAspect="1"/>
          </p:cNvGraphicFramePr>
          <p:nvPr/>
        </p:nvGraphicFramePr>
        <p:xfrm>
          <a:off x="3635375" y="4076700"/>
          <a:ext cx="936625" cy="854075"/>
        </p:xfrm>
        <a:graphic>
          <a:graphicData uri="http://schemas.openxmlformats.org/presentationml/2006/ole">
            <p:oleObj spid="_x0000_s22536" name="Equation" r:id="rId8" imgW="431613" imgH="393529" progId="Equation.3">
              <p:embed/>
            </p:oleObj>
          </a:graphicData>
        </a:graphic>
      </p:graphicFrame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571500"/>
            <a:ext cx="8229600" cy="4525963"/>
          </a:xfrm>
        </p:spPr>
        <p:txBody>
          <a:bodyPr/>
          <a:lstStyle/>
          <a:p>
            <a:pPr marL="0" indent="0">
              <a:lnSpc>
                <a:spcPct val="90000"/>
              </a:lnSpc>
              <a:buFont typeface="Arial" charset="0"/>
              <a:buNone/>
              <a:defRPr/>
            </a:pPr>
            <a:endParaRPr lang="cs-CZ" sz="2800" dirty="0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u="sng" dirty="0" smtClean="0">
                <a:latin typeface="Arial" charset="0"/>
              </a:rPr>
              <a:t>Pole 3   </a:t>
            </a:r>
            <a:r>
              <a:rPr lang="cs-CZ" sz="2400" dirty="0" err="1" smtClean="0">
                <a:latin typeface="Arial" charset="0"/>
              </a:rPr>
              <a:t>a+b</a:t>
            </a:r>
            <a:r>
              <a:rPr lang="cs-CZ" sz="2400" dirty="0" smtClean="0">
                <a:latin typeface="Arial" charset="0"/>
              </a:rPr>
              <a:t>≤ </a:t>
            </a:r>
            <a:r>
              <a:rPr lang="cs-CZ" sz="2400" dirty="0" err="1" smtClean="0">
                <a:latin typeface="Arial" charset="0"/>
              </a:rPr>
              <a:t>x</a:t>
            </a:r>
            <a:r>
              <a:rPr lang="cs-CZ" sz="2400" baseline="-25000" dirty="0" err="1" smtClean="0">
                <a:latin typeface="Arial" charset="0"/>
              </a:rPr>
              <a:t>3</a:t>
            </a:r>
            <a:r>
              <a:rPr lang="cs-CZ" sz="2400" baseline="-25000" dirty="0" smtClean="0">
                <a:latin typeface="Arial" charset="0"/>
              </a:rPr>
              <a:t> </a:t>
            </a:r>
            <a:r>
              <a:rPr lang="cs-CZ" sz="2400" dirty="0" smtClean="0">
                <a:latin typeface="Arial" charset="0"/>
              </a:rPr>
              <a:t>≤ l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sz="3000" b="1" dirty="0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sz="3000" b="1" dirty="0" smtClean="0">
              <a:solidFill>
                <a:schemeClr val="tx2"/>
              </a:solidFill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3000" dirty="0" smtClean="0">
                <a:solidFill>
                  <a:schemeClr val="tx2"/>
                </a:solidFill>
                <a:latin typeface="Arial" charset="0"/>
              </a:rPr>
              <a:t>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</a:rPr>
              <a:t>     Pro </a:t>
            </a:r>
            <a:r>
              <a:rPr lang="cs-CZ" sz="2600" dirty="0" err="1" smtClean="0">
                <a:latin typeface="Arial" charset="0"/>
              </a:rPr>
              <a:t>x</a:t>
            </a:r>
            <a:r>
              <a:rPr lang="cs-CZ" sz="2600" baseline="-25000" dirty="0" err="1" smtClean="0">
                <a:latin typeface="Arial" charset="0"/>
              </a:rPr>
              <a:t>3</a:t>
            </a:r>
            <a:r>
              <a:rPr lang="cs-CZ" sz="2600" dirty="0" smtClean="0">
                <a:latin typeface="Arial" charset="0"/>
              </a:rPr>
              <a:t>= a + b bude                   , pro </a:t>
            </a:r>
            <a:r>
              <a:rPr lang="cs-CZ" sz="2600" dirty="0" err="1" smtClean="0">
                <a:latin typeface="Arial" charset="0"/>
              </a:rPr>
              <a:t>x</a:t>
            </a:r>
            <a:r>
              <a:rPr lang="cs-CZ" sz="2600" baseline="-25000" dirty="0" err="1" smtClean="0">
                <a:latin typeface="Arial" charset="0"/>
              </a:rPr>
              <a:t>3</a:t>
            </a:r>
            <a:r>
              <a:rPr lang="cs-CZ" sz="2600" dirty="0" smtClean="0">
                <a:latin typeface="Arial" charset="0"/>
              </a:rPr>
              <a:t>= l bude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>
                <a:latin typeface="Arial" charset="0"/>
              </a:rPr>
              <a:t> </a:t>
            </a:r>
            <a:r>
              <a:rPr lang="cs-CZ" sz="2600" dirty="0" smtClean="0">
                <a:latin typeface="Arial" charset="0"/>
              </a:rPr>
              <a:t>    M=0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</a:rPr>
              <a:t>     Maximální ohybový moment působí pod silami F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endParaRPr lang="cs-CZ" sz="26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</a:rPr>
              <a:t>     Uprostřed nosníku je ohybový moment roven nule.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</p:txBody>
      </p:sp>
      <p:graphicFrame>
        <p:nvGraphicFramePr>
          <p:cNvPr id="23556" name="Object 8"/>
          <p:cNvGraphicFramePr>
            <a:graphicFrameLocks noChangeAspect="1"/>
          </p:cNvGraphicFramePr>
          <p:nvPr/>
        </p:nvGraphicFramePr>
        <p:xfrm>
          <a:off x="3779838" y="3213100"/>
          <a:ext cx="1843087" cy="828675"/>
        </p:xfrm>
        <a:graphic>
          <a:graphicData uri="http://schemas.openxmlformats.org/presentationml/2006/ole">
            <p:oleObj spid="_x0000_s23556" name="Equation" r:id="rId4" imgW="875920" imgH="393529" progId="Equation.3">
              <p:embed/>
            </p:oleObj>
          </a:graphicData>
        </a:graphic>
      </p:graphicFrame>
      <p:graphicFrame>
        <p:nvGraphicFramePr>
          <p:cNvPr id="23557" name="Object 1"/>
          <p:cNvGraphicFramePr>
            <a:graphicFrameLocks noChangeAspect="1"/>
          </p:cNvGraphicFramePr>
          <p:nvPr/>
        </p:nvGraphicFramePr>
        <p:xfrm>
          <a:off x="1547813" y="1484313"/>
          <a:ext cx="3311525" cy="893762"/>
        </p:xfrm>
        <a:graphic>
          <a:graphicData uri="http://schemas.openxmlformats.org/presentationml/2006/ole">
            <p:oleObj spid="_x0000_s23557" name="Equation" r:id="rId5" imgW="1459866" imgH="393529" progId="Equation.3">
              <p:embed/>
            </p:oleObj>
          </a:graphicData>
        </a:graphic>
      </p:graphicFrame>
      <p:graphicFrame>
        <p:nvGraphicFramePr>
          <p:cNvPr id="23558" name="Object 3"/>
          <p:cNvGraphicFramePr>
            <a:graphicFrameLocks noChangeAspect="1"/>
          </p:cNvGraphicFramePr>
          <p:nvPr/>
        </p:nvGraphicFramePr>
        <p:xfrm>
          <a:off x="1476375" y="2420938"/>
          <a:ext cx="6408738" cy="520700"/>
        </p:xfrm>
        <a:graphic>
          <a:graphicData uri="http://schemas.openxmlformats.org/presentationml/2006/ole">
            <p:oleObj spid="_x0000_s23558" name="Equation" r:id="rId6" imgW="2501900" imgH="203200" progId="Equation.3">
              <p:embed/>
            </p:oleObj>
          </a:graphicData>
        </a:graphic>
      </p:graphicFrame>
      <p:graphicFrame>
        <p:nvGraphicFramePr>
          <p:cNvPr id="23559" name="Object 4"/>
          <p:cNvGraphicFramePr>
            <a:graphicFrameLocks noChangeAspect="1"/>
          </p:cNvGraphicFramePr>
          <p:nvPr/>
        </p:nvGraphicFramePr>
        <p:xfrm>
          <a:off x="971550" y="5084763"/>
          <a:ext cx="3024188" cy="431800"/>
        </p:xfrm>
        <a:graphic>
          <a:graphicData uri="http://schemas.openxmlformats.org/presentationml/2006/ole">
            <p:oleObj spid="_x0000_s23559" name="Equation" r:id="rId7" imgW="1244060" imgH="177723" progId="Equation.3">
              <p:embed/>
            </p:oleObj>
          </a:graphicData>
        </a:graphic>
      </p:graphicFrame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>
          <a:xfrm>
            <a:off x="611188" y="765175"/>
            <a:ext cx="8229600" cy="4525963"/>
          </a:xfrm>
        </p:spPr>
        <p:txBody>
          <a:bodyPr/>
          <a:lstStyle/>
          <a:p>
            <a:pPr algn="just">
              <a:buFont typeface="Arial" charset="0"/>
              <a:buNone/>
            </a:pPr>
            <a:endParaRPr lang="cs-CZ" sz="1400" b="1" smtClean="0">
              <a:latin typeface="Arial" charset="0"/>
            </a:endParaRPr>
          </a:p>
          <a:p>
            <a:pPr algn="just"/>
            <a:r>
              <a:rPr lang="cs-CZ" sz="1600" b="1" smtClean="0">
                <a:latin typeface="Arial" charset="0"/>
              </a:rPr>
              <a:t>Citace:</a:t>
            </a:r>
            <a:r>
              <a:rPr lang="cs-CZ" sz="1400" smtClean="0">
                <a:latin typeface="Arial" charset="0"/>
              </a:rPr>
              <a:t> </a:t>
            </a:r>
            <a:r>
              <a:rPr lang="cs-CZ" sz="1400" b="1" smtClean="0">
                <a:latin typeface="Arial" charset="0"/>
              </a:rPr>
              <a:t>MRŇÁK, Ladislav a DRDLA, Alexander. </a:t>
            </a:r>
            <a:r>
              <a:rPr lang="cs-CZ" sz="1400" b="1" i="1" smtClean="0">
                <a:latin typeface="Arial" charset="0"/>
              </a:rPr>
              <a:t>Mechanika:pružnost a pevnost pro střední průmyslové školy strojnické.</a:t>
            </a:r>
            <a:r>
              <a:rPr lang="cs-CZ" sz="1400" b="1" smtClean="0">
                <a:latin typeface="Arial" charset="0"/>
              </a:rPr>
              <a:t>Vyd. 3. Praha:Nakladatelství technické literatury, s. 151-155</a:t>
            </a:r>
          </a:p>
          <a:p>
            <a:pPr algn="just"/>
            <a:endParaRPr lang="cs-CZ" sz="1400" b="1" smtClean="0">
              <a:latin typeface="Arial" charset="0"/>
            </a:endParaRPr>
          </a:p>
          <a:p>
            <a:pPr algn="just">
              <a:buFont typeface="Arial" charset="0"/>
              <a:buNone/>
            </a:pPr>
            <a:endParaRPr lang="cs-CZ" sz="1400" b="1" smtClean="0">
              <a:latin typeface="Arial" charset="0"/>
            </a:endParaRPr>
          </a:p>
          <a:p>
            <a:pPr algn="just"/>
            <a:endParaRPr lang="cs-CZ" sz="12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948</TotalTime>
  <Words>527</Words>
  <Application>Microsoft Office PowerPoint</Application>
  <PresentationFormat>Předvádění na obrazovce (4:3)</PresentationFormat>
  <Paragraphs>139</Paragraphs>
  <Slides>12</Slides>
  <Notes>10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DUM-PPT-šablona</vt:lpstr>
      <vt:lpstr>Microsoft Equation 3.0</vt:lpstr>
      <vt:lpstr>Snímek 1</vt:lpstr>
      <vt:lpstr>Početní řešení normálové síly, posouvající síly a ohybového momentu</vt:lpstr>
      <vt:lpstr>Snímek 3</vt:lpstr>
      <vt:lpstr>Snímek 4</vt:lpstr>
      <vt:lpstr>Určení normálové síly, posouvající síly a ohybového momentu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156</cp:revision>
  <dcterms:created xsi:type="dcterms:W3CDTF">2010-10-19T08:27:42Z</dcterms:created>
  <dcterms:modified xsi:type="dcterms:W3CDTF">2014-05-10T12:48:16Z</dcterms:modified>
</cp:coreProperties>
</file>