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83" r:id="rId4"/>
    <p:sldId id="258" r:id="rId5"/>
    <p:sldId id="288" r:id="rId6"/>
    <p:sldId id="274" r:id="rId7"/>
    <p:sldId id="281" r:id="rId8"/>
    <p:sldId id="284" r:id="rId9"/>
    <p:sldId id="287" r:id="rId10"/>
    <p:sldId id="285" r:id="rId11"/>
    <p:sldId id="286" r:id="rId12"/>
    <p:sldId id="259" r:id="rId13"/>
    <p:sldId id="282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r>
              <a:rPr lang="pl-PL" sz="20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Poměr </a:t>
            </a:r>
            <a:r>
              <a:rPr lang="pl-PL" sz="20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vody a pevniny na Zemi</a:t>
            </a:r>
            <a:endParaRPr lang="pl-PL" sz="2000" dirty="0"/>
          </a:p>
        </c:rich>
      </c:tx>
      <c:layout/>
      <c:overlay val="0"/>
      <c:spPr>
        <a:solidFill>
          <a:schemeClr val="lt1"/>
        </a:solidFill>
        <a:ln w="25400" cap="flat" cmpd="sng" algn="ctr">
          <a:solidFill>
            <a:schemeClr val="accent1"/>
          </a:solidFill>
          <a:prstDash val="solid"/>
        </a:ln>
        <a:effectLst/>
      </c:spPr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poměr vody a pevniny na Zemi</c:v>
                </c:pt>
              </c:strCache>
            </c:strRef>
          </c:tx>
          <c:cat>
            <c:strRef>
              <c:f>List1!$A$2:$A$3</c:f>
              <c:strCache>
                <c:ptCount val="2"/>
                <c:pt idx="0">
                  <c:v>voda</c:v>
                </c:pt>
                <c:pt idx="1">
                  <c:v>pevnina</c:v>
                </c:pt>
              </c:strCache>
            </c:strRef>
          </c:cat>
          <c:val>
            <c:numRef>
              <c:f>List1!$B$2:$B$3</c:f>
              <c:numCache>
                <c:formatCode>General</c:formatCode>
                <c:ptCount val="2"/>
                <c:pt idx="0">
                  <c:v>71</c:v>
                </c:pt>
                <c:pt idx="1">
                  <c:v>29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/>
      <c:overlay val="0"/>
      <c:txPr>
        <a:bodyPr/>
        <a:lstStyle/>
        <a:p>
          <a:pPr>
            <a:defRPr sz="1600"/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  <c:spPr>
        <a:noFill/>
        <a:ln w="25400">
          <a:noFill/>
        </a:ln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sladká voda (na pevnině)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</c:spPr>
          <c:invertIfNegative val="0"/>
          <c:cat>
            <c:strRef>
              <c:f>List1!$A$2</c:f>
              <c:strCache>
                <c:ptCount val="1"/>
                <c:pt idx="0">
                  <c:v>poměr slané a sladké vody</c:v>
                </c:pt>
              </c:strCache>
            </c:strRef>
          </c:cat>
          <c:val>
            <c:numRef>
              <c:f>List1!$B$2</c:f>
              <c:numCache>
                <c:formatCode>General</c:formatCode>
                <c:ptCount val="1"/>
                <c:pt idx="0">
                  <c:v>3.5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slaná voda (moře)</c:v>
                </c:pt>
              </c:strCache>
            </c:strRef>
          </c:tx>
          <c:spPr>
            <a:solidFill>
              <a:srgbClr val="92D050"/>
            </a:solidFill>
          </c:spPr>
          <c:invertIfNegative val="0"/>
          <c:cat>
            <c:strRef>
              <c:f>List1!$A$2</c:f>
              <c:strCache>
                <c:ptCount val="1"/>
                <c:pt idx="0">
                  <c:v>poměr slané a sladké vody</c:v>
                </c:pt>
              </c:strCache>
            </c:strRef>
          </c:cat>
          <c:val>
            <c:numRef>
              <c:f>List1!$C$2</c:f>
              <c:numCache>
                <c:formatCode>General</c:formatCode>
                <c:ptCount val="1"/>
                <c:pt idx="0">
                  <c:v>96.5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31735808"/>
        <c:axId val="31737344"/>
        <c:axId val="75220288"/>
      </c:bar3DChart>
      <c:catAx>
        <c:axId val="31735808"/>
        <c:scaling>
          <c:orientation val="minMax"/>
        </c:scaling>
        <c:delete val="1"/>
        <c:axPos val="b"/>
        <c:majorTickMark val="out"/>
        <c:minorTickMark val="none"/>
        <c:tickLblPos val="nextTo"/>
        <c:crossAx val="31737344"/>
        <c:crosses val="autoZero"/>
        <c:auto val="1"/>
        <c:lblAlgn val="ctr"/>
        <c:lblOffset val="100"/>
        <c:noMultiLvlLbl val="0"/>
      </c:catAx>
      <c:valAx>
        <c:axId val="3173734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1735808"/>
        <c:crosses val="autoZero"/>
        <c:crossBetween val="between"/>
      </c:valAx>
      <c:serAx>
        <c:axId val="75220288"/>
        <c:scaling>
          <c:orientation val="minMax"/>
        </c:scaling>
        <c:delete val="1"/>
        <c:axPos val="b"/>
        <c:majorTickMark val="out"/>
        <c:minorTickMark val="none"/>
        <c:tickLblPos val="nextTo"/>
        <c:crossAx val="31737344"/>
        <c:crosses val="autoZero"/>
      </c:serAx>
      <c:spPr>
        <a:noFill/>
        <a:ln w="25400">
          <a:noFill/>
        </a:ln>
      </c:spPr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748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756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022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454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98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404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159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032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912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771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161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FDA69-00C8-4E8B-9802-4E1041036E20}" type="datetimeFigureOut">
              <a:rPr lang="cs-CZ" smtClean="0"/>
              <a:t>29. 4. 2014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03312-A908-4A9C-86D4-7D2FA76397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554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nbyanyname.com/wp-content/uploads/2014/01/Sea2.jpg" TargetMode="External"/><Relationship Id="rId7" Type="http://schemas.openxmlformats.org/officeDocument/2006/relationships/hyperlink" Target="http://upload.wikimedia.org/wikipedia/commons/e/e0/Clouds_over_the_Atlantic_Ocean.jpg" TargetMode="External"/><Relationship Id="rId2" Type="http://schemas.openxmlformats.org/officeDocument/2006/relationships/hyperlink" Target="http://www.vyukovematerialy.cz/svet/rocnik5/misto2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e/e0/Hyperia.jpg" TargetMode="External"/><Relationship Id="rId5" Type="http://schemas.openxmlformats.org/officeDocument/2006/relationships/hyperlink" Target="http://cs.wikipedia.org/wiki/Sv%C4%9Btov%C3%BD_oce%C3%A1n#mediaviewer/Soubor:LocationOceans.png" TargetMode="External"/><Relationship Id="rId4" Type="http://schemas.openxmlformats.org/officeDocument/2006/relationships/hyperlink" Target="http://cs.wikipedia.org/wiki/Mo%C5%99sk%C3%BD_proud#mediaviewer/Soubor:Corrientes-oceanicas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588864"/>
              </p:ext>
            </p:extLst>
          </p:nvPr>
        </p:nvGraphicFramePr>
        <p:xfrm>
          <a:off x="467544" y="1700813"/>
          <a:ext cx="8280920" cy="4560834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VY_32_INOVACE_209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Ekosystémy – Moře a oceány 1 – Charakteristika, vlastnosti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Duben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Globální výchova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8.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V této prezentaci se žáci seznámí s Ekosystémem – Moře, jeho charakteristikou a vlastnostmi . Jedná se o první část tématu o mořích a oceánech. Hlavním c</a:t>
                      </a:r>
                      <a:r>
                        <a:rPr lang="cs-CZ" sz="1600" dirty="0" smtClean="0"/>
                        <a:t>ílem těchto prezentací je pochopení významu moře a oceánů, jejich</a:t>
                      </a:r>
                      <a:r>
                        <a:rPr lang="cs-CZ" sz="1600" baseline="0" dirty="0" smtClean="0"/>
                        <a:t> potřeba pro život a uvědomění si jejich ohrožení.</a:t>
                      </a:r>
                      <a:endParaRPr lang="cs-CZ" sz="1600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6998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5" y="3624992"/>
            <a:ext cx="156863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rekreace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3275855" y="908720"/>
            <a:ext cx="4766433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přírodní prostředí pro rostliny a živočichy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275855" y="1361432"/>
            <a:ext cx="183390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zdroj potravy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275855" y="4530416"/>
            <a:ext cx="145379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těžba soli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275855" y="4983128"/>
            <a:ext cx="220425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odpařování vody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5" y="2719568"/>
            <a:ext cx="189622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lodní doprava</a:t>
            </a:r>
            <a:endParaRPr lang="cs-CZ" sz="2000" dirty="0"/>
          </a:p>
        </p:txBody>
      </p:sp>
      <p:pic>
        <p:nvPicPr>
          <p:cNvPr id="1028" name="Picture 4" descr="C:\Users\romanar\AppData\Local\Microsoft\Windows\INetCache\IE\DWALPITY\MC9002005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50203"/>
            <a:ext cx="1681126" cy="165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75855" y="2266856"/>
            <a:ext cx="125720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rybolov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5" y="3172280"/>
            <a:ext cx="176926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/>
              <a:t>v</a:t>
            </a:r>
            <a:r>
              <a:rPr lang="cs-CZ" sz="2000" dirty="0" smtClean="0"/>
              <a:t>odní sporty</a:t>
            </a:r>
            <a:endParaRPr lang="cs-CZ" sz="2000" dirty="0"/>
          </a:p>
        </p:txBody>
      </p:sp>
      <p:pic>
        <p:nvPicPr>
          <p:cNvPr id="1029" name="Picture 5" descr="C:\Users\romanar\AppData\Local\Microsoft\Windows\INetCache\IE\FS2F4F2K\MC9003588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093" y="3943790"/>
            <a:ext cx="1816913" cy="179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omanar\AppData\Local\Microsoft\Windows\INetCache\IE\03TC526S\MC9001571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817827" cy="1593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omanar\AppData\Local\Microsoft\Windows\INetCache\IE\03TC526S\MC900358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309422"/>
            <a:ext cx="1802282" cy="1143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omanar\AppData\Local\Microsoft\Windows\INetCache\IE\OR1VP3K0\MC9004114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3614142"/>
            <a:ext cx="1952625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omanar\AppData\Local\Microsoft\Windows\INetCache\IE\FS2F4F2K\MC9002416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25449" y="267381"/>
            <a:ext cx="1111046" cy="164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omanar\AppData\Local\Microsoft\Windows\INetCache\IE\OR1VP3K0\MC90029800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499" y="1928727"/>
            <a:ext cx="1708099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75855" y="4077704"/>
            <a:ext cx="156863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těžba ropy</a:t>
            </a:r>
            <a:endParaRPr lang="cs-CZ" sz="2000" dirty="0"/>
          </a:p>
        </p:txBody>
      </p:sp>
      <p:pic>
        <p:nvPicPr>
          <p:cNvPr id="1037" name="Picture 13" descr="C:\Users\romanar\AppData\Local\Microsoft\Windows\INetCache\IE\DWALPITY\MC900438047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168" y="2401847"/>
            <a:ext cx="1925596" cy="1925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95735" y="116632"/>
            <a:ext cx="5729713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Napište na tabuli, nebo na velký papír vše, co vás napadne, když si představíte pojem MOŘE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5" y="5435839"/>
            <a:ext cx="245964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globální oteplování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5" y="5888551"/>
            <a:ext cx="330019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znečišťování moří a oceánů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5855" y="6341258"/>
            <a:ext cx="138666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úhyn ryb</a:t>
            </a:r>
            <a:endParaRPr lang="cs-CZ" sz="2000" dirty="0"/>
          </a:p>
        </p:txBody>
      </p:sp>
      <p:pic>
        <p:nvPicPr>
          <p:cNvPr id="3074" name="Picture 2" descr="C:\Users\romanar\AppData\Local\Microsoft\Windows\INetCache\IE\Z2U5LJNN\MC90043804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521" y="1568200"/>
            <a:ext cx="1667294" cy="1667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omanar\AppData\Local\Microsoft\Windows\INetCache\IE\7216W8S2\MC90043456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072" y="3384286"/>
            <a:ext cx="1082675" cy="193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omanar\AppData\Local\Microsoft\Windows\INetCache\IE\JAGPGUP1\MC90041250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163" y="5844984"/>
            <a:ext cx="1840333" cy="75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3275855" y="1814144"/>
            <a:ext cx="152259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léčivá síla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0920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237" y="758703"/>
            <a:ext cx="8801463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voda </a:t>
            </a:r>
            <a:r>
              <a:rPr lang="cs-CZ" sz="2000" dirty="0"/>
              <a:t>na pevnině se postupně od pramenů vlévá do potůčků a </a:t>
            </a:r>
            <a:r>
              <a:rPr lang="cs-CZ" sz="2000" dirty="0" smtClean="0"/>
              <a:t>potoků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9020" y="173831"/>
            <a:ext cx="3096344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Kolik je vody na Zemi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24127" y="5374957"/>
            <a:ext cx="3312369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převážná </a:t>
            </a:r>
            <a:r>
              <a:rPr lang="cs-CZ" sz="2000" dirty="0"/>
              <a:t>část vody je v oceánech a </a:t>
            </a:r>
            <a:r>
              <a:rPr lang="cs-CZ" sz="2000" dirty="0" smtClean="0"/>
              <a:t>mořích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47237" y="1137713"/>
            <a:ext cx="4817507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/>
              <a:t>ty se vlévají do říček a řek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238" y="1516722"/>
            <a:ext cx="481750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/>
              <a:t>ty odvádějí vodu do jezer a </a:t>
            </a:r>
            <a:r>
              <a:rPr lang="cs-CZ" sz="2000" dirty="0" smtClean="0"/>
              <a:t>moří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75980" y="2054999"/>
            <a:ext cx="43690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400" b="1" dirty="0"/>
              <a:t>Vody je na Zemi opravdu hodně. 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5724127" y="1396290"/>
            <a:ext cx="3312369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zdálo </a:t>
            </a:r>
            <a:r>
              <a:rPr lang="cs-CZ" sz="2000" dirty="0"/>
              <a:t>by se, že s ní až tak šetřit nemusíme</a:t>
            </a:r>
          </a:p>
        </p:txBody>
      </p:sp>
      <p:sp>
        <p:nvSpPr>
          <p:cNvPr id="9" name="Obdélník 8"/>
          <p:cNvSpPr/>
          <p:nvPr/>
        </p:nvSpPr>
        <p:spPr>
          <a:xfrm>
            <a:off x="5724127" y="2414736"/>
            <a:ext cx="3312370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ale </a:t>
            </a:r>
            <a:r>
              <a:rPr lang="cs-CZ" sz="2000" dirty="0"/>
              <a:t>když se na rozložení vody podíváme blíže, zjistíme, že pitné sladké vody je mnohem méně než </a:t>
            </a:r>
            <a:r>
              <a:rPr lang="cs-CZ" sz="2000" dirty="0" smtClean="0"/>
              <a:t>slané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5724127" y="4356512"/>
            <a:ext cx="322457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pl-PL" sz="2000" dirty="0" smtClean="0"/>
              <a:t>v </a:t>
            </a:r>
            <a:r>
              <a:rPr lang="pl-PL" sz="2000" dirty="0"/>
              <a:t>některých oblastech světa je jí i </a:t>
            </a:r>
            <a:r>
              <a:rPr lang="pl-PL" sz="2000" dirty="0" smtClean="0"/>
              <a:t>nedostatek 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691897"/>
            <a:ext cx="5495305" cy="4121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596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9810" y="881717"/>
            <a:ext cx="5152269" cy="13234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b="1" dirty="0" smtClean="0"/>
              <a:t>moře </a:t>
            </a:r>
            <a:r>
              <a:rPr lang="cs-CZ" sz="2000" dirty="0" smtClean="0"/>
              <a:t>je velká plocha slané, </a:t>
            </a:r>
            <a:r>
              <a:rPr lang="cs-CZ" sz="2000" dirty="0"/>
              <a:t>či brakické vody </a:t>
            </a:r>
            <a:r>
              <a:rPr lang="cs-CZ" sz="2000" dirty="0" smtClean="0"/>
              <a:t>(= </a:t>
            </a:r>
            <a:r>
              <a:rPr lang="cs-CZ" sz="2000" dirty="0"/>
              <a:t>smíchaná sladká voda se </a:t>
            </a:r>
            <a:r>
              <a:rPr lang="cs-CZ" sz="2000" dirty="0" smtClean="0"/>
              <a:t>slanou - právě </a:t>
            </a:r>
            <a:r>
              <a:rPr lang="cs-CZ" sz="2000" dirty="0"/>
              <a:t>tam, kde vtékají řeky z pevniny do </a:t>
            </a:r>
            <a:r>
              <a:rPr lang="cs-CZ" sz="2000" dirty="0" smtClean="0"/>
              <a:t>moře) spojená se </a:t>
            </a:r>
            <a:r>
              <a:rPr lang="cs-CZ" sz="2000" b="1" dirty="0" smtClean="0"/>
              <a:t>světovým oceánem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39811" y="2434826"/>
            <a:ext cx="5152269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moře a oceány pokrývají celkem 361 milionů km²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39811" y="3372382"/>
            <a:ext cx="3988150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 to 71 % povrchu planety Země 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39811" y="4002162"/>
            <a:ext cx="398815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jejich objem dosahuje 1 370 milionů km³ vody.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39811" y="4939718"/>
            <a:ext cx="398815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m</a:t>
            </a:r>
            <a:r>
              <a:rPr lang="cs-CZ" sz="2000" dirty="0" smtClean="0"/>
              <a:t>ořská voda tak představuje 96,5 % planetárního vodstva.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39811" y="5877272"/>
            <a:ext cx="398815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střední hloubka světového oceánu je přibližně 3 790 m.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5835" y="219998"/>
            <a:ext cx="295157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Základní údaje o moři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6136" y="3316922"/>
            <a:ext cx="3168352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Poměr slané a sladké vody</a:t>
            </a:r>
            <a:endParaRPr lang="cs-CZ" sz="2000" b="1" dirty="0"/>
          </a:p>
        </p:txBody>
      </p:sp>
      <p:graphicFrame>
        <p:nvGraphicFramePr>
          <p:cNvPr id="11" name="Graf 10"/>
          <p:cNvGraphicFramePr/>
          <p:nvPr>
            <p:extLst>
              <p:ext uri="{D42A27DB-BD31-4B8C-83A1-F6EECF244321}">
                <p14:modId xmlns:p14="http://schemas.microsoft.com/office/powerpoint/2010/main" val="1595072703"/>
              </p:ext>
            </p:extLst>
          </p:nvPr>
        </p:nvGraphicFramePr>
        <p:xfrm>
          <a:off x="5482355" y="450830"/>
          <a:ext cx="3410125" cy="26952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7" name="Graf 16"/>
          <p:cNvGraphicFramePr/>
          <p:nvPr>
            <p:extLst>
              <p:ext uri="{D42A27DB-BD31-4B8C-83A1-F6EECF244321}">
                <p14:modId xmlns:p14="http://schemas.microsoft.com/office/powerpoint/2010/main" val="3747570065"/>
              </p:ext>
            </p:extLst>
          </p:nvPr>
        </p:nvGraphicFramePr>
        <p:xfrm>
          <a:off x="4127961" y="3597685"/>
          <a:ext cx="5044706" cy="35192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53249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10" grpId="0" animBg="1"/>
      <p:bldGraphic spid="11" grpId="0">
        <p:bldAsOne/>
      </p:bldGraphic>
      <p:bldGraphic spid="1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07904" y="311478"/>
            <a:ext cx="480266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/>
              <a:t>Moře jsou části oceánů vnikající do </a:t>
            </a:r>
            <a:r>
              <a:rPr lang="cs-CZ" sz="2000" b="1" dirty="0" smtClean="0"/>
              <a:t>pevniny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4947440" y="843890"/>
            <a:ext cx="164339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 smtClean="0"/>
              <a:t>Dělíme </a:t>
            </a:r>
            <a:r>
              <a:rPr lang="cs-CZ" sz="2000" b="1" dirty="0"/>
              <a:t>je </a:t>
            </a:r>
            <a:r>
              <a:rPr lang="cs-CZ" sz="2000" b="1" dirty="0" smtClean="0"/>
              <a:t>na: 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68434" y="613057"/>
            <a:ext cx="214558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Okrajová </a:t>
            </a:r>
            <a:r>
              <a:rPr lang="cs-CZ" sz="2400" b="1" dirty="0"/>
              <a:t>moře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1268760"/>
            <a:ext cx="2451679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jsou </a:t>
            </a:r>
            <a:r>
              <a:rPr lang="cs-CZ" dirty="0"/>
              <a:t>od oceánu oddělena poloostrovy nebo </a:t>
            </a:r>
            <a:r>
              <a:rPr lang="cs-CZ" dirty="0" smtClean="0"/>
              <a:t>ostrovy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66474" y="4082801"/>
            <a:ext cx="187006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Vnitřní </a:t>
            </a:r>
            <a:r>
              <a:rPr lang="cs-CZ" sz="2400" b="1" dirty="0"/>
              <a:t>moře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930" y="4653136"/>
            <a:ext cx="2447846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jsou téměř všude obklopena pevninou a s oceánem </a:t>
            </a:r>
            <a:r>
              <a:rPr lang="cs-CZ" dirty="0" smtClean="0"/>
              <a:t>jsou </a:t>
            </a:r>
            <a:r>
              <a:rPr lang="cs-CZ" dirty="0"/>
              <a:t>spojena jen </a:t>
            </a:r>
            <a:r>
              <a:rPr lang="cs-CZ" dirty="0" smtClean="0"/>
              <a:t>průlivy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7504" y="2636912"/>
            <a:ext cx="2448272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i="1" dirty="0" smtClean="0"/>
              <a:t>např. Severní moře, </a:t>
            </a:r>
            <a:r>
              <a:rPr lang="cs-CZ" i="1" dirty="0" err="1" smtClean="0"/>
              <a:t>Barentsovo</a:t>
            </a:r>
            <a:r>
              <a:rPr lang="cs-CZ" i="1" dirty="0" smtClean="0"/>
              <a:t> moře</a:t>
            </a:r>
            <a:endParaRPr lang="cs-CZ" i="1" dirty="0"/>
          </a:p>
        </p:txBody>
      </p:sp>
      <p:sp>
        <p:nvSpPr>
          <p:cNvPr id="11" name="Obdélník 10"/>
          <p:cNvSpPr/>
          <p:nvPr/>
        </p:nvSpPr>
        <p:spPr>
          <a:xfrm>
            <a:off x="107504" y="5949280"/>
            <a:ext cx="2448272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Středozemní moře, Černé moře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65" r="44331" b="6249"/>
          <a:stretch/>
        </p:blipFill>
        <p:spPr bwMode="auto">
          <a:xfrm>
            <a:off x="2627784" y="1532018"/>
            <a:ext cx="6418144" cy="5152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Přímá spojnice se šipkou 12"/>
          <p:cNvCxnSpPr>
            <a:stCxn id="10" idx="3"/>
          </p:cNvCxnSpPr>
          <p:nvPr/>
        </p:nvCxnSpPr>
        <p:spPr>
          <a:xfrm flipV="1">
            <a:off x="2555776" y="1868925"/>
            <a:ext cx="4244814" cy="109115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0" idx="3"/>
          </p:cNvCxnSpPr>
          <p:nvPr/>
        </p:nvCxnSpPr>
        <p:spPr>
          <a:xfrm>
            <a:off x="2555776" y="2960078"/>
            <a:ext cx="2094787" cy="54093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1" idx="3"/>
          </p:cNvCxnSpPr>
          <p:nvPr/>
        </p:nvCxnSpPr>
        <p:spPr>
          <a:xfrm>
            <a:off x="2555776" y="6272446"/>
            <a:ext cx="3096344" cy="174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1" idx="3"/>
          </p:cNvCxnSpPr>
          <p:nvPr/>
        </p:nvCxnSpPr>
        <p:spPr>
          <a:xfrm flipV="1">
            <a:off x="2555776" y="5253300"/>
            <a:ext cx="4337248" cy="101914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155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5989" y="3122795"/>
            <a:ext cx="6772515" cy="3444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4380" y="692696"/>
            <a:ext cx="864667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2000" dirty="0" smtClean="0"/>
              <a:t>oceán je velká masa vody nalézající se na povrchu tělesa (Země), či pod některou z jeho vrstev (například ledem)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31240" y="5878268"/>
            <a:ext cx="188862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Jižní oceán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35232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Základní údaje o oceánu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78939" y="2337733"/>
            <a:ext cx="2170531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/>
              <a:t>Přehled oceánů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1837" y="4530904"/>
            <a:ext cx="187839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Atlantský oceán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1837" y="5205034"/>
            <a:ext cx="16417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Indický oceán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24328" y="2399288"/>
            <a:ext cx="14267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Tichý </a:t>
            </a:r>
            <a:r>
              <a:rPr lang="cs-CZ" sz="2000" b="1" dirty="0" smtClean="0"/>
              <a:t>oceán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111837" y="3068960"/>
            <a:ext cx="24439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Severní ledový oceán</a:t>
            </a: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2002604" y="4730959"/>
            <a:ext cx="3145460" cy="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31" idx="3"/>
          </p:cNvCxnSpPr>
          <p:nvPr/>
        </p:nvCxnSpPr>
        <p:spPr>
          <a:xfrm>
            <a:off x="1538559" y="3917087"/>
            <a:ext cx="1665289" cy="2302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8460432" y="2799398"/>
            <a:ext cx="0" cy="13407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" idx="3"/>
          </p:cNvCxnSpPr>
          <p:nvPr/>
        </p:nvCxnSpPr>
        <p:spPr>
          <a:xfrm>
            <a:off x="1753633" y="5405089"/>
            <a:ext cx="505061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557962" y="6078323"/>
            <a:ext cx="4034743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525336" y="3269015"/>
            <a:ext cx="3015499" cy="2302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111837" y="3717032"/>
            <a:ext cx="14267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Tichý </a:t>
            </a:r>
            <a:r>
              <a:rPr lang="cs-CZ" sz="2000" b="1" dirty="0" smtClean="0"/>
              <a:t>oceán</a:t>
            </a:r>
            <a:endParaRPr lang="cs-CZ" sz="2000" b="1" dirty="0"/>
          </a:p>
        </p:txBody>
      </p:sp>
      <p:sp>
        <p:nvSpPr>
          <p:cNvPr id="45" name="Obdélník 44"/>
          <p:cNvSpPr/>
          <p:nvPr/>
        </p:nvSpPr>
        <p:spPr>
          <a:xfrm>
            <a:off x="285168" y="1600123"/>
            <a:ext cx="866588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2000" dirty="0" smtClean="0"/>
              <a:t>všechny </a:t>
            </a:r>
            <a:r>
              <a:rPr lang="cs-CZ" sz="2000" dirty="0"/>
              <a:t>oceány a moře tvoří souvislou plochu – </a:t>
            </a:r>
            <a:r>
              <a:rPr lang="cs-CZ" sz="2000" b="1" dirty="0"/>
              <a:t>světový oceán.</a:t>
            </a:r>
          </a:p>
        </p:txBody>
      </p:sp>
    </p:spTree>
    <p:extLst>
      <p:ext uri="{BB962C8B-B14F-4D97-AF65-F5344CB8AC3E}">
        <p14:creationId xmlns:p14="http://schemas.microsoft.com/office/powerpoint/2010/main" val="422482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8" grpId="0" animBg="1"/>
      <p:bldP spid="9" grpId="0"/>
      <p:bldP spid="10" grpId="0"/>
      <p:bldP spid="11" grpId="0"/>
      <p:bldP spid="12" grpId="0"/>
      <p:bldP spid="31" grpId="0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945821"/>
            <a:ext cx="384772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mořská voda je slaná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54521"/>
            <a:ext cx="364240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Vlastnosti mořské vody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1880" y="1403484"/>
            <a:ext cx="53285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= </a:t>
            </a:r>
            <a:r>
              <a:rPr lang="cs-CZ" b="1" dirty="0" smtClean="0"/>
              <a:t>Salinita = množství rozpuštěné soli v mořské vodě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784617" y="3910613"/>
            <a:ext cx="706665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průměrná slanost </a:t>
            </a:r>
            <a:r>
              <a:rPr lang="cs-CZ" dirty="0" smtClean="0"/>
              <a:t>oceánu =  </a:t>
            </a:r>
            <a:r>
              <a:rPr lang="cs-CZ" dirty="0"/>
              <a:t>35 promile -</a:t>
            </a:r>
            <a:r>
              <a:rPr lang="cs-CZ" dirty="0" smtClean="0"/>
              <a:t> v </a:t>
            </a:r>
            <a:r>
              <a:rPr lang="cs-CZ" b="1" dirty="0" smtClean="0"/>
              <a:t>1 </a:t>
            </a:r>
            <a:r>
              <a:rPr lang="cs-CZ" b="1" dirty="0"/>
              <a:t>kg </a:t>
            </a:r>
            <a:r>
              <a:rPr lang="cs-CZ" dirty="0"/>
              <a:t>vody </a:t>
            </a:r>
            <a:r>
              <a:rPr lang="cs-CZ" dirty="0" smtClean="0"/>
              <a:t>je </a:t>
            </a:r>
            <a:r>
              <a:rPr lang="cs-CZ" b="1" dirty="0"/>
              <a:t>35 g</a:t>
            </a:r>
            <a:r>
              <a:rPr lang="cs-CZ" dirty="0"/>
              <a:t> </a:t>
            </a:r>
            <a:r>
              <a:rPr lang="cs-CZ" dirty="0" smtClean="0"/>
              <a:t>soli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84618" y="4323042"/>
            <a:ext cx="706665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nejvyšší </a:t>
            </a:r>
            <a:r>
              <a:rPr lang="cs-CZ" dirty="0" smtClean="0"/>
              <a:t>salinita -  subtropy </a:t>
            </a:r>
            <a:r>
              <a:rPr lang="cs-CZ" dirty="0"/>
              <a:t>(bez srážek) – </a:t>
            </a:r>
            <a:r>
              <a:rPr lang="cs-CZ" dirty="0" smtClean="0"/>
              <a:t>Rudé </a:t>
            </a:r>
            <a:r>
              <a:rPr lang="cs-CZ" dirty="0"/>
              <a:t>moře 42 promile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84617" y="4735471"/>
            <a:ext cx="703585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nejnižší </a:t>
            </a:r>
            <a:r>
              <a:rPr lang="cs-CZ" dirty="0" smtClean="0"/>
              <a:t>salinita -  </a:t>
            </a:r>
            <a:r>
              <a:rPr lang="cs-CZ" dirty="0"/>
              <a:t>polární oblasti – </a:t>
            </a:r>
            <a:r>
              <a:rPr lang="cs-CZ" dirty="0" smtClean="0"/>
              <a:t>Baltské </a:t>
            </a:r>
            <a:r>
              <a:rPr lang="cs-CZ" dirty="0"/>
              <a:t>moře 2-25 promile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9512" y="2842582"/>
            <a:ext cx="828092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pl-PL" sz="2000" dirty="0" smtClean="0"/>
              <a:t>do </a:t>
            </a:r>
            <a:r>
              <a:rPr lang="pl-PL" sz="2000" dirty="0"/>
              <a:t>vody se dostávají (rozpouštějí) ze </a:t>
            </a:r>
            <a:r>
              <a:rPr lang="pl-PL" sz="2000" dirty="0" smtClean="0"/>
              <a:t>dna z podmořská „chrlící”sopky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1784617" y="5147900"/>
            <a:ext cx="703585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pl-PL" b="1" dirty="0"/>
              <a:t> v Mrtvém moři ale až 40 </a:t>
            </a:r>
            <a:r>
              <a:rPr lang="pl-PL" b="1" dirty="0" smtClean="0"/>
              <a:t>procent , </a:t>
            </a:r>
            <a:r>
              <a:rPr lang="cs-CZ" b="1" dirty="0" smtClean="0"/>
              <a:t>když </a:t>
            </a:r>
            <a:r>
              <a:rPr lang="cs-CZ" b="1" dirty="0"/>
              <a:t>v ní plavete - </a:t>
            </a:r>
            <a:r>
              <a:rPr lang="cs-CZ" b="1" dirty="0" smtClean="0"/>
              <a:t>nadnáší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107504" y="5910371"/>
            <a:ext cx="874377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i="1" dirty="0"/>
              <a:t> Saliny </a:t>
            </a:r>
            <a:r>
              <a:rPr lang="cs-CZ" sz="1600" i="1" dirty="0"/>
              <a:t>= nádrže, ve kterých je mořská </a:t>
            </a:r>
            <a:r>
              <a:rPr lang="cs-CZ" sz="1600" i="1" dirty="0" smtClean="0"/>
              <a:t>voda, </a:t>
            </a:r>
            <a:r>
              <a:rPr lang="cs-CZ" sz="1600" i="1" dirty="0"/>
              <a:t>ta se nechá odpařit a zůstane jen sůl (to se ale dá dělat jen kolem tropickém suchém pásu a v subtropech, kde moc neprší a je tam teplo, takže se voda opravdu vypaří)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79512" y="798007"/>
            <a:ext cx="5914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Mořská voda je roztok minerálních, organických látek a plynů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79512" y="1359882"/>
            <a:ext cx="318619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1. Slanost </a:t>
            </a:r>
            <a:r>
              <a:rPr lang="cs-CZ" sz="2400" b="1" dirty="0"/>
              <a:t>mořské vody 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79512" y="2394202"/>
            <a:ext cx="828092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obsahuje minerální </a:t>
            </a:r>
            <a:r>
              <a:rPr lang="cs-CZ" sz="2000" dirty="0"/>
              <a:t>látky – soli - chlorid sodný </a:t>
            </a:r>
            <a:r>
              <a:rPr lang="cs-CZ" sz="2000" dirty="0" err="1"/>
              <a:t>Nacl</a:t>
            </a:r>
            <a:r>
              <a:rPr lang="cs-CZ" sz="2000" dirty="0"/>
              <a:t> a hořečnatý </a:t>
            </a:r>
            <a:r>
              <a:rPr lang="cs-CZ" sz="2000" dirty="0" err="1"/>
              <a:t>MgCl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6090" y="5466710"/>
            <a:ext cx="10368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Poznámka</a:t>
            </a:r>
            <a:endParaRPr lang="cs-CZ" sz="1600" i="1" dirty="0"/>
          </a:p>
        </p:txBody>
      </p:sp>
      <p:sp>
        <p:nvSpPr>
          <p:cNvPr id="26" name="Obdélník 25"/>
          <p:cNvSpPr/>
          <p:nvPr/>
        </p:nvSpPr>
        <p:spPr>
          <a:xfrm>
            <a:off x="191282" y="3284984"/>
            <a:ext cx="826915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obsah </a:t>
            </a:r>
            <a:r>
              <a:rPr lang="cs-CZ" sz="2000" dirty="0"/>
              <a:t>solí způsobuje, že mořská voda zamrzá při teplotách nižších než </a:t>
            </a:r>
            <a:r>
              <a:rPr lang="cs-CZ" sz="2000" dirty="0" smtClean="0"/>
              <a:t>0°C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9631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/>
      <p:bldP spid="9" grpId="0" animBg="1"/>
      <p:bldP spid="11" grpId="0" animBg="1"/>
      <p:bldP spid="12" grpId="0" animBg="1"/>
      <p:bldP spid="14" grpId="0" animBg="1"/>
      <p:bldP spid="15" grpId="0" animBg="1"/>
      <p:bldP spid="16" grpId="0"/>
      <p:bldP spid="18" grpId="0"/>
      <p:bldP spid="21" grpId="0" animBg="1"/>
      <p:bldP spid="22" grpId="0" animBg="1"/>
      <p:bldP spid="23" grpId="0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628570"/>
            <a:ext cx="871296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průměrná teplota moře je </a:t>
            </a:r>
            <a:r>
              <a:rPr lang="cs-CZ" sz="2000" b="1" dirty="0"/>
              <a:t>17,3 °</a:t>
            </a:r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143423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2. Teplota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179512" y="2143429"/>
            <a:ext cx="871296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pomalu </a:t>
            </a:r>
            <a:r>
              <a:rPr lang="cs-CZ" sz="2000" dirty="0"/>
              <a:t>se zahřívá, pomalu teplotu ztrácí (rozdíl teplot = 3,8 °C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79512" y="2658287"/>
            <a:ext cx="871296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klesá se zvětšující se hloubkou a zeměpisnou </a:t>
            </a:r>
            <a:r>
              <a:rPr lang="cs-CZ" sz="2000" dirty="0" smtClean="0"/>
              <a:t>šířkou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179512" y="836712"/>
            <a:ext cx="871296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hlavním zdrojem tepla je sluneční záření dopadajícího na mořskou hladinu, to znamená, že </a:t>
            </a:r>
            <a:r>
              <a:rPr lang="cs-CZ" sz="2000" b="1" dirty="0" smtClean="0"/>
              <a:t>hladina </a:t>
            </a:r>
            <a:r>
              <a:rPr lang="cs-CZ" sz="2000" b="1" dirty="0"/>
              <a:t>moří je teplejší díky slunečním </a:t>
            </a:r>
            <a:r>
              <a:rPr lang="cs-CZ" sz="2000" b="1" dirty="0" smtClean="0"/>
              <a:t>paprskům</a:t>
            </a:r>
            <a:endParaRPr lang="cs-CZ" sz="2000" b="1" dirty="0"/>
          </a:p>
        </p:txBody>
      </p:sp>
      <p:sp>
        <p:nvSpPr>
          <p:cNvPr id="16" name="Obdélník 15"/>
          <p:cNvSpPr/>
          <p:nvPr/>
        </p:nvSpPr>
        <p:spPr>
          <a:xfrm>
            <a:off x="179512" y="3173145"/>
            <a:ext cx="871296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pl-PL" sz="2000" dirty="0" smtClean="0"/>
              <a:t>na </a:t>
            </a:r>
            <a:r>
              <a:rPr lang="pl-PL" sz="2000" dirty="0"/>
              <a:t>dně je teplota vody </a:t>
            </a:r>
            <a:r>
              <a:rPr lang="pl-PL" sz="2000" b="1" dirty="0" smtClean="0"/>
              <a:t> 0 - 2°C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179512" y="4435299"/>
            <a:ext cx="865903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j</a:t>
            </a:r>
            <a:r>
              <a:rPr lang="cs-CZ" sz="2000" dirty="0" smtClean="0"/>
              <a:t>e </a:t>
            </a:r>
            <a:r>
              <a:rPr lang="cs-CZ" sz="2000" dirty="0"/>
              <a:t>vyšší než u vody </a:t>
            </a:r>
            <a:r>
              <a:rPr lang="cs-CZ" sz="2000" dirty="0" smtClean="0"/>
              <a:t>sladké 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305922" y="3861048"/>
            <a:ext cx="149605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3. Hustota</a:t>
            </a:r>
            <a:endParaRPr lang="cs-CZ" sz="2400" b="1" dirty="0"/>
          </a:p>
        </p:txBody>
      </p:sp>
      <p:sp>
        <p:nvSpPr>
          <p:cNvPr id="19" name="Obdélník 18"/>
          <p:cNvSpPr/>
          <p:nvPr/>
        </p:nvSpPr>
        <p:spPr>
          <a:xfrm>
            <a:off x="179512" y="4943637"/>
            <a:ext cx="865903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hustota </a:t>
            </a:r>
            <a:r>
              <a:rPr lang="cs-CZ" sz="2000" dirty="0"/>
              <a:t>závisí na teplotě, tlaku a </a:t>
            </a:r>
            <a:r>
              <a:rPr lang="cs-CZ" sz="2000" dirty="0" smtClean="0"/>
              <a:t>slanosti vody</a:t>
            </a:r>
            <a:endParaRPr lang="cs-CZ" sz="2000" dirty="0"/>
          </a:p>
        </p:txBody>
      </p:sp>
      <p:sp>
        <p:nvSpPr>
          <p:cNvPr id="20" name="Obdélník 19"/>
          <p:cNvSpPr/>
          <p:nvPr/>
        </p:nvSpPr>
        <p:spPr>
          <a:xfrm>
            <a:off x="179512" y="5451975"/>
            <a:ext cx="865903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b="1" dirty="0" smtClean="0"/>
              <a:t>nejmenší</a:t>
            </a:r>
            <a:r>
              <a:rPr lang="cs-CZ" sz="2000" dirty="0" smtClean="0"/>
              <a:t> </a:t>
            </a:r>
            <a:r>
              <a:rPr lang="cs-CZ" sz="2000" dirty="0"/>
              <a:t>hustota je v tropických oblastech, kde je sice velká </a:t>
            </a:r>
            <a:r>
              <a:rPr lang="cs-CZ" sz="2000" dirty="0" smtClean="0"/>
              <a:t>slanost, </a:t>
            </a:r>
            <a:r>
              <a:rPr lang="cs-CZ" sz="2000" dirty="0"/>
              <a:t>ale také největší teplota, která hustotu nejvíce </a:t>
            </a:r>
            <a:r>
              <a:rPr lang="cs-CZ" sz="2000" dirty="0" smtClean="0"/>
              <a:t>ovlivňuje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179512" y="6237312"/>
            <a:ext cx="865903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b="1" dirty="0" smtClean="0"/>
              <a:t>nejvyšší</a:t>
            </a:r>
            <a:r>
              <a:rPr lang="cs-CZ" sz="2000" dirty="0" smtClean="0"/>
              <a:t> </a:t>
            </a:r>
            <a:r>
              <a:rPr lang="cs-CZ" sz="2000" dirty="0"/>
              <a:t>hustota vody je v polárních mořích</a:t>
            </a:r>
          </a:p>
        </p:txBody>
      </p:sp>
    </p:spTree>
    <p:extLst>
      <p:ext uri="{BB962C8B-B14F-4D97-AF65-F5344CB8AC3E}">
        <p14:creationId xmlns:p14="http://schemas.microsoft.com/office/powerpoint/2010/main" val="240725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1216" y="1484784"/>
            <a:ext cx="429877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tam</a:t>
            </a:r>
            <a:r>
              <a:rPr lang="cs-CZ" sz="2000" dirty="0"/>
              <a:t>, </a:t>
            </a:r>
            <a:r>
              <a:rPr lang="cs-CZ" sz="2000" dirty="0" smtClean="0"/>
              <a:t>kde </a:t>
            </a:r>
            <a:r>
              <a:rPr lang="cs-CZ" sz="2000" dirty="0"/>
              <a:t>je hodně anorganických látek, tak tam je voda </a:t>
            </a:r>
            <a:r>
              <a:rPr lang="cs-CZ" sz="2000" b="1" dirty="0" smtClean="0"/>
              <a:t>žlutá </a:t>
            </a:r>
            <a:endParaRPr lang="cs-CZ" sz="2000" b="1" dirty="0"/>
          </a:p>
        </p:txBody>
      </p:sp>
      <p:sp>
        <p:nvSpPr>
          <p:cNvPr id="2" name="Obdélník 1"/>
          <p:cNvSpPr/>
          <p:nvPr/>
        </p:nvSpPr>
        <p:spPr>
          <a:xfrm>
            <a:off x="179512" y="87015"/>
            <a:ext cx="122161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4. Barva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79512" y="692696"/>
            <a:ext cx="432048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je </a:t>
            </a:r>
            <a:r>
              <a:rPr lang="cs-CZ" sz="2000" dirty="0"/>
              <a:t>závislá na počtu minerálních a organických látek ve </a:t>
            </a:r>
            <a:r>
              <a:rPr lang="cs-CZ" sz="2000" dirty="0" smtClean="0"/>
              <a:t>vodě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4355976" y="3491716"/>
            <a:ext cx="457200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pl-PL" sz="2000" dirty="0"/>
              <a:t>tam kde je plankton, je </a:t>
            </a:r>
            <a:r>
              <a:rPr lang="pl-PL" sz="2000" b="1" dirty="0" smtClean="0"/>
              <a:t>zelená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4366854" y="3995772"/>
            <a:ext cx="459763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pl-PL" sz="2000" dirty="0"/>
              <a:t>v mořích chudých na plankton je </a:t>
            </a:r>
            <a:r>
              <a:rPr lang="pl-PL" sz="2000" b="1" dirty="0" smtClean="0"/>
              <a:t>modrá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3347864" y="4509120"/>
            <a:ext cx="568863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/>
              <a:t>Poznámka</a:t>
            </a:r>
          </a:p>
          <a:p>
            <a:r>
              <a:rPr lang="cs-CZ" sz="1600" i="1" dirty="0" smtClean="0"/>
              <a:t>Plankton </a:t>
            </a:r>
            <a:r>
              <a:rPr lang="cs-CZ" sz="1600" i="1" dirty="0"/>
              <a:t>je soubor mikroskopických organismů pasivně se vznášejících v prostředí. </a:t>
            </a:r>
            <a:endParaRPr lang="cs-CZ" sz="1600" i="1" dirty="0" smtClean="0"/>
          </a:p>
          <a:p>
            <a:r>
              <a:rPr lang="cs-CZ" sz="1600" i="1" dirty="0" smtClean="0"/>
              <a:t>Pohybují </a:t>
            </a:r>
            <a:r>
              <a:rPr lang="cs-CZ" sz="1600" i="1" dirty="0"/>
              <a:t>se díky mořským </a:t>
            </a:r>
            <a:r>
              <a:rPr lang="cs-CZ" sz="1600" i="1" dirty="0" smtClean="0"/>
              <a:t>proudům, </a:t>
            </a:r>
            <a:r>
              <a:rPr lang="cs-CZ" sz="1600" i="1" dirty="0"/>
              <a:t>ale někteří živočichové se po ukončení planktonické etapy mohou pohybovat vlastními silami, např. medúza. </a:t>
            </a:r>
            <a:endParaRPr lang="cs-CZ" sz="1600" i="1" dirty="0" smtClean="0"/>
          </a:p>
          <a:p>
            <a:r>
              <a:rPr lang="cs-CZ" sz="1600" i="1" dirty="0" smtClean="0"/>
              <a:t>Plankton </a:t>
            </a:r>
            <a:r>
              <a:rPr lang="cs-CZ" sz="1600" i="1" dirty="0"/>
              <a:t>je základ potravního řetězce, stává se potravou mnoha druhů vodních živočichů, například ryb či velryb.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44771"/>
            <a:ext cx="2952328" cy="2780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07504" y="2505670"/>
            <a:ext cx="43396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i="1" dirty="0" smtClean="0"/>
              <a:t>příklady </a:t>
            </a:r>
            <a:r>
              <a:rPr lang="cs-CZ" i="1" dirty="0"/>
              <a:t>anorganických látek </a:t>
            </a:r>
            <a:r>
              <a:rPr lang="cs-CZ" i="1" dirty="0" smtClean="0"/>
              <a:t>jsou, </a:t>
            </a:r>
            <a:r>
              <a:rPr lang="cs-CZ" i="1" dirty="0"/>
              <a:t>minerály a horniny, </a:t>
            </a:r>
            <a:r>
              <a:rPr lang="cs-CZ" i="1" dirty="0" smtClean="0"/>
              <a:t>sklo</a:t>
            </a:r>
            <a:r>
              <a:rPr lang="cs-CZ" i="1" dirty="0"/>
              <a:t>, porcelán, ornice apod., ale také např. chemicky čistá </a:t>
            </a:r>
            <a:r>
              <a:rPr lang="cs-CZ" i="1" dirty="0" smtClean="0"/>
              <a:t>síra</a:t>
            </a:r>
            <a:endParaRPr lang="cs-CZ" i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1078"/>
            <a:ext cx="4324161" cy="2893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954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5517232"/>
            <a:ext cx="8712968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vzniká </a:t>
            </a:r>
            <a:r>
              <a:rPr lang="cs-CZ" b="1" dirty="0"/>
              <a:t>gravitační silou Měsíce </a:t>
            </a:r>
            <a:r>
              <a:rPr lang="cs-CZ" dirty="0"/>
              <a:t>a </a:t>
            </a:r>
            <a:r>
              <a:rPr lang="cs-CZ" b="1" dirty="0"/>
              <a:t>odstředivou silou</a:t>
            </a:r>
            <a:r>
              <a:rPr lang="cs-CZ" dirty="0"/>
              <a:t> společného otáčení Měsíce a Země kolem </a:t>
            </a:r>
            <a:r>
              <a:rPr lang="cs-CZ" dirty="0" err="1" smtClean="0"/>
              <a:t>barycentra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87015"/>
            <a:ext cx="2818400" cy="46166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Pohyby mořské vody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664956"/>
            <a:ext cx="109196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VLNĚNÍ 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521043" y="648704"/>
            <a:ext cx="717820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normální, běžná vlna, vyvolána větrem (Eolická vlna)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521043" y="1061479"/>
            <a:ext cx="717820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prudká </a:t>
            </a:r>
            <a:r>
              <a:rPr lang="cs-CZ" sz="2000" dirty="0"/>
              <a:t>vlna, která naráží do skalnatého </a:t>
            </a:r>
            <a:r>
              <a:rPr lang="cs-CZ" sz="2000" dirty="0" smtClean="0"/>
              <a:t>pobřeží (Příboj)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521042" y="1474254"/>
            <a:ext cx="7178203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vlna se zalomí, </a:t>
            </a:r>
            <a:r>
              <a:rPr lang="cs-CZ" sz="2000" dirty="0"/>
              <a:t>mají ji rádi </a:t>
            </a:r>
            <a:r>
              <a:rPr lang="cs-CZ" sz="2000" dirty="0" smtClean="0"/>
              <a:t>surfaři (Driftová vlna)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521043" y="1859014"/>
            <a:ext cx="717820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vlna vznikne </a:t>
            </a:r>
            <a:r>
              <a:rPr lang="cs-CZ" sz="2000" dirty="0"/>
              <a:t>v důsledku podmořského </a:t>
            </a:r>
            <a:r>
              <a:rPr lang="cs-CZ" sz="2000" dirty="0" smtClean="0"/>
              <a:t>zemětřesení (Tsunami)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07504" y="2492896"/>
            <a:ext cx="188342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/>
              <a:t>MOŘSKÉ </a:t>
            </a:r>
            <a:r>
              <a:rPr lang="cs-CZ" b="1" dirty="0" smtClean="0"/>
              <a:t>PROUDY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2267744" y="2492896"/>
            <a:ext cx="6241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příčiny vzniku</a:t>
            </a:r>
            <a:r>
              <a:rPr lang="cs-CZ" dirty="0"/>
              <a:t> </a:t>
            </a:r>
            <a:r>
              <a:rPr lang="cs-CZ" dirty="0" smtClean="0"/>
              <a:t>-vítr</a:t>
            </a:r>
            <a:r>
              <a:rPr lang="cs-CZ" dirty="0"/>
              <a:t>, slapové jevy, rozdíly hustoty </a:t>
            </a:r>
            <a:r>
              <a:rPr lang="cs-CZ" dirty="0" smtClean="0"/>
              <a:t>vody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5495" y="2919925"/>
            <a:ext cx="904115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studený </a:t>
            </a:r>
            <a:r>
              <a:rPr lang="cs-CZ" sz="2000" dirty="0"/>
              <a:t>proud jde směrem k rovníku </a:t>
            </a:r>
            <a:r>
              <a:rPr lang="cs-CZ" sz="2000" dirty="0" smtClean="0"/>
              <a:t>- přináší </a:t>
            </a:r>
            <a:r>
              <a:rPr lang="cs-CZ" sz="2000" dirty="0"/>
              <a:t>do teplejších oblastí chladnější </a:t>
            </a:r>
            <a:r>
              <a:rPr lang="cs-CZ" sz="2000" dirty="0" smtClean="0"/>
              <a:t>vodu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35496" y="3322801"/>
            <a:ext cx="910850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teplý </a:t>
            </a:r>
            <a:r>
              <a:rPr lang="cs-CZ" sz="2000" dirty="0"/>
              <a:t>proud jde od rovníku směrem k pólům – přináší tam teplejší vodu.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5496" y="3697790"/>
            <a:ext cx="904114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teplý </a:t>
            </a:r>
            <a:r>
              <a:rPr lang="cs-CZ" sz="2000" dirty="0"/>
              <a:t>vzduch kondenzuje, takže teplý proud přináší nad pevninu i srážky.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11960" y="4222829"/>
            <a:ext cx="457200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r>
              <a:rPr lang="cs-CZ" dirty="0" smtClean="0"/>
              <a:t>Teplé - </a:t>
            </a:r>
            <a:r>
              <a:rPr lang="cs-CZ" dirty="0"/>
              <a:t>Golfský, </a:t>
            </a:r>
            <a:r>
              <a:rPr lang="cs-CZ" dirty="0" err="1"/>
              <a:t>Kuro-šio</a:t>
            </a:r>
            <a:r>
              <a:rPr lang="cs-CZ" dirty="0"/>
              <a:t>, Brazilský</a:t>
            </a:r>
          </a:p>
          <a:p>
            <a:r>
              <a:rPr lang="cs-CZ" dirty="0" smtClean="0"/>
              <a:t>Studené - </a:t>
            </a:r>
            <a:r>
              <a:rPr lang="cs-CZ" dirty="0"/>
              <a:t>Kanárský, Kalifornský, </a:t>
            </a:r>
            <a:r>
              <a:rPr lang="cs-CZ" dirty="0" err="1"/>
              <a:t>Ojašio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57630" y="5060115"/>
            <a:ext cx="25879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(DMUTÍ </a:t>
            </a:r>
            <a:r>
              <a:rPr lang="cs-CZ" dirty="0"/>
              <a:t>= SLAPOVÉ </a:t>
            </a:r>
            <a:r>
              <a:rPr lang="cs-CZ" dirty="0" smtClean="0"/>
              <a:t>JEVY)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07504" y="6228020"/>
            <a:ext cx="867132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= </a:t>
            </a:r>
            <a:r>
              <a:rPr lang="cs-CZ" dirty="0"/>
              <a:t>společná osa otáčení Měsíce a Země, prochází Zemí několik kilometrů pod </a:t>
            </a:r>
            <a:r>
              <a:rPr lang="cs-CZ" dirty="0" smtClean="0"/>
              <a:t>povrchem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9512" y="4653136"/>
            <a:ext cx="168828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/>
              <a:t>PŘÍLIV A ODLIV </a:t>
            </a:r>
          </a:p>
        </p:txBody>
      </p:sp>
    </p:spTree>
    <p:extLst>
      <p:ext uri="{BB962C8B-B14F-4D97-AF65-F5344CB8AC3E}">
        <p14:creationId xmlns:p14="http://schemas.microsoft.com/office/powerpoint/2010/main" val="114219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/>
      <p:bldP spid="13" grpId="0" animBg="1"/>
      <p:bldP spid="14" grpId="0" animBg="1"/>
      <p:bldP spid="15" grpId="0" animBg="1"/>
      <p:bldP spid="16" grpId="0" animBg="1"/>
      <p:bldP spid="17" grpId="0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75856" y="332656"/>
            <a:ext cx="188342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/>
              <a:t>MOŘSKÉ </a:t>
            </a:r>
            <a:r>
              <a:rPr lang="cs-CZ" b="1" dirty="0" smtClean="0"/>
              <a:t>PROUDY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91381"/>
            <a:ext cx="8892480" cy="464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729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8127" y="116632"/>
            <a:ext cx="3504806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Život v mořích a oceánech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8126" y="775737"/>
            <a:ext cx="889837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ž</a:t>
            </a:r>
            <a:r>
              <a:rPr lang="cs-CZ" sz="2000" dirty="0" smtClean="0"/>
              <a:t>ivot </a:t>
            </a:r>
            <a:r>
              <a:rPr lang="cs-CZ" sz="2000" dirty="0"/>
              <a:t>vznikl před miliardami let právě v oceánech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8126" y="1268542"/>
            <a:ext cx="889837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oceány </a:t>
            </a:r>
            <a:r>
              <a:rPr lang="cs-CZ" sz="2000" dirty="0"/>
              <a:t>jsou domovem nespočetného množství ryb, chobotnic, tuleňů, žraloků, medúz a dalších </a:t>
            </a:r>
            <a:r>
              <a:rPr lang="cs-CZ" sz="2000" dirty="0" smtClean="0"/>
              <a:t>živočichů</a:t>
            </a:r>
            <a:r>
              <a:rPr lang="cs-CZ" sz="2000" dirty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8126" y="2069123"/>
            <a:ext cx="882421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n</a:t>
            </a:r>
            <a:r>
              <a:rPr lang="cs-CZ" sz="2000" dirty="0" smtClean="0"/>
              <a:t>ejpestřejší </a:t>
            </a:r>
            <a:r>
              <a:rPr lang="cs-CZ" sz="2000" dirty="0"/>
              <a:t>život je v mírných, teplých vodách korálových útesů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8126" y="2561928"/>
            <a:ext cx="459960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v</a:t>
            </a:r>
            <a:r>
              <a:rPr lang="cs-CZ" sz="2000" dirty="0" smtClean="0"/>
              <a:t> </a:t>
            </a:r>
            <a:r>
              <a:rPr lang="cs-CZ" sz="2000" dirty="0"/>
              <a:t>hlubších vodách žijí delfíni či </a:t>
            </a:r>
            <a:r>
              <a:rPr lang="cs-CZ" sz="2000" dirty="0" smtClean="0"/>
              <a:t>velryby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38126" y="3024189"/>
            <a:ext cx="8898370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s</a:t>
            </a:r>
            <a:r>
              <a:rPr lang="cs-CZ" sz="2000" dirty="0" smtClean="0"/>
              <a:t>luneční </a:t>
            </a:r>
            <a:r>
              <a:rPr lang="cs-CZ" sz="2000" dirty="0"/>
              <a:t>záření, které prostupuje vrchními vrstvami vod vytváří podmínky pro množení </a:t>
            </a:r>
            <a:r>
              <a:rPr lang="cs-CZ" sz="2000" dirty="0" smtClean="0"/>
              <a:t>řas, právě u nich </a:t>
            </a:r>
            <a:r>
              <a:rPr lang="cs-CZ" sz="2000" dirty="0"/>
              <a:t>začíná složitý potravinový řetězec, který končí u největších dravých </a:t>
            </a:r>
            <a:r>
              <a:rPr lang="cs-CZ" sz="2000" dirty="0" smtClean="0"/>
              <a:t>živočichů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38125" y="4163091"/>
            <a:ext cx="882421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n</a:t>
            </a:r>
            <a:r>
              <a:rPr lang="cs-CZ" sz="2000" dirty="0" smtClean="0"/>
              <a:t>a </a:t>
            </a:r>
            <a:r>
              <a:rPr lang="cs-CZ" sz="2000" dirty="0"/>
              <a:t>otevřených mořích také sbírají potravu z hladiny albatrosi a </a:t>
            </a:r>
            <a:r>
              <a:rPr lang="cs-CZ" sz="2000" dirty="0" smtClean="0"/>
              <a:t>rackové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38126" y="4655896"/>
            <a:ext cx="889837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h</a:t>
            </a:r>
            <a:r>
              <a:rPr lang="cs-CZ" sz="2000" dirty="0" smtClean="0"/>
              <a:t>ustě </a:t>
            </a:r>
            <a:r>
              <a:rPr lang="cs-CZ" sz="2000" dirty="0"/>
              <a:t>osídlený organismy je také takzvaný pevninský práh – mořské dno, které se mírně svažuje podél </a:t>
            </a:r>
            <a:r>
              <a:rPr lang="cs-CZ" sz="2000" dirty="0" smtClean="0"/>
              <a:t>pobřeží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38125" y="5456477"/>
            <a:ext cx="878705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n</a:t>
            </a:r>
            <a:r>
              <a:rPr lang="cs-CZ" sz="2000" dirty="0" smtClean="0"/>
              <a:t>a </a:t>
            </a:r>
            <a:r>
              <a:rPr lang="cs-CZ" sz="2000" dirty="0"/>
              <a:t>mořském dně žijí sasanky, červi, hadice, krabi, krevety i měkkýši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38126" y="5949280"/>
            <a:ext cx="889837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n</a:t>
            </a:r>
            <a:r>
              <a:rPr lang="cs-CZ" sz="2000" dirty="0" smtClean="0"/>
              <a:t>a </a:t>
            </a:r>
            <a:r>
              <a:rPr lang="cs-CZ" sz="2000" dirty="0"/>
              <a:t>některých místech mořského dna unikají plyny a termální vody, nachází se zde pak velké množství bakterií, i zde pak začíná složitý potravinový </a:t>
            </a:r>
            <a:r>
              <a:rPr lang="cs-CZ" sz="2000" dirty="0" smtClean="0"/>
              <a:t>řetězec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1150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44624"/>
            <a:ext cx="8970735" cy="10156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Česko </a:t>
            </a:r>
            <a:r>
              <a:rPr lang="cs-CZ" sz="2000" b="1" dirty="0" smtClean="0">
                <a:solidFill>
                  <a:srgbClr val="FF0000"/>
                </a:solidFill>
              </a:rPr>
              <a:t>nemá moře</a:t>
            </a:r>
            <a:r>
              <a:rPr lang="cs-CZ" sz="2000" dirty="0" smtClean="0"/>
              <a:t>, a i když jej mnozí už viděli, je to pro nás něco exotického, vzdáleného a není snadné si představit, proč je </a:t>
            </a:r>
            <a:r>
              <a:rPr lang="cs-CZ" sz="2000" b="1" dirty="0" smtClean="0"/>
              <a:t>záchrana oceánů důležitá třeba právě i pro nás.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1924502" y="1124744"/>
            <a:ext cx="533673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Proč vlastně stojí za to oceány chránit? 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403648" y="1556792"/>
            <a:ext cx="6192688" cy="4674955"/>
            <a:chOff x="1193513" y="1802433"/>
            <a:chExt cx="6618847" cy="4966047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3513" y="1802433"/>
              <a:ext cx="6618847" cy="49660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1193513" y="1809895"/>
              <a:ext cx="6474831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 Význam moře a oceánu je obrovský a pro některé státy i životně důležitý.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23527" y="6177498"/>
            <a:ext cx="8754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 významu moří a oceánů, co lidem dávají, o hrozbách a ohrožení, které je denně postihují, si budeme povídat příště.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60555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19974" y="4168989"/>
            <a:ext cx="60824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www.vyukovematerialy.cz/svet/rocnik5/misto2.htm</a:t>
            </a:r>
            <a:endParaRPr lang="cs-CZ" sz="16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219974" y="3489144"/>
            <a:ext cx="86314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http://www.sunbyanyname.com [online]. [cit. 26.4.2014]. Dostupný na WWW: </a:t>
            </a:r>
            <a:r>
              <a:rPr lang="pt-BR" sz="1600" dirty="0">
                <a:hlinkClick r:id="rId3"/>
              </a:rPr>
              <a:t>http://</a:t>
            </a:r>
            <a:r>
              <a:rPr lang="pt-BR" sz="1600" dirty="0" smtClean="0">
                <a:hlinkClick r:id="rId3"/>
              </a:rPr>
              <a:t>www.sunbyanyname.com/wp-content/uploads/2014/01/Sea2.jpg</a:t>
            </a:r>
            <a:endParaRPr lang="cs-CZ" sz="1600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275046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974" y="960984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9974" y="1394608"/>
            <a:ext cx="2966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(</a:t>
            </a:r>
            <a:r>
              <a:rPr lang="cs-CZ" sz="1600" dirty="0" err="1" smtClean="0"/>
              <a:t>jpg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974" y="1828232"/>
            <a:ext cx="29776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studijní materiály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204864"/>
            <a:ext cx="19120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- grafy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251520" y="5262299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PIDWIRNY, Dr. Michael. </a:t>
            </a:r>
            <a:r>
              <a:rPr lang="cs-CZ" sz="1600" i="1" dirty="0"/>
              <a:t>http://cs.wikipedia.org</a:t>
            </a:r>
            <a:r>
              <a:rPr lang="cs-CZ" sz="1600" dirty="0"/>
              <a:t> [online]. [cit. 29.4.2014].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cs.wikipedia.org/wiki/Mo%C5%99sk%C3%BD_proud#mediaviewer/Soubor:Corrientes-oceanicas.gif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51520" y="4644425"/>
            <a:ext cx="859989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cs.wikipedia.org/wiki/Sv%C4%9Btov%C3%BD_oce%C3%A1n#mediaviewer/Soubor:LocationOceans.png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51520" y="2996952"/>
            <a:ext cx="69127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upload.wikimedia.org/wikipedia/commons/e/e0/Hyperia.jpg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63352" y="2555612"/>
            <a:ext cx="8485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upload.wikimedia.org/wikipedia/commons/e/e0/Clouds_over_the_Atlantic_Ocean.jpg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5727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932</TotalTime>
  <Words>1300</Words>
  <Application>Microsoft Office PowerPoint</Application>
  <PresentationFormat>Předvádění na obrazovce (4:3)</PresentationFormat>
  <Paragraphs>147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51</cp:revision>
  <dcterms:created xsi:type="dcterms:W3CDTF">2014-04-24T17:04:37Z</dcterms:created>
  <dcterms:modified xsi:type="dcterms:W3CDTF">2014-04-29T17:22:01Z</dcterms:modified>
</cp:coreProperties>
</file>