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3" r:id="rId2"/>
    <p:sldId id="304" r:id="rId3"/>
    <p:sldId id="305" r:id="rId4"/>
    <p:sldId id="312" r:id="rId5"/>
    <p:sldId id="313" r:id="rId6"/>
    <p:sldId id="292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808080"/>
    <a:srgbClr val="B2B2B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8658" autoAdjust="0"/>
    <p:restoredTop sz="94621" autoAdjust="0"/>
  </p:normalViewPr>
  <p:slideViewPr>
    <p:cSldViewPr>
      <p:cViewPr varScale="1">
        <p:scale>
          <a:sx n="109" d="100"/>
          <a:sy n="109" d="100"/>
        </p:scale>
        <p:origin x="-4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286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C83E39CD-4CB4-4ECD-9DF7-517CB9A8DDA7}" type="datetimeFigureOut">
              <a:rPr lang="cs-CZ"/>
              <a:pPr>
                <a:defRPr/>
              </a:pPr>
              <a:t>10.5.2014</a:t>
            </a:fld>
            <a:endParaRPr lang="cs-CZ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4A8BCA34-711F-4D72-9AF0-DDC9DBEA4A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AA1B1C9-6AD8-4D3B-8A2E-01FC25EF9F3D}" type="datetimeFigureOut">
              <a:rPr lang="cs-CZ"/>
              <a:pPr>
                <a:defRPr/>
              </a:pPr>
              <a:t>10.5.2014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188EBF1-56C5-4E2F-B25E-7667CC5F68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220DD13-BE91-45A5-9139-E113D8E89CD3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D184EE5-FCBF-4AF6-AD76-FFB822AD97D7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74E6F62-B749-44C8-ACEF-07E0359A3DC4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D36626-1569-4D6C-9510-7F15CB9394ED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900113" y="6381750"/>
            <a:ext cx="748823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2" charset="0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dirty="0" smtClean="0"/>
              <a:t>Autorem materiálu a všech jeho částí, není-li uvedeno jinak, je Ing. Bc. Zdeňka </a:t>
            </a:r>
            <a:r>
              <a:rPr lang="cs-CZ" dirty="0" err="1" smtClean="0"/>
              <a:t>Soprová</a:t>
            </a:r>
            <a:r>
              <a:rPr lang="cs-CZ" dirty="0" smtClean="0"/>
              <a:t>.</a:t>
            </a:r>
            <a:br>
              <a:rPr lang="cs-CZ" dirty="0" smtClean="0"/>
            </a:br>
            <a:endParaRPr lang="cs-CZ" dirty="0" smtClean="0"/>
          </a:p>
          <a:p>
            <a:endParaRPr lang="cs-CZ" dirty="0" smtClean="0"/>
          </a:p>
        </p:txBody>
      </p:sp>
      <p:graphicFrame>
        <p:nvGraphicFramePr>
          <p:cNvPr id="13367" name="Group 55"/>
          <p:cNvGraphicFramePr>
            <a:graphicFrameLocks noGrp="1"/>
          </p:cNvGraphicFramePr>
          <p:nvPr/>
        </p:nvGraphicFramePr>
        <p:xfrm>
          <a:off x="1258888" y="827088"/>
          <a:ext cx="6743700" cy="3109913"/>
        </p:xfrm>
        <a:graphic>
          <a:graphicData uri="http://schemas.openxmlformats.org/drawingml/2006/table">
            <a:tbl>
              <a:tblPr/>
              <a:tblGrid>
                <a:gridCol w="1562100"/>
                <a:gridCol w="1890712"/>
                <a:gridCol w="830263"/>
                <a:gridCol w="136525"/>
                <a:gridCol w="136525"/>
                <a:gridCol w="400050"/>
                <a:gridCol w="1008062"/>
                <a:gridCol w="779463"/>
              </a:tblGrid>
              <a:tr h="90020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Obchodní akademie a Střední odborná škola, gen. F. Fajtla, Louny, p.o.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Osvoboditelů 380, Louny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8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projektu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CZ.1.07/1.5.00/34.0052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sady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DUM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Mechanika 2. r. – Pružnost a pevnost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8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Tematický okruh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Ohyb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8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materiálu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Posouvající síla, ohybový moment – grafické řešení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8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Ing. Bc. Zdeňka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Soprová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8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26.12. 2013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II.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8696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se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naučí grafickým způsobem zjistit velikost posouvající síly a ohybového momentu.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Učební materiál je určen pro II. ročník technických škol.</a:t>
                      </a:r>
                      <a:endParaRPr kumimoji="0" 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6362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Učitel látku promítá na tabuli a provádí výklad.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13358" name="Skupina 3"/>
          <p:cNvGrpSpPr>
            <a:grpSpLocks/>
          </p:cNvGrpSpPr>
          <p:nvPr/>
        </p:nvGrpSpPr>
        <p:grpSpPr bwMode="auto">
          <a:xfrm>
            <a:off x="1476375" y="838200"/>
            <a:ext cx="3892550" cy="847725"/>
            <a:chOff x="1475656" y="2133600"/>
            <a:chExt cx="3893393" cy="847725"/>
          </a:xfrm>
        </p:grpSpPr>
        <p:pic>
          <p:nvPicPr>
            <p:cNvPr id="13359" name="Obrázek 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75656" y="2133600"/>
              <a:ext cx="2905125" cy="847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60" name="Obrázek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88024" y="2266949"/>
              <a:ext cx="581025" cy="581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advTm="4422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sz="3600" b="1" smtClean="0">
                <a:solidFill>
                  <a:schemeClr val="tx2"/>
                </a:solidFill>
                <a:latin typeface="Arial" charset="0"/>
              </a:rPr>
              <a:t>Určení posouvající síly a ohybového momentu – grafické řešení</a:t>
            </a:r>
            <a:endParaRPr lang="cs-CZ" sz="3600" smtClean="0">
              <a:solidFill>
                <a:schemeClr val="tx2"/>
              </a:solidFill>
            </a:endParaRPr>
          </a:p>
        </p:txBody>
      </p:sp>
      <p:sp>
        <p:nvSpPr>
          <p:cNvPr id="1741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dirty="0" smtClean="0">
                <a:solidFill>
                  <a:schemeClr val="tx2"/>
                </a:solidFill>
                <a:latin typeface="Arial" charset="0"/>
              </a:rPr>
              <a:t>Obecný postup řešení:</a:t>
            </a:r>
            <a:endParaRPr lang="cs-CZ" sz="2800" b="1" dirty="0" smtClean="0">
              <a:solidFill>
                <a:srgbClr val="280099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1. Ve vhodném měřítku nakreslíme nosník.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2. Zvolíme měřítko sil a síly zakreslíme.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3. Provedeme složení sil, zvolíme pól P a z něho vedeme paprsky vždy k začátku a konci vektoru síly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cs-CZ" sz="2800" baseline="-25000" dirty="0" err="1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cs-CZ" sz="2800" baseline="-25000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800" baseline="-25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4. Graficky řešíme reakce pomocí vláknového mnohoúhelníku.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5. Grafické řešení určí přímo jak průběh posouvajících sil, tak i ohybových momentů.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cs-CZ" sz="2800" b="1" dirty="0" smtClean="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 advTm="8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>
              <a:solidFill>
                <a:schemeClr val="tx2"/>
              </a:solidFill>
            </a:endParaRPr>
          </a:p>
        </p:txBody>
      </p:sp>
      <p:sp>
        <p:nvSpPr>
          <p:cNvPr id="15363" name="Rectangle 3"/>
          <p:cNvSpPr>
            <a:spLocks noGrp="1"/>
          </p:cNvSpPr>
          <p:nvPr>
            <p:ph type="body" idx="4294967295"/>
          </p:nvPr>
        </p:nvSpPr>
        <p:spPr>
          <a:xfrm>
            <a:off x="500063" y="714375"/>
            <a:ext cx="8229600" cy="4525963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200" smtClean="0">
              <a:latin typeface="Arial" charset="0"/>
            </a:endParaRP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Ohybový moment v libovolném průřezu je dán součinem pořadnice y ve vláknovém obrazci a zvolené pólové vzdálenosti H. Vláknový obrazec je současně momentovým obrazcem v určitém měřítku. H udáváme v délkových jednotkách (vždy jako celé číslo) a y v jednotkách silových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Pro velikost ohybového momentu v libovolném místě tedy platí:  M</a:t>
            </a:r>
            <a:r>
              <a:rPr lang="cs-CZ" sz="2800" baseline="-2500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=yHm</a:t>
            </a:r>
            <a:r>
              <a:rPr lang="cs-CZ" sz="2800" baseline="-2500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800" baseline="-25000" smtClean="0">
                <a:latin typeface="Times New Roman" pitchFamily="18" charset="0"/>
                <a:cs typeface="Times New Roman" pitchFamily="18" charset="0"/>
              </a:rPr>
              <a:t>L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 startAt="6"/>
            </a:pPr>
            <a:endParaRPr lang="cs-CZ" sz="2400" b="1" baseline="-25000" smtClean="0">
              <a:solidFill>
                <a:schemeClr val="tx2"/>
              </a:solidFill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200" smtClean="0">
                <a:latin typeface="Arial" charset="0"/>
              </a:rPr>
              <a:t>      </a:t>
            </a:r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cs-CZ" sz="22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endParaRPr lang="cs-CZ" sz="22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endParaRPr lang="cs-CZ" sz="200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endParaRPr lang="cs-CZ" sz="2800" smtClean="0">
              <a:latin typeface="Arial" charset="0"/>
            </a:endParaRPr>
          </a:p>
        </p:txBody>
      </p:sp>
    </p:spTree>
  </p:cSld>
  <p:clrMapOvr>
    <a:masterClrMapping/>
  </p:clrMapOvr>
  <p:transition advTm="812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>
              <a:solidFill>
                <a:schemeClr val="tx2"/>
              </a:solidFill>
            </a:endParaRPr>
          </a:p>
        </p:txBody>
      </p:sp>
      <p:sp>
        <p:nvSpPr>
          <p:cNvPr id="16387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692150"/>
            <a:ext cx="8229600" cy="5175250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r>
              <a:rPr lang="cs-CZ" b="1" smtClean="0">
                <a:solidFill>
                  <a:schemeClr val="tx2"/>
                </a:solidFill>
                <a:latin typeface="Arial" charset="0"/>
              </a:rPr>
              <a:t>Příklad: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q"/>
            </a:pPr>
            <a:r>
              <a:rPr lang="cs-CZ" sz="2800" smtClean="0">
                <a:latin typeface="Arial" charset="0"/>
              </a:rPr>
              <a:t>Nosník zatížený dvěma osamělými silami </a:t>
            </a:r>
            <a:endParaRPr lang="cs-CZ" smtClean="0">
              <a:latin typeface="Arial" charset="0"/>
            </a:endParaRPr>
          </a:p>
        </p:txBody>
      </p:sp>
      <p:sp>
        <p:nvSpPr>
          <p:cNvPr id="54" name="Isosceles Triangle 5"/>
          <p:cNvSpPr/>
          <p:nvPr/>
        </p:nvSpPr>
        <p:spPr>
          <a:xfrm>
            <a:off x="4427538" y="3573463"/>
            <a:ext cx="215900" cy="215900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55" name="Isosceles Triangle 6"/>
          <p:cNvSpPr/>
          <p:nvPr/>
        </p:nvSpPr>
        <p:spPr>
          <a:xfrm>
            <a:off x="1187450" y="3573463"/>
            <a:ext cx="215900" cy="215900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56" name="Straight Connector 2"/>
          <p:cNvCxnSpPr/>
          <p:nvPr/>
        </p:nvCxnSpPr>
        <p:spPr>
          <a:xfrm>
            <a:off x="1258888" y="3573463"/>
            <a:ext cx="3313112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12"/>
          <p:cNvCxnSpPr/>
          <p:nvPr/>
        </p:nvCxnSpPr>
        <p:spPr>
          <a:xfrm>
            <a:off x="2268538" y="2781300"/>
            <a:ext cx="0" cy="78581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19"/>
          <p:cNvCxnSpPr/>
          <p:nvPr/>
        </p:nvCxnSpPr>
        <p:spPr>
          <a:xfrm>
            <a:off x="1258888" y="3573463"/>
            <a:ext cx="0" cy="8636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25"/>
          <p:cNvCxnSpPr/>
          <p:nvPr/>
        </p:nvCxnSpPr>
        <p:spPr>
          <a:xfrm>
            <a:off x="2268538" y="3573463"/>
            <a:ext cx="0" cy="7699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29"/>
          <p:cNvCxnSpPr/>
          <p:nvPr/>
        </p:nvCxnSpPr>
        <p:spPr>
          <a:xfrm>
            <a:off x="1258888" y="4076700"/>
            <a:ext cx="1022350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17407"/>
          <p:cNvCxnSpPr/>
          <p:nvPr/>
        </p:nvCxnSpPr>
        <p:spPr>
          <a:xfrm>
            <a:off x="2268538" y="4076700"/>
            <a:ext cx="1439862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17413"/>
          <p:cNvCxnSpPr/>
          <p:nvPr/>
        </p:nvCxnSpPr>
        <p:spPr>
          <a:xfrm>
            <a:off x="3708400" y="4076700"/>
            <a:ext cx="863600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97" name="TextBox 20"/>
          <p:cNvSpPr txBox="1">
            <a:spLocks noChangeArrowheads="1"/>
          </p:cNvSpPr>
          <p:nvPr/>
        </p:nvSpPr>
        <p:spPr bwMode="auto">
          <a:xfrm>
            <a:off x="4500563" y="2997200"/>
            <a:ext cx="4984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F</a:t>
            </a:r>
            <a:r>
              <a:rPr lang="cs-CZ" baseline="-25000"/>
              <a:t>B</a:t>
            </a:r>
          </a:p>
        </p:txBody>
      </p:sp>
      <p:sp>
        <p:nvSpPr>
          <p:cNvPr id="16398" name="TextBox 20"/>
          <p:cNvSpPr txBox="1">
            <a:spLocks noChangeArrowheads="1"/>
          </p:cNvSpPr>
          <p:nvPr/>
        </p:nvSpPr>
        <p:spPr bwMode="auto">
          <a:xfrm>
            <a:off x="2195513" y="2997200"/>
            <a:ext cx="5762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F</a:t>
            </a:r>
            <a:r>
              <a:rPr lang="cs-CZ" baseline="-25000"/>
              <a:t>1</a:t>
            </a:r>
          </a:p>
        </p:txBody>
      </p:sp>
      <p:sp>
        <p:nvSpPr>
          <p:cNvPr id="16399" name="TextBox 20"/>
          <p:cNvSpPr txBox="1">
            <a:spLocks noChangeArrowheads="1"/>
          </p:cNvSpPr>
          <p:nvPr/>
        </p:nvSpPr>
        <p:spPr bwMode="auto">
          <a:xfrm>
            <a:off x="900113" y="2997200"/>
            <a:ext cx="5000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F</a:t>
            </a:r>
            <a:r>
              <a:rPr lang="cs-CZ" baseline="-25000"/>
              <a:t>A</a:t>
            </a:r>
          </a:p>
        </p:txBody>
      </p:sp>
      <p:sp>
        <p:nvSpPr>
          <p:cNvPr id="16400" name="TextBox 20"/>
          <p:cNvSpPr txBox="1">
            <a:spLocks noChangeArrowheads="1"/>
          </p:cNvSpPr>
          <p:nvPr/>
        </p:nvSpPr>
        <p:spPr bwMode="auto">
          <a:xfrm>
            <a:off x="1547813" y="3716338"/>
            <a:ext cx="360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a</a:t>
            </a:r>
            <a:endParaRPr lang="cs-CZ" baseline="-25000"/>
          </a:p>
        </p:txBody>
      </p:sp>
      <p:sp>
        <p:nvSpPr>
          <p:cNvPr id="16401" name="TextBox 20"/>
          <p:cNvSpPr txBox="1">
            <a:spLocks noChangeArrowheads="1"/>
          </p:cNvSpPr>
          <p:nvPr/>
        </p:nvSpPr>
        <p:spPr bwMode="auto">
          <a:xfrm>
            <a:off x="3851275" y="3716338"/>
            <a:ext cx="4333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a</a:t>
            </a:r>
            <a:endParaRPr lang="cs-CZ" baseline="-25000"/>
          </a:p>
        </p:txBody>
      </p:sp>
      <p:sp>
        <p:nvSpPr>
          <p:cNvPr id="16402" name="TextBox 20"/>
          <p:cNvSpPr txBox="1">
            <a:spLocks noChangeArrowheads="1"/>
          </p:cNvSpPr>
          <p:nvPr/>
        </p:nvSpPr>
        <p:spPr bwMode="auto">
          <a:xfrm>
            <a:off x="2700338" y="3716338"/>
            <a:ext cx="360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b</a:t>
            </a:r>
            <a:endParaRPr lang="cs-CZ" baseline="-25000"/>
          </a:p>
        </p:txBody>
      </p:sp>
      <p:sp>
        <p:nvSpPr>
          <p:cNvPr id="16403" name="TextBox 20"/>
          <p:cNvSpPr txBox="1">
            <a:spLocks noChangeArrowheads="1"/>
          </p:cNvSpPr>
          <p:nvPr/>
        </p:nvSpPr>
        <p:spPr bwMode="auto">
          <a:xfrm>
            <a:off x="3895725" y="4295775"/>
            <a:ext cx="3603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baseline="-25000"/>
          </a:p>
        </p:txBody>
      </p:sp>
      <p:sp>
        <p:nvSpPr>
          <p:cNvPr id="16404" name="TextBox 20"/>
          <p:cNvSpPr txBox="1">
            <a:spLocks noChangeArrowheads="1"/>
          </p:cNvSpPr>
          <p:nvPr/>
        </p:nvSpPr>
        <p:spPr bwMode="auto">
          <a:xfrm>
            <a:off x="971550" y="3357563"/>
            <a:ext cx="3603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A</a:t>
            </a:r>
            <a:endParaRPr lang="cs-CZ" baseline="-25000"/>
          </a:p>
        </p:txBody>
      </p:sp>
      <p:sp>
        <p:nvSpPr>
          <p:cNvPr id="16405" name="TextBox 20"/>
          <p:cNvSpPr txBox="1">
            <a:spLocks noChangeArrowheads="1"/>
          </p:cNvSpPr>
          <p:nvPr/>
        </p:nvSpPr>
        <p:spPr bwMode="auto">
          <a:xfrm>
            <a:off x="4572000" y="3429000"/>
            <a:ext cx="3603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B</a:t>
            </a:r>
            <a:endParaRPr lang="cs-CZ" baseline="-25000"/>
          </a:p>
        </p:txBody>
      </p:sp>
      <p:cxnSp>
        <p:nvCxnSpPr>
          <p:cNvPr id="72" name="Straight Connector 17417"/>
          <p:cNvCxnSpPr/>
          <p:nvPr/>
        </p:nvCxnSpPr>
        <p:spPr>
          <a:xfrm>
            <a:off x="4427538" y="3860800"/>
            <a:ext cx="2159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ovací šipka 72"/>
          <p:cNvCxnSpPr/>
          <p:nvPr/>
        </p:nvCxnSpPr>
        <p:spPr>
          <a:xfrm flipV="1">
            <a:off x="1258888" y="2781300"/>
            <a:ext cx="0" cy="79216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ovací šipka 73"/>
          <p:cNvCxnSpPr/>
          <p:nvPr/>
        </p:nvCxnSpPr>
        <p:spPr>
          <a:xfrm flipV="1">
            <a:off x="4572000" y="2781300"/>
            <a:ext cx="0" cy="79216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12"/>
          <p:cNvCxnSpPr/>
          <p:nvPr/>
        </p:nvCxnSpPr>
        <p:spPr>
          <a:xfrm>
            <a:off x="3708400" y="2781300"/>
            <a:ext cx="0" cy="78581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ovací čára 75"/>
          <p:cNvCxnSpPr>
            <a:stCxn id="16405" idx="1"/>
          </p:cNvCxnSpPr>
          <p:nvPr/>
        </p:nvCxnSpPr>
        <p:spPr>
          <a:xfrm>
            <a:off x="4572000" y="3614738"/>
            <a:ext cx="0" cy="8937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ovací čára 76"/>
          <p:cNvCxnSpPr/>
          <p:nvPr/>
        </p:nvCxnSpPr>
        <p:spPr>
          <a:xfrm>
            <a:off x="3708400" y="3573463"/>
            <a:ext cx="0" cy="6477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412" name="TextBox 20"/>
          <p:cNvSpPr txBox="1">
            <a:spLocks noChangeArrowheads="1"/>
          </p:cNvSpPr>
          <p:nvPr/>
        </p:nvSpPr>
        <p:spPr bwMode="auto">
          <a:xfrm>
            <a:off x="3708400" y="2997200"/>
            <a:ext cx="5762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F</a:t>
            </a:r>
            <a:r>
              <a:rPr lang="cs-CZ" baseline="-25000"/>
              <a:t>2</a:t>
            </a:r>
          </a:p>
        </p:txBody>
      </p:sp>
    </p:spTree>
  </p:cSld>
  <p:clrMapOvr>
    <a:masterClrMapping/>
  </p:clrMapOvr>
  <p:transition advTm="812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>
              <a:solidFill>
                <a:schemeClr val="tx2"/>
              </a:solidFill>
            </a:endParaRPr>
          </a:p>
        </p:txBody>
      </p:sp>
      <p:sp>
        <p:nvSpPr>
          <p:cNvPr id="54" name="Isosceles Triangle 5"/>
          <p:cNvSpPr/>
          <p:nvPr/>
        </p:nvSpPr>
        <p:spPr>
          <a:xfrm>
            <a:off x="4211638" y="2060575"/>
            <a:ext cx="215900" cy="215900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55" name="Isosceles Triangle 6"/>
          <p:cNvSpPr/>
          <p:nvPr/>
        </p:nvSpPr>
        <p:spPr>
          <a:xfrm>
            <a:off x="900113" y="2060575"/>
            <a:ext cx="215900" cy="215900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56" name="Straight Connector 2"/>
          <p:cNvCxnSpPr>
            <a:stCxn id="55" idx="0"/>
          </p:cNvCxnSpPr>
          <p:nvPr/>
        </p:nvCxnSpPr>
        <p:spPr>
          <a:xfrm>
            <a:off x="1008063" y="2060575"/>
            <a:ext cx="3348037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12"/>
          <p:cNvCxnSpPr/>
          <p:nvPr/>
        </p:nvCxnSpPr>
        <p:spPr>
          <a:xfrm>
            <a:off x="2051050" y="1268413"/>
            <a:ext cx="0" cy="78581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19"/>
          <p:cNvCxnSpPr/>
          <p:nvPr/>
        </p:nvCxnSpPr>
        <p:spPr>
          <a:xfrm flipH="1">
            <a:off x="971550" y="1989138"/>
            <a:ext cx="36513" cy="37433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25"/>
          <p:cNvCxnSpPr/>
          <p:nvPr/>
        </p:nvCxnSpPr>
        <p:spPr>
          <a:xfrm>
            <a:off x="2051050" y="2060575"/>
            <a:ext cx="0" cy="36718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29"/>
          <p:cNvCxnSpPr/>
          <p:nvPr/>
        </p:nvCxnSpPr>
        <p:spPr>
          <a:xfrm>
            <a:off x="1042988" y="2420938"/>
            <a:ext cx="1022350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17407"/>
          <p:cNvCxnSpPr/>
          <p:nvPr/>
        </p:nvCxnSpPr>
        <p:spPr>
          <a:xfrm>
            <a:off x="2051050" y="2420938"/>
            <a:ext cx="1441450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17413"/>
          <p:cNvCxnSpPr/>
          <p:nvPr/>
        </p:nvCxnSpPr>
        <p:spPr>
          <a:xfrm>
            <a:off x="3492500" y="2420938"/>
            <a:ext cx="863600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20" name="TextBox 20"/>
          <p:cNvSpPr txBox="1">
            <a:spLocks noChangeArrowheads="1"/>
          </p:cNvSpPr>
          <p:nvPr/>
        </p:nvSpPr>
        <p:spPr bwMode="auto">
          <a:xfrm>
            <a:off x="4284663" y="1484313"/>
            <a:ext cx="4984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F</a:t>
            </a:r>
            <a:r>
              <a:rPr lang="cs-CZ" baseline="-25000"/>
              <a:t>B</a:t>
            </a:r>
          </a:p>
        </p:txBody>
      </p:sp>
      <p:sp>
        <p:nvSpPr>
          <p:cNvPr id="17421" name="TextBox 20"/>
          <p:cNvSpPr txBox="1">
            <a:spLocks noChangeArrowheads="1"/>
          </p:cNvSpPr>
          <p:nvPr/>
        </p:nvSpPr>
        <p:spPr bwMode="auto">
          <a:xfrm>
            <a:off x="1979613" y="1412875"/>
            <a:ext cx="5762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F</a:t>
            </a:r>
            <a:r>
              <a:rPr lang="cs-CZ" baseline="-25000"/>
              <a:t>1</a:t>
            </a:r>
          </a:p>
        </p:txBody>
      </p:sp>
      <p:sp>
        <p:nvSpPr>
          <p:cNvPr id="17422" name="TextBox 20"/>
          <p:cNvSpPr txBox="1">
            <a:spLocks noChangeArrowheads="1"/>
          </p:cNvSpPr>
          <p:nvPr/>
        </p:nvSpPr>
        <p:spPr bwMode="auto">
          <a:xfrm>
            <a:off x="684213" y="1412875"/>
            <a:ext cx="5000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F</a:t>
            </a:r>
            <a:r>
              <a:rPr lang="cs-CZ" baseline="-25000"/>
              <a:t>A</a:t>
            </a:r>
          </a:p>
        </p:txBody>
      </p:sp>
      <p:sp>
        <p:nvSpPr>
          <p:cNvPr id="17423" name="TextBox 20"/>
          <p:cNvSpPr txBox="1">
            <a:spLocks noChangeArrowheads="1"/>
          </p:cNvSpPr>
          <p:nvPr/>
        </p:nvSpPr>
        <p:spPr bwMode="auto">
          <a:xfrm>
            <a:off x="1403350" y="2060575"/>
            <a:ext cx="3603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a</a:t>
            </a:r>
            <a:endParaRPr lang="cs-CZ" baseline="-25000"/>
          </a:p>
        </p:txBody>
      </p:sp>
      <p:sp>
        <p:nvSpPr>
          <p:cNvPr id="17424" name="TextBox 20"/>
          <p:cNvSpPr txBox="1">
            <a:spLocks noChangeArrowheads="1"/>
          </p:cNvSpPr>
          <p:nvPr/>
        </p:nvSpPr>
        <p:spPr bwMode="auto">
          <a:xfrm>
            <a:off x="3635375" y="2060575"/>
            <a:ext cx="4333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a</a:t>
            </a:r>
            <a:endParaRPr lang="cs-CZ" baseline="-25000"/>
          </a:p>
        </p:txBody>
      </p:sp>
      <p:sp>
        <p:nvSpPr>
          <p:cNvPr id="17425" name="TextBox 20"/>
          <p:cNvSpPr txBox="1">
            <a:spLocks noChangeArrowheads="1"/>
          </p:cNvSpPr>
          <p:nvPr/>
        </p:nvSpPr>
        <p:spPr bwMode="auto">
          <a:xfrm>
            <a:off x="2555875" y="2060575"/>
            <a:ext cx="3603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b</a:t>
            </a:r>
            <a:endParaRPr lang="cs-CZ" baseline="-25000"/>
          </a:p>
        </p:txBody>
      </p:sp>
      <p:sp>
        <p:nvSpPr>
          <p:cNvPr id="17426" name="TextBox 20"/>
          <p:cNvSpPr txBox="1">
            <a:spLocks noChangeArrowheads="1"/>
          </p:cNvSpPr>
          <p:nvPr/>
        </p:nvSpPr>
        <p:spPr bwMode="auto">
          <a:xfrm>
            <a:off x="3895725" y="4295775"/>
            <a:ext cx="3603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baseline="-25000"/>
          </a:p>
        </p:txBody>
      </p:sp>
      <p:sp>
        <p:nvSpPr>
          <p:cNvPr id="17427" name="TextBox 20"/>
          <p:cNvSpPr txBox="1">
            <a:spLocks noChangeArrowheads="1"/>
          </p:cNvSpPr>
          <p:nvPr/>
        </p:nvSpPr>
        <p:spPr bwMode="auto">
          <a:xfrm>
            <a:off x="684213" y="1773238"/>
            <a:ext cx="3603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A</a:t>
            </a:r>
            <a:endParaRPr lang="cs-CZ" baseline="-25000"/>
          </a:p>
        </p:txBody>
      </p:sp>
      <p:sp>
        <p:nvSpPr>
          <p:cNvPr id="17428" name="TextBox 20"/>
          <p:cNvSpPr txBox="1">
            <a:spLocks noChangeArrowheads="1"/>
          </p:cNvSpPr>
          <p:nvPr/>
        </p:nvSpPr>
        <p:spPr bwMode="auto">
          <a:xfrm>
            <a:off x="4356100" y="1844675"/>
            <a:ext cx="3603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B</a:t>
            </a:r>
            <a:endParaRPr lang="cs-CZ" baseline="-25000"/>
          </a:p>
        </p:txBody>
      </p:sp>
      <p:cxnSp>
        <p:nvCxnSpPr>
          <p:cNvPr id="72" name="Straight Connector 17417"/>
          <p:cNvCxnSpPr/>
          <p:nvPr/>
        </p:nvCxnSpPr>
        <p:spPr>
          <a:xfrm>
            <a:off x="4211638" y="2349500"/>
            <a:ext cx="2159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ovací šipka 72"/>
          <p:cNvCxnSpPr/>
          <p:nvPr/>
        </p:nvCxnSpPr>
        <p:spPr>
          <a:xfrm flipV="1">
            <a:off x="1042988" y="1412875"/>
            <a:ext cx="0" cy="6477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ovací šipka 73"/>
          <p:cNvCxnSpPr/>
          <p:nvPr/>
        </p:nvCxnSpPr>
        <p:spPr>
          <a:xfrm flipV="1">
            <a:off x="4356100" y="1268413"/>
            <a:ext cx="0" cy="79216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12"/>
          <p:cNvCxnSpPr/>
          <p:nvPr/>
        </p:nvCxnSpPr>
        <p:spPr>
          <a:xfrm>
            <a:off x="3492500" y="1268413"/>
            <a:ext cx="0" cy="78581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ovací čára 75"/>
          <p:cNvCxnSpPr/>
          <p:nvPr/>
        </p:nvCxnSpPr>
        <p:spPr>
          <a:xfrm>
            <a:off x="4356100" y="2060575"/>
            <a:ext cx="0" cy="35290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ovací čára 76"/>
          <p:cNvCxnSpPr/>
          <p:nvPr/>
        </p:nvCxnSpPr>
        <p:spPr>
          <a:xfrm>
            <a:off x="3492500" y="1989138"/>
            <a:ext cx="0" cy="36718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35" name="TextBox 20"/>
          <p:cNvSpPr txBox="1">
            <a:spLocks noChangeArrowheads="1"/>
          </p:cNvSpPr>
          <p:nvPr/>
        </p:nvSpPr>
        <p:spPr bwMode="auto">
          <a:xfrm>
            <a:off x="3419475" y="1412875"/>
            <a:ext cx="5778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F</a:t>
            </a:r>
            <a:r>
              <a:rPr lang="cs-CZ" baseline="-25000"/>
              <a:t>2</a:t>
            </a:r>
          </a:p>
        </p:txBody>
      </p:sp>
      <p:cxnSp>
        <p:nvCxnSpPr>
          <p:cNvPr id="31" name="Straight Arrow Connector 12"/>
          <p:cNvCxnSpPr/>
          <p:nvPr/>
        </p:nvCxnSpPr>
        <p:spPr>
          <a:xfrm>
            <a:off x="5724525" y="2708275"/>
            <a:ext cx="0" cy="78581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12"/>
          <p:cNvCxnSpPr/>
          <p:nvPr/>
        </p:nvCxnSpPr>
        <p:spPr>
          <a:xfrm>
            <a:off x="5724525" y="3429000"/>
            <a:ext cx="0" cy="78581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>
            <a:off x="5724525" y="2708275"/>
            <a:ext cx="1295400" cy="79216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/>
          <p:nvPr/>
        </p:nvCxnSpPr>
        <p:spPr>
          <a:xfrm flipV="1">
            <a:off x="5724525" y="3500438"/>
            <a:ext cx="1295400" cy="6492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čára 38"/>
          <p:cNvCxnSpPr/>
          <p:nvPr/>
        </p:nvCxnSpPr>
        <p:spPr>
          <a:xfrm>
            <a:off x="5724525" y="3429000"/>
            <a:ext cx="1295400" cy="714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>
            <a:off x="971550" y="4868863"/>
            <a:ext cx="1296988" cy="7921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čára 46"/>
          <p:cNvCxnSpPr/>
          <p:nvPr/>
        </p:nvCxnSpPr>
        <p:spPr>
          <a:xfrm>
            <a:off x="1979613" y="5516563"/>
            <a:ext cx="1584325" cy="730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čára 48"/>
          <p:cNvCxnSpPr/>
          <p:nvPr/>
        </p:nvCxnSpPr>
        <p:spPr>
          <a:xfrm flipV="1">
            <a:off x="3419475" y="4941888"/>
            <a:ext cx="1296988" cy="6477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ovací čára 87"/>
          <p:cNvCxnSpPr/>
          <p:nvPr/>
        </p:nvCxnSpPr>
        <p:spPr>
          <a:xfrm>
            <a:off x="827088" y="4868863"/>
            <a:ext cx="3816350" cy="2889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ovací čára 96"/>
          <p:cNvCxnSpPr/>
          <p:nvPr/>
        </p:nvCxnSpPr>
        <p:spPr>
          <a:xfrm>
            <a:off x="5292725" y="3357563"/>
            <a:ext cx="2447925" cy="2159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Přímá spojovací čára 102"/>
          <p:cNvCxnSpPr/>
          <p:nvPr/>
        </p:nvCxnSpPr>
        <p:spPr>
          <a:xfrm flipH="1">
            <a:off x="5364163" y="2708275"/>
            <a:ext cx="3603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Přímá spojovací čára 104"/>
          <p:cNvCxnSpPr/>
          <p:nvPr/>
        </p:nvCxnSpPr>
        <p:spPr>
          <a:xfrm flipH="1">
            <a:off x="5364163" y="4149725"/>
            <a:ext cx="3603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Přímá spojovací čára 107"/>
          <p:cNvCxnSpPr/>
          <p:nvPr/>
        </p:nvCxnSpPr>
        <p:spPr>
          <a:xfrm flipH="1">
            <a:off x="5292725" y="3429000"/>
            <a:ext cx="4318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Přímá spojovací šipka 109"/>
          <p:cNvCxnSpPr/>
          <p:nvPr/>
        </p:nvCxnSpPr>
        <p:spPr>
          <a:xfrm flipV="1">
            <a:off x="5435600" y="3429000"/>
            <a:ext cx="0" cy="72072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Přímá spojovací šipka 111"/>
          <p:cNvCxnSpPr/>
          <p:nvPr/>
        </p:nvCxnSpPr>
        <p:spPr>
          <a:xfrm flipV="1">
            <a:off x="5435600" y="2708275"/>
            <a:ext cx="0" cy="72072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Přímá spojovací čára 113"/>
          <p:cNvCxnSpPr/>
          <p:nvPr/>
        </p:nvCxnSpPr>
        <p:spPr>
          <a:xfrm flipH="1">
            <a:off x="971550" y="3429000"/>
            <a:ext cx="352901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Přímá spojovací šipka 115"/>
          <p:cNvCxnSpPr/>
          <p:nvPr/>
        </p:nvCxnSpPr>
        <p:spPr>
          <a:xfrm flipV="1">
            <a:off x="971550" y="2708275"/>
            <a:ext cx="0" cy="720725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Přímá spojovací čára 121"/>
          <p:cNvCxnSpPr/>
          <p:nvPr/>
        </p:nvCxnSpPr>
        <p:spPr>
          <a:xfrm>
            <a:off x="971550" y="2708275"/>
            <a:ext cx="10795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Arrow Connector 12"/>
          <p:cNvCxnSpPr/>
          <p:nvPr/>
        </p:nvCxnSpPr>
        <p:spPr>
          <a:xfrm>
            <a:off x="2051050" y="2708275"/>
            <a:ext cx="0" cy="78581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Přímá spojovací čára 124"/>
          <p:cNvCxnSpPr/>
          <p:nvPr/>
        </p:nvCxnSpPr>
        <p:spPr>
          <a:xfrm>
            <a:off x="2051050" y="3500438"/>
            <a:ext cx="14414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Arrow Connector 12"/>
          <p:cNvCxnSpPr/>
          <p:nvPr/>
        </p:nvCxnSpPr>
        <p:spPr>
          <a:xfrm>
            <a:off x="3492500" y="3500438"/>
            <a:ext cx="0" cy="78581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Přímá spojovací čára 127"/>
          <p:cNvCxnSpPr/>
          <p:nvPr/>
        </p:nvCxnSpPr>
        <p:spPr>
          <a:xfrm>
            <a:off x="3492500" y="4292600"/>
            <a:ext cx="8636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Přímá spojovací šipka 128"/>
          <p:cNvCxnSpPr/>
          <p:nvPr/>
        </p:nvCxnSpPr>
        <p:spPr>
          <a:xfrm flipV="1">
            <a:off x="4356100" y="3429000"/>
            <a:ext cx="0" cy="86360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59" name="Obdélník 133"/>
          <p:cNvSpPr>
            <a:spLocks noChangeArrowheads="1"/>
          </p:cNvSpPr>
          <p:nvPr/>
        </p:nvSpPr>
        <p:spPr bwMode="auto">
          <a:xfrm>
            <a:off x="468313" y="2852738"/>
            <a:ext cx="5381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F</a:t>
            </a:r>
            <a:r>
              <a:rPr lang="cs-CZ" baseline="-25000"/>
              <a:t>RA</a:t>
            </a:r>
          </a:p>
        </p:txBody>
      </p:sp>
      <p:sp>
        <p:nvSpPr>
          <p:cNvPr id="17460" name="Obdélník 134"/>
          <p:cNvSpPr>
            <a:spLocks noChangeArrowheads="1"/>
          </p:cNvSpPr>
          <p:nvPr/>
        </p:nvSpPr>
        <p:spPr bwMode="auto">
          <a:xfrm>
            <a:off x="5005388" y="3644900"/>
            <a:ext cx="539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F</a:t>
            </a:r>
            <a:r>
              <a:rPr lang="cs-CZ" baseline="-25000"/>
              <a:t>RB</a:t>
            </a:r>
          </a:p>
        </p:txBody>
      </p:sp>
      <p:sp>
        <p:nvSpPr>
          <p:cNvPr id="17461" name="TextBox 20"/>
          <p:cNvSpPr txBox="1">
            <a:spLocks noChangeArrowheads="1"/>
          </p:cNvSpPr>
          <p:nvPr/>
        </p:nvSpPr>
        <p:spPr bwMode="auto">
          <a:xfrm>
            <a:off x="1979613" y="2997200"/>
            <a:ext cx="5762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F</a:t>
            </a:r>
            <a:r>
              <a:rPr lang="cs-CZ" baseline="-25000"/>
              <a:t>1</a:t>
            </a:r>
          </a:p>
        </p:txBody>
      </p:sp>
      <p:sp>
        <p:nvSpPr>
          <p:cNvPr id="17462" name="TextBox 20"/>
          <p:cNvSpPr txBox="1">
            <a:spLocks noChangeArrowheads="1"/>
          </p:cNvSpPr>
          <p:nvPr/>
        </p:nvSpPr>
        <p:spPr bwMode="auto">
          <a:xfrm>
            <a:off x="3132138" y="3644900"/>
            <a:ext cx="5762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F</a:t>
            </a:r>
            <a:r>
              <a:rPr lang="cs-CZ" baseline="-25000"/>
              <a:t>2</a:t>
            </a:r>
          </a:p>
        </p:txBody>
      </p:sp>
      <p:cxnSp>
        <p:nvCxnSpPr>
          <p:cNvPr id="139" name="Přímá spojovací čára 138"/>
          <p:cNvCxnSpPr/>
          <p:nvPr/>
        </p:nvCxnSpPr>
        <p:spPr>
          <a:xfrm>
            <a:off x="5724525" y="4149725"/>
            <a:ext cx="0" cy="5746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Přímá spojovací čára 140"/>
          <p:cNvCxnSpPr/>
          <p:nvPr/>
        </p:nvCxnSpPr>
        <p:spPr>
          <a:xfrm>
            <a:off x="7019925" y="3500438"/>
            <a:ext cx="0" cy="11525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Přímá spojovací šipka 142"/>
          <p:cNvCxnSpPr/>
          <p:nvPr/>
        </p:nvCxnSpPr>
        <p:spPr>
          <a:xfrm>
            <a:off x="5724525" y="4508500"/>
            <a:ext cx="1295400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66" name="Obdélník 133"/>
          <p:cNvSpPr>
            <a:spLocks noChangeArrowheads="1"/>
          </p:cNvSpPr>
          <p:nvPr/>
        </p:nvSpPr>
        <p:spPr bwMode="auto">
          <a:xfrm>
            <a:off x="4964113" y="2811463"/>
            <a:ext cx="5381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F</a:t>
            </a:r>
            <a:r>
              <a:rPr lang="cs-CZ" baseline="-25000"/>
              <a:t>RA</a:t>
            </a:r>
          </a:p>
        </p:txBody>
      </p:sp>
      <p:sp>
        <p:nvSpPr>
          <p:cNvPr id="17467" name="Obdélník 134"/>
          <p:cNvSpPr>
            <a:spLocks noChangeArrowheads="1"/>
          </p:cNvSpPr>
          <p:nvPr/>
        </p:nvSpPr>
        <p:spPr bwMode="auto">
          <a:xfrm>
            <a:off x="4508500" y="3797300"/>
            <a:ext cx="5381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F</a:t>
            </a:r>
            <a:r>
              <a:rPr lang="cs-CZ" baseline="-25000"/>
              <a:t>RB</a:t>
            </a:r>
          </a:p>
        </p:txBody>
      </p:sp>
      <p:sp>
        <p:nvSpPr>
          <p:cNvPr id="17468" name="TextBox 20"/>
          <p:cNvSpPr txBox="1">
            <a:spLocks noChangeArrowheads="1"/>
          </p:cNvSpPr>
          <p:nvPr/>
        </p:nvSpPr>
        <p:spPr bwMode="auto">
          <a:xfrm>
            <a:off x="5680075" y="2919413"/>
            <a:ext cx="5762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F</a:t>
            </a:r>
            <a:r>
              <a:rPr lang="cs-CZ" baseline="-25000"/>
              <a:t>1</a:t>
            </a:r>
          </a:p>
        </p:txBody>
      </p:sp>
      <p:sp>
        <p:nvSpPr>
          <p:cNvPr id="17469" name="TextBox 20"/>
          <p:cNvSpPr txBox="1">
            <a:spLocks noChangeArrowheads="1"/>
          </p:cNvSpPr>
          <p:nvPr/>
        </p:nvSpPr>
        <p:spPr bwMode="auto">
          <a:xfrm>
            <a:off x="5656263" y="3605213"/>
            <a:ext cx="5762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F</a:t>
            </a:r>
            <a:r>
              <a:rPr lang="cs-CZ" baseline="-25000"/>
              <a:t>2</a:t>
            </a:r>
          </a:p>
        </p:txBody>
      </p:sp>
      <p:sp>
        <p:nvSpPr>
          <p:cNvPr id="17470" name="TextBox 20"/>
          <p:cNvSpPr txBox="1">
            <a:spLocks noChangeArrowheads="1"/>
          </p:cNvSpPr>
          <p:nvPr/>
        </p:nvSpPr>
        <p:spPr bwMode="auto">
          <a:xfrm>
            <a:off x="6084888" y="2660650"/>
            <a:ext cx="574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I</a:t>
            </a:r>
            <a:endParaRPr lang="cs-CZ" baseline="-25000"/>
          </a:p>
        </p:txBody>
      </p:sp>
      <p:sp>
        <p:nvSpPr>
          <p:cNvPr id="17471" name="TextBox 20"/>
          <p:cNvSpPr txBox="1">
            <a:spLocks noChangeArrowheads="1"/>
          </p:cNvSpPr>
          <p:nvPr/>
        </p:nvSpPr>
        <p:spPr bwMode="auto">
          <a:xfrm>
            <a:off x="1331913" y="5214938"/>
            <a:ext cx="5762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I</a:t>
            </a:r>
            <a:endParaRPr lang="cs-CZ" baseline="-25000"/>
          </a:p>
        </p:txBody>
      </p:sp>
      <p:sp>
        <p:nvSpPr>
          <p:cNvPr id="17472" name="TextBox 20"/>
          <p:cNvSpPr txBox="1">
            <a:spLocks noChangeArrowheads="1"/>
          </p:cNvSpPr>
          <p:nvPr/>
        </p:nvSpPr>
        <p:spPr bwMode="auto">
          <a:xfrm>
            <a:off x="5967413" y="3471863"/>
            <a:ext cx="5762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II</a:t>
            </a:r>
            <a:endParaRPr lang="cs-CZ" baseline="-25000"/>
          </a:p>
        </p:txBody>
      </p:sp>
      <p:sp>
        <p:nvSpPr>
          <p:cNvPr id="17473" name="TextBox 20"/>
          <p:cNvSpPr txBox="1">
            <a:spLocks noChangeArrowheads="1"/>
          </p:cNvSpPr>
          <p:nvPr/>
        </p:nvSpPr>
        <p:spPr bwMode="auto">
          <a:xfrm>
            <a:off x="2555875" y="5554663"/>
            <a:ext cx="5762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II</a:t>
            </a:r>
            <a:endParaRPr lang="cs-CZ" baseline="-25000"/>
          </a:p>
        </p:txBody>
      </p:sp>
      <p:sp>
        <p:nvSpPr>
          <p:cNvPr id="17474" name="TextBox 20"/>
          <p:cNvSpPr txBox="1">
            <a:spLocks noChangeArrowheads="1"/>
          </p:cNvSpPr>
          <p:nvPr/>
        </p:nvSpPr>
        <p:spPr bwMode="auto">
          <a:xfrm>
            <a:off x="6075363" y="3925888"/>
            <a:ext cx="5762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III</a:t>
            </a:r>
            <a:endParaRPr lang="cs-CZ" baseline="-25000"/>
          </a:p>
        </p:txBody>
      </p:sp>
      <p:sp>
        <p:nvSpPr>
          <p:cNvPr id="17475" name="TextBox 20"/>
          <p:cNvSpPr txBox="1">
            <a:spLocks noChangeArrowheads="1"/>
          </p:cNvSpPr>
          <p:nvPr/>
        </p:nvSpPr>
        <p:spPr bwMode="auto">
          <a:xfrm>
            <a:off x="3679825" y="5414963"/>
            <a:ext cx="5762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III</a:t>
            </a:r>
            <a:endParaRPr lang="cs-CZ" baseline="-25000"/>
          </a:p>
        </p:txBody>
      </p:sp>
      <p:sp>
        <p:nvSpPr>
          <p:cNvPr id="17476" name="TextBox 20"/>
          <p:cNvSpPr txBox="1">
            <a:spLocks noChangeArrowheads="1"/>
          </p:cNvSpPr>
          <p:nvPr/>
        </p:nvSpPr>
        <p:spPr bwMode="auto">
          <a:xfrm>
            <a:off x="2484438" y="4662488"/>
            <a:ext cx="574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IV</a:t>
            </a:r>
            <a:endParaRPr lang="cs-CZ" baseline="-25000"/>
          </a:p>
        </p:txBody>
      </p:sp>
      <p:sp>
        <p:nvSpPr>
          <p:cNvPr id="17477" name="TextBox 20"/>
          <p:cNvSpPr txBox="1">
            <a:spLocks noChangeArrowheads="1"/>
          </p:cNvSpPr>
          <p:nvPr/>
        </p:nvSpPr>
        <p:spPr bwMode="auto">
          <a:xfrm>
            <a:off x="7019925" y="3168650"/>
            <a:ext cx="5762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IV</a:t>
            </a:r>
            <a:endParaRPr lang="cs-CZ" baseline="-25000"/>
          </a:p>
        </p:txBody>
      </p:sp>
      <p:sp>
        <p:nvSpPr>
          <p:cNvPr id="17478" name="TextBox 20"/>
          <p:cNvSpPr txBox="1">
            <a:spLocks noChangeArrowheads="1"/>
          </p:cNvSpPr>
          <p:nvPr/>
        </p:nvSpPr>
        <p:spPr bwMode="auto">
          <a:xfrm>
            <a:off x="539750" y="2549525"/>
            <a:ext cx="5762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F</a:t>
            </a:r>
            <a:r>
              <a:rPr lang="cs-CZ" baseline="-25000"/>
              <a:t>t</a:t>
            </a:r>
          </a:p>
        </p:txBody>
      </p:sp>
      <p:sp>
        <p:nvSpPr>
          <p:cNvPr id="17479" name="TextBox 20"/>
          <p:cNvSpPr txBox="1">
            <a:spLocks noChangeArrowheads="1"/>
          </p:cNvSpPr>
          <p:nvPr/>
        </p:nvSpPr>
        <p:spPr bwMode="auto">
          <a:xfrm>
            <a:off x="539750" y="5049838"/>
            <a:ext cx="5762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M</a:t>
            </a:r>
            <a:r>
              <a:rPr lang="cs-CZ" baseline="-25000"/>
              <a:t>0</a:t>
            </a:r>
          </a:p>
        </p:txBody>
      </p:sp>
      <p:sp>
        <p:nvSpPr>
          <p:cNvPr id="17480" name="TextBox 20"/>
          <p:cNvSpPr txBox="1">
            <a:spLocks noChangeArrowheads="1"/>
          </p:cNvSpPr>
          <p:nvPr/>
        </p:nvSpPr>
        <p:spPr bwMode="auto">
          <a:xfrm>
            <a:off x="6075363" y="4476750"/>
            <a:ext cx="5762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H</a:t>
            </a:r>
            <a:endParaRPr lang="cs-CZ" baseline="-25000"/>
          </a:p>
        </p:txBody>
      </p:sp>
      <p:sp>
        <p:nvSpPr>
          <p:cNvPr id="17481" name="TextBox 20"/>
          <p:cNvSpPr txBox="1">
            <a:spLocks noChangeArrowheads="1"/>
          </p:cNvSpPr>
          <p:nvPr/>
        </p:nvSpPr>
        <p:spPr bwMode="auto">
          <a:xfrm>
            <a:off x="2097088" y="5081588"/>
            <a:ext cx="5762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y</a:t>
            </a:r>
            <a:endParaRPr lang="cs-CZ" baseline="-25000"/>
          </a:p>
        </p:txBody>
      </p:sp>
      <p:cxnSp>
        <p:nvCxnSpPr>
          <p:cNvPr id="5" name="Straight Connector 4"/>
          <p:cNvCxnSpPr/>
          <p:nvPr/>
        </p:nvCxnSpPr>
        <p:spPr>
          <a:xfrm>
            <a:off x="1331913" y="2708275"/>
            <a:ext cx="0" cy="7207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506538" y="2708275"/>
            <a:ext cx="0" cy="7207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1670050" y="2708275"/>
            <a:ext cx="0" cy="7207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1906588" y="2708275"/>
            <a:ext cx="0" cy="7207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1116013" y="2708275"/>
            <a:ext cx="0" cy="7207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635375" y="3429000"/>
            <a:ext cx="0" cy="8572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3852863" y="3435350"/>
            <a:ext cx="0" cy="8572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>
            <a:off x="4059238" y="3413125"/>
            <a:ext cx="0" cy="8572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4211638" y="3413125"/>
            <a:ext cx="0" cy="8572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268538" y="3435350"/>
            <a:ext cx="0" cy="65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419475" y="3429000"/>
            <a:ext cx="0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059113" y="3429000"/>
            <a:ext cx="0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2420938" y="3429000"/>
            <a:ext cx="0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555875" y="3435350"/>
            <a:ext cx="0" cy="65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2735263" y="3429000"/>
            <a:ext cx="0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203575" y="3429000"/>
            <a:ext cx="0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843213" y="3429000"/>
            <a:ext cx="0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812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8435" name="Rectangle 3"/>
          <p:cNvSpPr>
            <a:spLocks noGrp="1"/>
          </p:cNvSpPr>
          <p:nvPr>
            <p:ph type="body" idx="4294967295"/>
          </p:nvPr>
        </p:nvSpPr>
        <p:spPr>
          <a:xfrm>
            <a:off x="611188" y="765175"/>
            <a:ext cx="8229600" cy="4525963"/>
          </a:xfrm>
        </p:spPr>
        <p:txBody>
          <a:bodyPr/>
          <a:lstStyle/>
          <a:p>
            <a:pPr algn="just"/>
            <a:r>
              <a:rPr lang="cs-CZ" sz="1600" b="1" smtClean="0">
                <a:latin typeface="Arial" charset="0"/>
              </a:rPr>
              <a:t>Citace: </a:t>
            </a:r>
            <a:r>
              <a:rPr lang="cs-CZ" sz="1400" smtClean="0">
                <a:latin typeface="Arial" charset="0"/>
              </a:rPr>
              <a:t>MRŇÁK, Ladislav a DRDLA, Alexander. </a:t>
            </a:r>
            <a:r>
              <a:rPr lang="cs-CZ" sz="1400" i="1" smtClean="0">
                <a:latin typeface="Arial" charset="0"/>
              </a:rPr>
              <a:t>Mechanika:pružnost a pevnost pro střední průmyslové školy strojnické.</a:t>
            </a:r>
            <a:r>
              <a:rPr lang="cs-CZ" sz="1400" smtClean="0">
                <a:latin typeface="Arial" charset="0"/>
              </a:rPr>
              <a:t>Vyd. 3. Praha:Nakladatelství technické literatury, s.178,179</a:t>
            </a:r>
          </a:p>
          <a:p>
            <a:pPr algn="just"/>
            <a:endParaRPr lang="cs-CZ" sz="1400" smtClean="0">
              <a:latin typeface="Arial" charset="0"/>
            </a:endParaRPr>
          </a:p>
          <a:p>
            <a:pPr algn="just">
              <a:buFont typeface="Arial" charset="0"/>
              <a:buNone/>
            </a:pPr>
            <a:endParaRPr lang="cs-CZ" sz="1400" b="1" smtClean="0">
              <a:latin typeface="Arial" charset="0"/>
            </a:endParaRPr>
          </a:p>
          <a:p>
            <a:pPr algn="just"/>
            <a:endParaRPr lang="cs-CZ" sz="1200" b="1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1056</TotalTime>
  <Words>331</Words>
  <Application>Microsoft Office PowerPoint</Application>
  <PresentationFormat>Předvádění na obrazovce (4:3)</PresentationFormat>
  <Paragraphs>86</Paragraphs>
  <Slides>6</Slides>
  <Notes>4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1" baseType="lpstr">
      <vt:lpstr>Arial</vt:lpstr>
      <vt:lpstr>Calibri</vt:lpstr>
      <vt:lpstr>Times New Roman</vt:lpstr>
      <vt:lpstr>Wingdings</vt:lpstr>
      <vt:lpstr>DUM-PPT-šablona</vt:lpstr>
      <vt:lpstr>Snímek 1</vt:lpstr>
      <vt:lpstr>Určení posouvající síly a ohybového momentu – grafické řešení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Dum</cp:lastModifiedBy>
  <cp:revision>176</cp:revision>
  <dcterms:created xsi:type="dcterms:W3CDTF">2010-10-19T08:27:42Z</dcterms:created>
  <dcterms:modified xsi:type="dcterms:W3CDTF">2014-05-10T12:45:29Z</dcterms:modified>
</cp:coreProperties>
</file>