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06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docProps/app.xml" ContentType="application/vnd.openxmlformats-officedocument.extended-properties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11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Default Extension="jpeg" ContentType="image/jpeg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  <p:sldMasterId id="2147483650" r:id="rId2"/>
    <p:sldMasterId id="2147483651" r:id="rId3"/>
    <p:sldMasterId id="2147483652" r:id="rId4"/>
    <p:sldMasterId id="2147483653" r:id="rId5"/>
    <p:sldMasterId id="2147483654" r:id="rId6"/>
    <p:sldMasterId id="2147483655" r:id="rId7"/>
    <p:sldMasterId id="2147483656" r:id="rId8"/>
    <p:sldMasterId id="2147483657" r:id="rId9"/>
    <p:sldMasterId id="2147483658" r:id="rId10"/>
    <p:sldMasterId id="2147483659" r:id="rId11"/>
  </p:sldMasterIdLst>
  <p:notesMasterIdLst>
    <p:notesMasterId r:id="rId21"/>
  </p:notesMasterIdLst>
  <p:sldIdLst>
    <p:sldId id="265" r:id="rId12"/>
    <p:sldId id="257" r:id="rId13"/>
    <p:sldId id="258" r:id="rId14"/>
    <p:sldId id="259" r:id="rId15"/>
    <p:sldId id="260" r:id="rId16"/>
    <p:sldId id="261" r:id="rId17"/>
    <p:sldId id="262" r:id="rId18"/>
    <p:sldId id="263" r:id="rId19"/>
    <p:sldId id="264" r:id="rId20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3314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Calibri" pitchFamily="34" charset="0"/>
                <a:cs typeface="Arial Unicode MS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10" name="Rectangle 5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68825" cy="3425825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8" name="Rectangle 6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3320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Calibri" pitchFamily="34" charset="0"/>
                <a:cs typeface="Arial Unicode MS" charset="0"/>
              </a:defRPr>
            </a:lvl1pPr>
          </a:lstStyle>
          <a:p>
            <a:pPr>
              <a:defRPr/>
            </a:pPr>
            <a:fld id="{05E9BFE2-DC0C-415D-92F9-AF43CAE041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936E363-35FC-4609-B3BE-C7524A0F6FF3}" type="slidenum">
              <a:rPr lang="cs-CZ" smtClean="0">
                <a:ea typeface="Arial Unicode MS" pitchFamily="34" charset="-128"/>
                <a:cs typeface="Arial Unicode MS" pitchFamily="34" charset="-128"/>
              </a:rPr>
              <a:pPr/>
              <a:t>2</a:t>
            </a:fld>
            <a:endParaRPr lang="cs-CZ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25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253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BD4D0F3-5324-4A23-BCD8-64329D394ECF}" type="slidenum">
              <a:rPr lang="cs-CZ" smtClean="0">
                <a:ea typeface="Arial Unicode MS" pitchFamily="34" charset="-128"/>
                <a:cs typeface="Arial Unicode MS" pitchFamily="34" charset="-128"/>
              </a:rPr>
              <a:pPr/>
              <a:t>3</a:t>
            </a:fld>
            <a:endParaRPr lang="cs-CZ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55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355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A145175-4AD8-4B10-A50D-3508F1C488FE}" type="slidenum">
              <a:rPr lang="cs-CZ" smtClean="0">
                <a:ea typeface="Arial Unicode MS" pitchFamily="34" charset="-128"/>
                <a:cs typeface="Arial Unicode MS" pitchFamily="34" charset="-128"/>
              </a:rPr>
              <a:pPr/>
              <a:t>4</a:t>
            </a:fld>
            <a:endParaRPr lang="cs-CZ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57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458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B6E0EAB-D059-4094-99C0-1B7EF8FFB028}" type="slidenum">
              <a:rPr lang="cs-CZ" smtClean="0">
                <a:ea typeface="Arial Unicode MS" pitchFamily="34" charset="-128"/>
                <a:cs typeface="Arial Unicode MS" pitchFamily="34" charset="-128"/>
              </a:rPr>
              <a:pPr/>
              <a:t>5</a:t>
            </a:fld>
            <a:endParaRPr lang="cs-CZ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60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560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1942F-A590-4C6F-9708-93A39393C94B}" type="slidenum">
              <a:rPr lang="cs-CZ" smtClean="0">
                <a:ea typeface="Arial Unicode MS" pitchFamily="34" charset="-128"/>
                <a:cs typeface="Arial Unicode MS" pitchFamily="34" charset="-128"/>
              </a:rPr>
              <a:pPr/>
              <a:t>6</a:t>
            </a:fld>
            <a:endParaRPr lang="cs-CZ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662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662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53F4ECB-7626-4662-8868-607713297A8F}" type="slidenum">
              <a:rPr lang="cs-CZ" smtClean="0">
                <a:ea typeface="Arial Unicode MS" pitchFamily="34" charset="-128"/>
                <a:cs typeface="Arial Unicode MS" pitchFamily="34" charset="-128"/>
              </a:rPr>
              <a:pPr/>
              <a:t>7</a:t>
            </a:fld>
            <a:endParaRPr lang="cs-CZ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76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765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1CB2CAEB-E9CD-4326-886E-97AD279F5C9B}" type="slidenum">
              <a:rPr lang="cs-CZ" smtClean="0">
                <a:ea typeface="Arial Unicode MS" pitchFamily="34" charset="-128"/>
                <a:cs typeface="Arial Unicode MS" pitchFamily="34" charset="-128"/>
              </a:rPr>
              <a:pPr/>
              <a:t>8</a:t>
            </a:fld>
            <a:endParaRPr lang="cs-CZ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86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867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13DA696-C3D0-46F8-90A1-ACAFE9649C28}" type="slidenum">
              <a:rPr lang="cs-CZ" smtClean="0">
                <a:ea typeface="Arial Unicode MS" pitchFamily="34" charset="-128"/>
                <a:cs typeface="Arial Unicode MS" pitchFamily="34" charset="-128"/>
              </a:rPr>
              <a:pPr/>
              <a:t>9</a:t>
            </a:fld>
            <a:endParaRPr lang="cs-CZ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96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970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7725" y="1628775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35750" y="128588"/>
            <a:ext cx="2058988" cy="60229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26150" cy="60229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7725" y="1628775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35750" y="128588"/>
            <a:ext cx="2058988" cy="60229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26150" cy="60229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7725" y="1628775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35750" y="128588"/>
            <a:ext cx="2058988" cy="60229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26150" cy="60229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7725" y="1628775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35750" y="128588"/>
            <a:ext cx="2058988" cy="60229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26150" cy="60229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7725" y="1628775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35750" y="128588"/>
            <a:ext cx="2058988" cy="60229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26150" cy="60229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7725" y="1628775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35750" y="128588"/>
            <a:ext cx="2058988" cy="60229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26150" cy="60229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7725" y="1628775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35750" y="128588"/>
            <a:ext cx="2058988" cy="60229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26150" cy="60229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7725" y="1628775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35750" y="128588"/>
            <a:ext cx="2058988" cy="60229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26150" cy="60229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7725" y="1628775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35750" y="128588"/>
            <a:ext cx="2058988" cy="60229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26150" cy="60229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7725" y="1628775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35750" y="128588"/>
            <a:ext cx="2058988" cy="60229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26150" cy="60229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7725" y="1628775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35750" y="128588"/>
            <a:ext cx="2058988" cy="60229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26150" cy="60229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900113" y="6153150"/>
            <a:ext cx="7485062" cy="822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200">
                <a:solidFill>
                  <a:srgbClr val="898989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sldNum="0" hdr="0" dt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900113" y="6153150"/>
            <a:ext cx="7485062" cy="822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200">
                <a:solidFill>
                  <a:srgbClr val="898989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hf sldNum="0" hdr="0" dt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900113" y="6153150"/>
            <a:ext cx="7485062" cy="822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200">
                <a:solidFill>
                  <a:srgbClr val="898989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sldNum="0" hdr="0" dt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900113" y="6153150"/>
            <a:ext cx="7485062" cy="822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200">
                <a:solidFill>
                  <a:srgbClr val="898989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hf sldNum="0" hdr="0" dt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900113" y="6153150"/>
            <a:ext cx="7485062" cy="822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200">
                <a:solidFill>
                  <a:srgbClr val="898989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hf sldNum="0" hdr="0" dt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900113" y="6153150"/>
            <a:ext cx="7485062" cy="822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200">
                <a:solidFill>
                  <a:srgbClr val="898989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900113" y="6153150"/>
            <a:ext cx="7485062" cy="822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200">
                <a:solidFill>
                  <a:srgbClr val="898989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hf sldNum="0" hdr="0" dt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900113" y="6153150"/>
            <a:ext cx="7485062" cy="822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200">
                <a:solidFill>
                  <a:srgbClr val="898989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hf sldNum="0" hdr="0" dt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900113" y="6153150"/>
            <a:ext cx="7485062" cy="822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200">
                <a:solidFill>
                  <a:srgbClr val="898989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hf sldNum="0" hdr="0" dt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900113" y="6153150"/>
            <a:ext cx="7485062" cy="822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200">
                <a:solidFill>
                  <a:srgbClr val="898989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sldNum="0" hdr="0" dt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900113" y="6153150"/>
            <a:ext cx="7485062" cy="822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defRPr sz="1200">
                <a:solidFill>
                  <a:srgbClr val="898989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hf sldNum="0" hdr="0" dt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4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zápatí 3"/>
          <p:cNvSpPr>
            <a:spLocks noGrp="1"/>
          </p:cNvSpPr>
          <p:nvPr>
            <p:ph type="ftr" sz="quarter" idx="10"/>
          </p:nvPr>
        </p:nvSpPr>
        <p:spPr>
          <a:ln>
            <a:miter lim="800000"/>
          </a:ln>
        </p:spPr>
        <p:txBody>
          <a:bodyPr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cs-CZ" dirty="0"/>
              <a:t>Autorem materiálu a všech jeho částí, není-li uvedeno jinak, je Ing. Bc. Zdeňka </a:t>
            </a:r>
            <a:r>
              <a:rPr lang="cs-CZ" dirty="0" err="1"/>
              <a:t>Soprová</a:t>
            </a:r>
            <a:r>
              <a:rPr lang="cs-CZ" dirty="0"/>
              <a:t>.</a:t>
            </a:r>
            <a:br>
              <a:rPr lang="cs-CZ" dirty="0"/>
            </a:br>
            <a:endParaRPr lang="cs-CZ" dirty="0"/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cs-CZ" dirty="0"/>
          </a:p>
        </p:txBody>
      </p:sp>
      <p:graphicFrame>
        <p:nvGraphicFramePr>
          <p:cNvPr id="13368" name="Group 56"/>
          <p:cNvGraphicFramePr>
            <a:graphicFrameLocks noGrp="1"/>
          </p:cNvGraphicFramePr>
          <p:nvPr/>
        </p:nvGraphicFramePr>
        <p:xfrm>
          <a:off x="1258888" y="827088"/>
          <a:ext cx="6743700" cy="3475356"/>
        </p:xfrm>
        <a:graphic>
          <a:graphicData uri="http://schemas.openxmlformats.org/drawingml/2006/table">
            <a:tbl>
              <a:tblPr/>
              <a:tblGrid>
                <a:gridCol w="1562100"/>
                <a:gridCol w="1890712"/>
                <a:gridCol w="830263"/>
                <a:gridCol w="136525"/>
                <a:gridCol w="136525"/>
                <a:gridCol w="400050"/>
                <a:gridCol w="1008062"/>
                <a:gridCol w="779463"/>
              </a:tblGrid>
              <a:tr h="9001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Obchodní akademie a Střední odborná škola, gen. F.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Fajtla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 Louny,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p.o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Osvoboditelů 380, Louny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CZ.1.07/1.5.00/34.0052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sady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DUM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15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Mechanika 2.r – Pružnost a pevnost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Tematický okruh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Složená namáhání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materiálu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Mohrova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kružnice napětí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Bc. Zdeňka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Soprová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8.3.2014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II.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zjistí, co rozumíme pojmem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Mohrova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kružnice a naučí se konstruovat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Mohrovu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kružnici. Učební materiál je určen pro II. ročník technických škol.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Pomůcky: tužka, papír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63563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Učitel látku promítá na tabuli a provádí výklad.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2334" name="Skupina 3"/>
          <p:cNvGrpSpPr>
            <a:grpSpLocks/>
          </p:cNvGrpSpPr>
          <p:nvPr/>
        </p:nvGrpSpPr>
        <p:grpSpPr bwMode="auto">
          <a:xfrm>
            <a:off x="1476375" y="838200"/>
            <a:ext cx="3892550" cy="847725"/>
            <a:chOff x="1475656" y="2133600"/>
            <a:chExt cx="3893393" cy="847725"/>
          </a:xfrm>
        </p:grpSpPr>
        <p:pic>
          <p:nvPicPr>
            <p:cNvPr id="12335" name="Obrázek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75656" y="2133600"/>
              <a:ext cx="2905125" cy="84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36" name="Obrázek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88024" y="2266949"/>
              <a:ext cx="581025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 b="1">
                <a:solidFill>
                  <a:srgbClr val="376092"/>
                </a:solidFill>
                <a:ea typeface="Arial Unicode MS" pitchFamily="34" charset="-128"/>
                <a:cs typeface="Arial Unicode MS" pitchFamily="34" charset="-128"/>
              </a:rPr>
              <a:t>Mohrova kružnice napětí</a:t>
            </a:r>
          </a:p>
        </p:txBody>
      </p:sp>
      <p:sp>
        <p:nvSpPr>
          <p:cNvPr id="13315" name="Text Box 2"/>
          <p:cNvSpPr txBox="1">
            <a:spLocks noChangeArrowheads="1"/>
          </p:cNvSpPr>
          <p:nvPr/>
        </p:nvSpPr>
        <p:spPr bwMode="auto">
          <a:xfrm>
            <a:off x="468313" y="1260475"/>
            <a:ext cx="8229600" cy="5942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530225" indent="-530225">
              <a:lnSpc>
                <a:spcPct val="80000"/>
              </a:lnSpc>
              <a:spcBef>
                <a:spcPts val="750"/>
              </a:spcBef>
              <a:buFont typeface="Arial" charset="0"/>
              <a:buChar char="•"/>
              <a:tabLst>
                <a:tab pos="530225" algn="l"/>
                <a:tab pos="977900" algn="l"/>
                <a:tab pos="1427163" algn="l"/>
                <a:tab pos="1876425" algn="l"/>
                <a:tab pos="2325688" algn="l"/>
                <a:tab pos="2774950" algn="l"/>
                <a:tab pos="3224213" algn="l"/>
                <a:tab pos="3673475" algn="l"/>
                <a:tab pos="4122738" algn="l"/>
                <a:tab pos="4572000" algn="l"/>
                <a:tab pos="5021263" algn="l"/>
                <a:tab pos="5470525" algn="l"/>
                <a:tab pos="5919788" algn="l"/>
                <a:tab pos="6369050" algn="l"/>
                <a:tab pos="6818313" algn="l"/>
                <a:tab pos="7267575" algn="l"/>
                <a:tab pos="7716838" algn="l"/>
                <a:tab pos="8166100" algn="l"/>
                <a:tab pos="8615363" algn="l"/>
                <a:tab pos="9064625" algn="l"/>
                <a:tab pos="9513888" algn="l"/>
              </a:tabLst>
            </a:pPr>
            <a:r>
              <a:rPr lang="cs-CZ" sz="3000" dirty="0" err="1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Mohrova</a:t>
            </a:r>
            <a:r>
              <a:rPr lang="cs-CZ" sz="3000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kružnice napětí je kružnice, u níž souřadnice každého bodu odpovídají normálovému a tečnému napětí v určité rovině.</a:t>
            </a:r>
          </a:p>
          <a:p>
            <a:pPr marL="530225" indent="-530225">
              <a:lnSpc>
                <a:spcPct val="80000"/>
              </a:lnSpc>
              <a:spcBef>
                <a:spcPts val="750"/>
              </a:spcBef>
              <a:buFont typeface="Arial" charset="0"/>
              <a:buChar char="•"/>
              <a:tabLst>
                <a:tab pos="530225" algn="l"/>
                <a:tab pos="977900" algn="l"/>
                <a:tab pos="1427163" algn="l"/>
                <a:tab pos="1876425" algn="l"/>
                <a:tab pos="2325688" algn="l"/>
                <a:tab pos="2774950" algn="l"/>
                <a:tab pos="3224213" algn="l"/>
                <a:tab pos="3673475" algn="l"/>
                <a:tab pos="4122738" algn="l"/>
                <a:tab pos="4572000" algn="l"/>
                <a:tab pos="5021263" algn="l"/>
                <a:tab pos="5470525" algn="l"/>
                <a:tab pos="5919788" algn="l"/>
                <a:tab pos="6369050" algn="l"/>
                <a:tab pos="6818313" algn="l"/>
                <a:tab pos="7267575" algn="l"/>
                <a:tab pos="7716838" algn="l"/>
                <a:tab pos="8166100" algn="l"/>
                <a:tab pos="8615363" algn="l"/>
                <a:tab pos="9064625" algn="l"/>
                <a:tab pos="9513888" algn="l"/>
              </a:tabLst>
            </a:pPr>
            <a:r>
              <a:rPr lang="cs-CZ" sz="3000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Jedná se o nejjednodušší způsob hledání normálového a tečného napětí.</a:t>
            </a:r>
          </a:p>
          <a:p>
            <a:pPr marL="530225" indent="-530225">
              <a:lnSpc>
                <a:spcPct val="80000"/>
              </a:lnSpc>
              <a:spcBef>
                <a:spcPts val="750"/>
              </a:spcBef>
              <a:buFont typeface="Arial" charset="0"/>
              <a:buChar char="•"/>
              <a:tabLst>
                <a:tab pos="530225" algn="l"/>
                <a:tab pos="977900" algn="l"/>
                <a:tab pos="1427163" algn="l"/>
                <a:tab pos="1876425" algn="l"/>
                <a:tab pos="2325688" algn="l"/>
                <a:tab pos="2774950" algn="l"/>
                <a:tab pos="3224213" algn="l"/>
                <a:tab pos="3673475" algn="l"/>
                <a:tab pos="4122738" algn="l"/>
                <a:tab pos="4572000" algn="l"/>
                <a:tab pos="5021263" algn="l"/>
                <a:tab pos="5470525" algn="l"/>
                <a:tab pos="5919788" algn="l"/>
                <a:tab pos="6369050" algn="l"/>
                <a:tab pos="6818313" algn="l"/>
                <a:tab pos="7267575" algn="l"/>
                <a:tab pos="7716838" algn="l"/>
                <a:tab pos="8166100" algn="l"/>
                <a:tab pos="8615363" algn="l"/>
                <a:tab pos="9064625" algn="l"/>
                <a:tab pos="9513888" algn="l"/>
              </a:tabLst>
            </a:pPr>
            <a:r>
              <a:rPr lang="cs-CZ" sz="3000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Určení maximálních normálových a tečných napětí je důležité pro posouzení směrů trhlin v nebezpečném místě.</a:t>
            </a:r>
          </a:p>
          <a:p>
            <a:pPr marL="530225" indent="-530225">
              <a:lnSpc>
                <a:spcPct val="80000"/>
              </a:lnSpc>
              <a:spcBef>
                <a:spcPts val="750"/>
              </a:spcBef>
              <a:buFont typeface="Arial" charset="0"/>
              <a:buChar char="•"/>
              <a:tabLst>
                <a:tab pos="530225" algn="l"/>
                <a:tab pos="977900" algn="l"/>
                <a:tab pos="1427163" algn="l"/>
                <a:tab pos="1876425" algn="l"/>
                <a:tab pos="2325688" algn="l"/>
                <a:tab pos="2774950" algn="l"/>
                <a:tab pos="3224213" algn="l"/>
                <a:tab pos="3673475" algn="l"/>
                <a:tab pos="4122738" algn="l"/>
                <a:tab pos="4572000" algn="l"/>
                <a:tab pos="5021263" algn="l"/>
                <a:tab pos="5470525" algn="l"/>
                <a:tab pos="5919788" algn="l"/>
                <a:tab pos="6369050" algn="l"/>
                <a:tab pos="6818313" algn="l"/>
                <a:tab pos="7267575" algn="l"/>
                <a:tab pos="7716838" algn="l"/>
                <a:tab pos="8166100" algn="l"/>
                <a:tab pos="8615363" algn="l"/>
                <a:tab pos="9064625" algn="l"/>
                <a:tab pos="9513888" algn="l"/>
              </a:tabLst>
            </a:pPr>
            <a:r>
              <a:rPr lang="cs-CZ" sz="3000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Houževnatý materiál se poruší v rovině, ve které je maximální tečné napětí, křehký se poruší v </a:t>
            </a:r>
            <a:r>
              <a:rPr lang="cs-CZ" sz="3000" dirty="0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rovině, </a:t>
            </a:r>
            <a:r>
              <a:rPr lang="cs-CZ" sz="3000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ve které </a:t>
            </a:r>
            <a:r>
              <a:rPr lang="cs-CZ" sz="3000" dirty="0" smtClean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je maximální </a:t>
            </a:r>
            <a:r>
              <a:rPr lang="cs-CZ" sz="3000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normálové napětí.</a:t>
            </a:r>
          </a:p>
          <a:p>
            <a:pPr marL="530225" indent="-530225">
              <a:lnSpc>
                <a:spcPct val="80000"/>
              </a:lnSpc>
              <a:spcBef>
                <a:spcPts val="750"/>
              </a:spcBef>
              <a:buClrTx/>
              <a:buFontTx/>
              <a:buNone/>
              <a:tabLst>
                <a:tab pos="530225" algn="l"/>
                <a:tab pos="977900" algn="l"/>
                <a:tab pos="1427163" algn="l"/>
                <a:tab pos="1876425" algn="l"/>
                <a:tab pos="2325688" algn="l"/>
                <a:tab pos="2774950" algn="l"/>
                <a:tab pos="3224213" algn="l"/>
                <a:tab pos="3673475" algn="l"/>
                <a:tab pos="4122738" algn="l"/>
                <a:tab pos="4572000" algn="l"/>
                <a:tab pos="5021263" algn="l"/>
                <a:tab pos="5470525" algn="l"/>
                <a:tab pos="5919788" algn="l"/>
                <a:tab pos="6369050" algn="l"/>
                <a:tab pos="6818313" algn="l"/>
                <a:tab pos="7267575" algn="l"/>
                <a:tab pos="7716838" algn="l"/>
                <a:tab pos="8166100" algn="l"/>
                <a:tab pos="8615363" algn="l"/>
                <a:tab pos="9064625" algn="l"/>
                <a:tab pos="9513888" algn="l"/>
              </a:tabLst>
            </a:pPr>
            <a:endParaRPr lang="cs-CZ" sz="3000" dirty="0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/>
          <p:cNvSpPr txBox="1">
            <a:spLocks noChangeArrowheads="1"/>
          </p:cNvSpPr>
          <p:nvPr/>
        </p:nvSpPr>
        <p:spPr bwMode="auto">
          <a:xfrm>
            <a:off x="457200" y="-204788"/>
            <a:ext cx="8229600" cy="23653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>
                <a:solidFill>
                  <a:srgbClr val="376092"/>
                </a:solidFill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t>Základní poučky pro řešení pomocí Mohrovy kružnice napětí</a:t>
            </a:r>
          </a:p>
        </p:txBody>
      </p:sp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411163" y="1439863"/>
            <a:ext cx="8229600" cy="4859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-339725">
              <a:spcBef>
                <a:spcPts val="7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cs-CZ" sz="2800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  <a:p>
            <a:pPr marL="342900" indent="-339725">
              <a:spcBef>
                <a:spcPts val="700"/>
              </a:spcBef>
              <a:buFont typeface="Arial" charset="0"/>
              <a:buChar char="•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Každý bod Mohrovy kružnice určuje svými souřadnicemi normálové a tečné napětí v určité rovině</a:t>
            </a:r>
          </a:p>
          <a:p>
            <a:pPr marL="342900" indent="-339725">
              <a:spcBef>
                <a:spcPts val="700"/>
              </a:spcBef>
              <a:buFont typeface="Arial" charset="0"/>
              <a:buChar char="•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Dvě roviny k sobě kolmé mají odpovídající body na témže průměru Mohrovy kružnice</a:t>
            </a:r>
          </a:p>
          <a:p>
            <a:pPr marL="342900" indent="-339725">
              <a:spcBef>
                <a:spcPts val="700"/>
              </a:spcBef>
              <a:buFont typeface="Arial" charset="0"/>
              <a:buChar char="•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Tečná napětí ve dvou rovinách k sobě kolmých jsou stejná, ale liší se znaménkem – tzv. zákon o sdružených smykových napětí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468313" y="765175"/>
            <a:ext cx="8229600" cy="5389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39725" indent="-339725">
              <a:spcBef>
                <a:spcPts val="700"/>
              </a:spcBef>
              <a:buFont typeface="Arial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Hlavní roviny jsou ty, ve kterých normálové napětí dosahuje extrémních hodnot a tečné napětí je nulové</a:t>
            </a:r>
          </a:p>
          <a:p>
            <a:pPr marL="339725" indent="-339725">
              <a:spcBef>
                <a:spcPts val="700"/>
              </a:spcBef>
              <a:buFont typeface="Arial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Tečná napětí jsou maximální v rovinách odkloněných od rovin hlavních o úhel 45</a:t>
            </a:r>
            <a:r>
              <a:rPr lang="cs-CZ" sz="3200" baseline="300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o</a:t>
            </a:r>
          </a:p>
          <a:p>
            <a:pPr marL="339725" indent="-339725">
              <a:spcBef>
                <a:spcPts val="700"/>
              </a:spcBef>
              <a:buFont typeface="Arial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Je-li rovina, ve které napětí zjišťujeme, odchýlená od roviny hlavní o úhel </a:t>
            </a:r>
            <a:r>
              <a:rPr lang="el-GR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α</a:t>
            </a: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v určitém směru, musíme na Mohrově kružnici vynést v témže směru úhel 2</a:t>
            </a:r>
            <a:r>
              <a:rPr lang="el-GR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α</a:t>
            </a: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k určení odpovídajícího bodu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>
                <a:solidFill>
                  <a:srgbClr val="376092"/>
                </a:solidFill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t> Mohrova kružnice</a:t>
            </a:r>
          </a:p>
        </p:txBody>
      </p:sp>
      <p:sp>
        <p:nvSpPr>
          <p:cNvPr id="16387" name="Text Box 2"/>
          <p:cNvSpPr txBox="1">
            <a:spLocks noChangeArrowheads="1"/>
          </p:cNvSpPr>
          <p:nvPr/>
        </p:nvSpPr>
        <p:spPr bwMode="auto">
          <a:xfrm>
            <a:off x="468313" y="1268413"/>
            <a:ext cx="8229600" cy="4886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6038" y="1308100"/>
            <a:ext cx="5164137" cy="5351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"/>
          <p:cNvSpPr txBox="1">
            <a:spLocks noChangeArrowheads="1"/>
          </p:cNvSpPr>
          <p:nvPr/>
        </p:nvSpPr>
        <p:spPr bwMode="auto">
          <a:xfrm>
            <a:off x="457200" y="130175"/>
            <a:ext cx="8229600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>
                <a:solidFill>
                  <a:srgbClr val="376092"/>
                </a:solidFill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t>Postup při konstrukci Mohrovy kružnice</a:t>
            </a: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468313" y="1079500"/>
            <a:ext cx="8229600" cy="5522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39725" indent="-339725">
              <a:spcBef>
                <a:spcPts val="800"/>
              </a:spcBef>
              <a:buFont typeface="Arial" charset="0"/>
              <a:buNone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endParaRPr lang="cs-CZ" sz="3200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  <a:p>
            <a:pPr marL="339725" indent="-339725">
              <a:spcBef>
                <a:spcPts val="875"/>
              </a:spcBef>
              <a:buFont typeface="Arial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Zvolíme soustavu souřadnic </a:t>
            </a:r>
            <a:r>
              <a:rPr lang="el-GR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σ</a:t>
            </a: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a </a:t>
            </a:r>
            <a:r>
              <a:rPr lang="cs-CZ" sz="3500">
                <a:solidFill>
                  <a:srgbClr val="000000"/>
                </a:solidFill>
                <a:latin typeface="Calibri" pitchFamily="34" charset="0"/>
                <a:ea typeface="Arial Unicode MS" pitchFamily="34" charset="-128"/>
                <a:cs typeface="Arial Unicode MS" pitchFamily="34" charset="-128"/>
              </a:rPr>
              <a:t>τ</a:t>
            </a:r>
          </a:p>
          <a:p>
            <a:pPr marL="339725" indent="-339725">
              <a:spcBef>
                <a:spcPts val="800"/>
              </a:spcBef>
              <a:buFont typeface="Arial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Nad hlavním napětím</a:t>
            </a:r>
            <a:r>
              <a:rPr lang="el-GR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σ</a:t>
            </a:r>
            <a:r>
              <a:rPr lang="cs-CZ" sz="3200" baseline="-250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opíšeme kružnici o poloměru </a:t>
            </a:r>
            <a:r>
              <a:rPr lang="el-GR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σ</a:t>
            </a:r>
            <a:r>
              <a:rPr lang="cs-CZ" sz="3200" baseline="-250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1</a:t>
            </a: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/2. </a:t>
            </a:r>
          </a:p>
          <a:p>
            <a:pPr marL="339725" indent="-339725">
              <a:spcBef>
                <a:spcPts val="800"/>
              </a:spcBef>
              <a:buFont typeface="Arial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Pro libovolnou rovinu </a:t>
            </a:r>
            <a:r>
              <a:rPr lang="el-GR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α</a:t>
            </a: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sestrojíme bod Mohrovy tak, že na kružnici vyneseme od bodu A, který odpovídá hlavní rovině, oblouk příslušející úhlu 2</a:t>
            </a:r>
            <a:r>
              <a:rPr lang="el-GR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α </a:t>
            </a: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proti směru otáčení hodinových ručiček. Dostaneme bod C.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468313" y="0"/>
            <a:ext cx="8229600" cy="8064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-342900">
              <a:spcBef>
                <a:spcPts val="8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3200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  <a:p>
            <a:pPr marL="342900" indent="-342900">
              <a:spcBef>
                <a:spcPts val="800"/>
              </a:spcBef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Z hlavní roviny se do hledané roviny dostaneme otočením o úhel </a:t>
            </a:r>
            <a:r>
              <a:rPr lang="el-GR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α proti směru otáčení hodinových ručiček.</a:t>
            </a:r>
          </a:p>
          <a:p>
            <a:pPr marL="342900" indent="-342900">
              <a:spcBef>
                <a:spcPts val="800"/>
              </a:spcBef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l-GR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Z bodu C se otočením o 180</a:t>
            </a:r>
            <a:r>
              <a:rPr lang="el-GR" sz="3200" baseline="300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o</a:t>
            </a:r>
            <a:r>
              <a:rPr lang="el-GR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dostaneme do bodu D. Body C a D odpovídají dvěma rovinám k sobě kol</a:t>
            </a: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m</a:t>
            </a:r>
            <a:r>
              <a:rPr lang="el-GR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ým.</a:t>
            </a:r>
          </a:p>
          <a:p>
            <a:pPr marL="342900" indent="-342900">
              <a:spcBef>
                <a:spcPts val="800"/>
              </a:spcBef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Pro tyto dvě kolmé roviny platí:</a:t>
            </a:r>
          </a:p>
          <a:p>
            <a:pPr marL="342900" indent="-342900">
              <a:spcBef>
                <a:spcPts val="800"/>
              </a:spcBef>
              <a:buFont typeface="Arial" charset="0"/>
              <a:buAutoNum type="arabicPeriod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Body Mohrovy kružnice odpovídající dvěma rovinám k sobě kolmým leží na témže průměru Mohrovy kružnice</a:t>
            </a:r>
          </a:p>
          <a:p>
            <a:pPr marL="342900" indent="-342900">
              <a:spcBef>
                <a:spcPts val="800"/>
              </a:spcBef>
              <a:buFont typeface="Arial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3200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468313" y="0"/>
            <a:ext cx="8229600" cy="4679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-342900"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3200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  <a:p>
            <a:pPr marL="342900" indent="-342900">
              <a:spcBef>
                <a:spcPts val="800"/>
              </a:spcBef>
              <a:buFont typeface="Arial" charset="0"/>
              <a:buAutoNum type="arabicPeriod" startAt="2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Ve dvou rovinách k sobě kolmých jsou tečná napětí stejně velká, liší se jen znaménkem (zákon smykových napětí) </a:t>
            </a:r>
          </a:p>
          <a:p>
            <a:pPr marL="342900" indent="-342900">
              <a:spcBef>
                <a:spcPts val="800"/>
              </a:spcBef>
              <a:buFont typeface="Arial" charset="0"/>
              <a:buAutoNum type="arabicPeriod" startAt="2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Součet normálových napětí ve dvou k sobě kolmých rovinách je konstantní:</a:t>
            </a:r>
          </a:p>
          <a:p>
            <a:pPr marL="342900" indent="-342900">
              <a:spcBef>
                <a:spcPts val="800"/>
              </a:spcBef>
              <a:buFont typeface="Arial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3200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3500438"/>
            <a:ext cx="5054600" cy="72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611188" y="765175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39725" indent="-339725" algn="just">
              <a:spcBef>
                <a:spcPts val="350"/>
              </a:spcBef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/>
            </a:pPr>
            <a:endParaRPr lang="cs-CZ" sz="1400" dirty="0">
              <a:solidFill>
                <a:srgbClr val="000000"/>
              </a:solidFill>
              <a:cs typeface="Arial Unicode MS" charset="0"/>
            </a:endParaRPr>
          </a:p>
          <a:p>
            <a:pPr marL="338138" indent="-338138">
              <a:spcBef>
                <a:spcPts val="350"/>
              </a:spcBef>
              <a:buFont typeface="Arial" charset="0"/>
              <a:buChar char="•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lang="cs-CZ" sz="1600" b="1" dirty="0">
                <a:solidFill>
                  <a:srgbClr val="000000"/>
                </a:solidFill>
                <a:cs typeface="Arial Unicode MS" charset="0"/>
              </a:rPr>
              <a:t>Citace:</a:t>
            </a:r>
            <a:r>
              <a:rPr lang="cs-CZ" sz="1600" dirty="0">
                <a:solidFill>
                  <a:srgbClr val="000000"/>
                </a:solidFill>
                <a:cs typeface="Arial Unicode MS" charset="0"/>
              </a:rPr>
              <a:t> </a:t>
            </a:r>
          </a:p>
          <a:p>
            <a:pPr marL="338138" indent="-338138">
              <a:spcBef>
                <a:spcPts val="350"/>
              </a:spcBef>
              <a:buFont typeface="Arial" charset="0"/>
              <a:buChar char="•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lang="cs-CZ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MRŇÁK, Ladislav a DRDLA, Alexander. </a:t>
            </a:r>
            <a:r>
              <a:rPr lang="cs-CZ" sz="16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Mechanika: pružnost a pevnost pro střední průmyslové školy strojnické. </a:t>
            </a:r>
            <a:r>
              <a:rPr lang="cs-CZ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Praha: Nakladatelství technické literatury, 1981, 368 s. S</a:t>
            </a:r>
            <a:r>
              <a:rPr lang="cs-CZ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6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273, 274.</a:t>
            </a:r>
            <a:endParaRPr lang="cs-CZ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39725" indent="-339725" algn="just">
              <a:spcBef>
                <a:spcPts val="350"/>
              </a:spcBef>
              <a:buFont typeface="Arial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/>
            </a:pPr>
            <a:endParaRPr lang="cs-CZ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39725" indent="-339725">
              <a:spcBef>
                <a:spcPts val="350"/>
              </a:spcBef>
              <a:buClrTx/>
              <a:buFontTx/>
              <a:buNone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/>
            </a:pPr>
            <a:endParaRPr lang="cs-CZ" sz="1400" dirty="0">
              <a:solidFill>
                <a:srgbClr val="000000"/>
              </a:solidFill>
              <a:cs typeface="Arial Unicode MS" charset="0"/>
            </a:endParaRPr>
          </a:p>
          <a:p>
            <a:pPr marL="339725" indent="-339725">
              <a:spcBef>
                <a:spcPts val="350"/>
              </a:spcBef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/>
            </a:pPr>
            <a:r>
              <a:rPr lang="cs-CZ" sz="1400" dirty="0">
                <a:solidFill>
                  <a:srgbClr val="000000"/>
                </a:solidFill>
                <a:cs typeface="Arial Unicode MS" charset="0"/>
              </a:rPr>
              <a:t/>
            </a:r>
            <a:br>
              <a:rPr lang="cs-CZ" sz="1400" dirty="0">
                <a:solidFill>
                  <a:srgbClr val="000000"/>
                </a:solidFill>
                <a:cs typeface="Arial Unicode MS" charset="0"/>
              </a:rPr>
            </a:br>
            <a:endParaRPr lang="cs-CZ" sz="1400" dirty="0">
              <a:solidFill>
                <a:srgbClr val="000000"/>
              </a:solidFill>
              <a:cs typeface="Arial Unicode MS" charset="0"/>
            </a:endParaRPr>
          </a:p>
          <a:p>
            <a:pPr marL="339725" indent="-339725" algn="just">
              <a:spcBef>
                <a:spcPts val="300"/>
              </a:spcBef>
              <a:buClrTx/>
              <a:buFontTx/>
              <a:buNone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/>
            </a:pPr>
            <a:endParaRPr lang="cs-CZ" sz="1200" dirty="0">
              <a:solidFill>
                <a:srgbClr val="000000"/>
              </a:solidFill>
              <a:cs typeface="Arial Unicode MS" charset="0"/>
            </a:endParaRPr>
          </a:p>
          <a:p>
            <a:pPr marL="339725" indent="-339725" algn="just">
              <a:spcBef>
                <a:spcPts val="300"/>
              </a:spcBef>
              <a:buClrTx/>
              <a:buFontTx/>
              <a:buNone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/>
            </a:pPr>
            <a:endParaRPr lang="cs-CZ" sz="1200" dirty="0">
              <a:solidFill>
                <a:srgbClr val="000000"/>
              </a:solidFill>
              <a:cs typeface="Arial Unicode MS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Arial Unicode MS"/>
      </a:majorFont>
      <a:minorFont>
        <a:latin typeface="Calibri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681</TotalTime>
  <Words>520</Words>
  <Application>Microsoft Office PowerPoint</Application>
  <PresentationFormat>Předvádění na obrazovce (4:3)</PresentationFormat>
  <Paragraphs>68</Paragraphs>
  <Slides>9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11</vt:i4>
      </vt:variant>
      <vt:variant>
        <vt:lpstr>Nadpisy snímků</vt:lpstr>
      </vt:variant>
      <vt:variant>
        <vt:i4>9</vt:i4>
      </vt:variant>
    </vt:vector>
  </HeadingPairs>
  <TitlesOfParts>
    <vt:vector size="24" baseType="lpstr">
      <vt:lpstr>Arial</vt:lpstr>
      <vt:lpstr>Times New Roman</vt:lpstr>
      <vt:lpstr>Calibri</vt:lpstr>
      <vt:lpstr>Arial Unicode MS</vt:lpstr>
      <vt:lpstr>Motiv sady Office</vt:lpstr>
      <vt:lpstr>1_Motiv sady Office</vt:lpstr>
      <vt:lpstr>2_Motiv sady Office</vt:lpstr>
      <vt:lpstr>3_Motiv sady Office</vt:lpstr>
      <vt:lpstr>4_Motiv sady Office</vt:lpstr>
      <vt:lpstr>5_Motiv sady Office</vt:lpstr>
      <vt:lpstr>6_Motiv sady Office</vt:lpstr>
      <vt:lpstr>7_Motiv sady Office</vt:lpstr>
      <vt:lpstr>8_Motiv sady Office</vt:lpstr>
      <vt:lpstr>9_Motiv sady Office</vt:lpstr>
      <vt:lpstr>10_Motiv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Dum</cp:lastModifiedBy>
  <cp:revision>105</cp:revision>
  <cp:lastPrinted>1601-01-01T00:00:00Z</cp:lastPrinted>
  <dcterms:created xsi:type="dcterms:W3CDTF">2010-10-19T08:27:42Z</dcterms:created>
  <dcterms:modified xsi:type="dcterms:W3CDTF">2014-05-10T11:49:04Z</dcterms:modified>
</cp:coreProperties>
</file>