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bin" ContentType="application/vnd.openxmlformats-officedocument.oleObject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316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17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5C892A90-9A5C-46FD-8E66-BFE885B93F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30DBA16-BCE4-4277-8B02-4F2804A336BB}" type="slidenum">
              <a:rPr lang="cs-CZ"/>
              <a:pPr/>
              <a:t>2</a:t>
            </a:fld>
            <a:endParaRPr lang="cs-CZ"/>
          </a:p>
        </p:txBody>
      </p:sp>
      <p:sp>
        <p:nvSpPr>
          <p:cNvPr id="14339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4813" cy="4114800"/>
          </a:xfrm>
          <a:noFill/>
          <a:ln/>
        </p:spPr>
        <p:txBody>
          <a:bodyPr wrap="none" anchor="ctr"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EF8D13F-1F80-4E91-81F0-7FE98C29980F}" type="slidenum">
              <a:rPr lang="cs-CZ"/>
              <a:pPr/>
              <a:t>3</a:t>
            </a:fld>
            <a:endParaRPr lang="cs-CZ"/>
          </a:p>
        </p:txBody>
      </p:sp>
      <p:sp>
        <p:nvSpPr>
          <p:cNvPr id="15363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4813" cy="4114800"/>
          </a:xfrm>
          <a:noFill/>
          <a:ln/>
        </p:spPr>
        <p:txBody>
          <a:bodyPr wrap="none" anchor="ctr"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0025C44-4B9A-4BF4-89C4-68529073831E}" type="slidenum">
              <a:rPr lang="cs-CZ"/>
              <a:pPr/>
              <a:t>4</a:t>
            </a:fld>
            <a:endParaRPr lang="cs-CZ"/>
          </a:p>
        </p:txBody>
      </p:sp>
      <p:sp>
        <p:nvSpPr>
          <p:cNvPr id="16387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4813" cy="4114800"/>
          </a:xfrm>
          <a:noFill/>
          <a:ln/>
        </p:spPr>
        <p:txBody>
          <a:bodyPr wrap="none" anchor="ctr"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5693D1B-334D-4C00-9FBF-269B327F8434}" type="slidenum">
              <a:rPr lang="cs-CZ"/>
              <a:pPr/>
              <a:t>5</a:t>
            </a:fld>
            <a:endParaRPr lang="cs-CZ"/>
          </a:p>
        </p:txBody>
      </p:sp>
      <p:sp>
        <p:nvSpPr>
          <p:cNvPr id="17411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4813" cy="4114800"/>
          </a:xfrm>
          <a:noFill/>
          <a:ln/>
        </p:spPr>
        <p:txBody>
          <a:bodyPr wrap="none" anchor="ctr"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4D714C3-DF0D-4842-8435-A6E2640C5B0E}" type="slidenum">
              <a:rPr lang="cs-CZ"/>
              <a:pPr/>
              <a:t>6</a:t>
            </a:fld>
            <a:endParaRPr lang="cs-CZ"/>
          </a:p>
        </p:txBody>
      </p:sp>
      <p:sp>
        <p:nvSpPr>
          <p:cNvPr id="18435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4813" cy="4114800"/>
          </a:xfrm>
          <a:noFill/>
          <a:ln/>
        </p:spPr>
        <p:txBody>
          <a:bodyPr wrap="none" anchor="ctr"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DF5E350-B629-4E22-9B2A-6ABA08FD27FB}" type="slidenum">
              <a:rPr lang="cs-CZ"/>
              <a:pPr/>
              <a:t>7</a:t>
            </a:fld>
            <a:endParaRPr lang="cs-CZ"/>
          </a:p>
        </p:txBody>
      </p:sp>
      <p:sp>
        <p:nvSpPr>
          <p:cNvPr id="19459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4813" cy="4114800"/>
          </a:xfrm>
          <a:noFill/>
          <a:ln/>
        </p:spPr>
        <p:txBody>
          <a:bodyPr wrap="none" anchor="ctr"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C0A552-7457-44C5-9993-74583F2FEDB4}" type="slidenum">
              <a:rPr lang="cs-CZ"/>
              <a:pPr/>
              <a:t>8</a:t>
            </a:fld>
            <a:endParaRPr lang="cs-CZ"/>
          </a:p>
        </p:txBody>
      </p:sp>
      <p:sp>
        <p:nvSpPr>
          <p:cNvPr id="20483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4813" cy="4114800"/>
          </a:xfrm>
          <a:noFill/>
          <a:ln/>
        </p:spPr>
        <p:txBody>
          <a:bodyPr wrap="none" anchor="ctr"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2B096FD-9F29-4F83-97A9-E4CE2EDDC868}" type="slidenum">
              <a:rPr lang="cs-CZ"/>
              <a:pPr/>
              <a:t>9</a:t>
            </a:fld>
            <a:endParaRPr lang="cs-CZ"/>
          </a:p>
        </p:txBody>
      </p:sp>
      <p:sp>
        <p:nvSpPr>
          <p:cNvPr id="21507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4813" cy="4114800"/>
          </a:xfrm>
          <a:noFill/>
          <a:ln/>
        </p:spPr>
        <p:txBody>
          <a:bodyPr wrap="none" anchor="ctr"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CB98918-C212-463E-A5E6-BC23DCB73A64}" type="slidenum">
              <a:rPr lang="cs-CZ"/>
              <a:pPr/>
              <a:t>10</a:t>
            </a:fld>
            <a:endParaRPr lang="cs-CZ"/>
          </a:p>
        </p:txBody>
      </p:sp>
      <p:sp>
        <p:nvSpPr>
          <p:cNvPr id="22531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4813" cy="4114800"/>
          </a:xfrm>
          <a:noFill/>
          <a:ln/>
        </p:spPr>
        <p:txBody>
          <a:bodyPr wrap="none" anchor="ctr"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6817649-00CA-41B8-A11B-15A5E0756FEA}" type="slidenum">
              <a:rPr lang="cs-CZ"/>
              <a:pPr/>
              <a:t>11</a:t>
            </a:fld>
            <a:endParaRPr lang="cs-CZ"/>
          </a:p>
        </p:txBody>
      </p:sp>
      <p:sp>
        <p:nvSpPr>
          <p:cNvPr id="23555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6" name="Rectangle 3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4813" cy="4114800"/>
          </a:xfrm>
          <a:noFill/>
          <a:ln/>
        </p:spPr>
        <p:txBody>
          <a:bodyPr wrap="none" anchor="ctr"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3C6486-4C1F-40DC-9949-199ACA0EE9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62309E-712A-41A9-A401-2E759DBF79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A9298D-32BE-4290-ACDC-25D733E7FF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EC639B-30DF-412D-A296-15E27D15D8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7E2E81-3356-4278-8313-E61D2DEC91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292567-BE10-452E-8CE3-01637C3A42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B91702-BC7E-49EB-BB7F-4D694A810A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75237A-BC01-444A-9E63-4C71E6E94D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59E7DE-CECE-4DA4-91A3-CDDDA3BAE9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BE9DCE-4B22-43B9-890F-5AA8E1B250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68F672-3E8C-4ACD-9117-9E667A0AD2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064650EC-D9C0-42F7-9D5D-2B95EBD583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1.bin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2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3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4" Type="http://schemas.openxmlformats.org/officeDocument/2006/relationships/oleObject" Target="../embeddings/oleObject4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5.vml"/><Relationship Id="rId4" Type="http://schemas.openxmlformats.org/officeDocument/2006/relationships/oleObject" Target="../embeddings/oleObject5.bin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zápatí 3"/>
          <p:cNvSpPr txBox="1">
            <a:spLocks noGrp="1"/>
          </p:cNvSpPr>
          <p:nvPr/>
        </p:nvSpPr>
        <p:spPr bwMode="auto">
          <a:xfrm>
            <a:off x="900113" y="6153150"/>
            <a:ext cx="7485062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000" tIns="46800" rIns="90000" bIns="46800" anchor="ctr"/>
          <a:lstStyle/>
          <a:p>
            <a:pPr algn="ctr" defTabSz="449263">
              <a:buSzPct val="10000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1200" dirty="0">
                <a:solidFill>
                  <a:srgbClr val="898989"/>
                </a:solidFill>
                <a:latin typeface="Times New Roman" pitchFamily="16" charset="0"/>
              </a:rPr>
              <a:t>Autorem materiálu a všech jeho částí, není-li uvedeno jinak, je Ing. Bc. Zdeňka </a:t>
            </a:r>
            <a:r>
              <a:rPr lang="cs-CZ" sz="1200" dirty="0" err="1">
                <a:solidFill>
                  <a:srgbClr val="898989"/>
                </a:solidFill>
                <a:latin typeface="Times New Roman" pitchFamily="16" charset="0"/>
              </a:rPr>
              <a:t>Soprová</a:t>
            </a:r>
            <a:r>
              <a:rPr lang="cs-CZ" sz="1200" dirty="0">
                <a:solidFill>
                  <a:srgbClr val="898989"/>
                </a:solidFill>
                <a:latin typeface="Times New Roman" pitchFamily="16" charset="0"/>
              </a:rPr>
              <a:t>.</a:t>
            </a:r>
            <a:br>
              <a:rPr lang="cs-CZ" sz="1200" dirty="0">
                <a:solidFill>
                  <a:srgbClr val="898989"/>
                </a:solidFill>
                <a:latin typeface="Times New Roman" pitchFamily="16" charset="0"/>
              </a:rPr>
            </a:br>
            <a:endParaRPr lang="cs-CZ" sz="1200" dirty="0">
              <a:solidFill>
                <a:srgbClr val="898989"/>
              </a:solidFill>
              <a:latin typeface="Times New Roman" pitchFamily="16" charset="0"/>
            </a:endParaRPr>
          </a:p>
          <a:p>
            <a:pPr algn="ctr" defTabSz="449263">
              <a:buSzPct val="10000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1200" dirty="0">
              <a:solidFill>
                <a:srgbClr val="898989"/>
              </a:solidFill>
              <a:latin typeface="Times New Roman" pitchFamily="16" charset="0"/>
            </a:endParaRPr>
          </a:p>
        </p:txBody>
      </p:sp>
      <p:graphicFrame>
        <p:nvGraphicFramePr>
          <p:cNvPr id="13368" name="Group 56"/>
          <p:cNvGraphicFramePr>
            <a:graphicFrameLocks noGrp="1"/>
          </p:cNvGraphicFramePr>
          <p:nvPr/>
        </p:nvGraphicFramePr>
        <p:xfrm>
          <a:off x="1258888" y="827088"/>
          <a:ext cx="6743700" cy="3475356"/>
        </p:xfrm>
        <a:graphic>
          <a:graphicData uri="http://schemas.openxmlformats.org/drawingml/2006/table">
            <a:tbl>
              <a:tblPr/>
              <a:tblGrid>
                <a:gridCol w="1562100"/>
                <a:gridCol w="1890712"/>
                <a:gridCol w="830263"/>
                <a:gridCol w="136525"/>
                <a:gridCol w="136525"/>
                <a:gridCol w="400050"/>
                <a:gridCol w="1008062"/>
                <a:gridCol w="779463"/>
              </a:tblGrid>
              <a:tr h="9001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6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6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Obchodní akademie a Střední odborná škola, gen. F. Fajtla, Louny, p.o.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Osvoboditelů 380, Louny</a:t>
                      </a: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Číslo projektu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CZ.1.07/1.5.00/34.0052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6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Číslo sady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 18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Číslo DUM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 17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Předmět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Mechanika 2.r – Pružnost a pevnost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Tematický okruh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Složená namáhání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Název materiálu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Teorie pevnosti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Autor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 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Ing. Bc. Zdeňka Soprová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Datum tvorby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 18.3.2014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Ročník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 II.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 gridSpan="8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Anotace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Žáci zjistí,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co rozumíme pojmem teorie pevnosti, jaké jsou rozdíly mezi jednotlivými teoriemi a v jakých případech lze jednotlivé teorie používat. Učební materiál je určen pro II. ročník technických škol.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Pomůcky: tužka, papír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6" charset="0"/>
                        <a:cs typeface="Times New Roman" pitchFamily="16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3563">
                <a:tc gridSpan="8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Učitel látku promítá na tabuli a provádí výklad.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 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7214" name="Skupina 3"/>
          <p:cNvGrpSpPr>
            <a:grpSpLocks/>
          </p:cNvGrpSpPr>
          <p:nvPr/>
        </p:nvGrpSpPr>
        <p:grpSpPr bwMode="auto">
          <a:xfrm>
            <a:off x="1476375" y="838200"/>
            <a:ext cx="3892550" cy="847725"/>
            <a:chOff x="1475656" y="2133600"/>
            <a:chExt cx="3893393" cy="847725"/>
          </a:xfrm>
        </p:grpSpPr>
        <p:pic>
          <p:nvPicPr>
            <p:cNvPr id="7215" name="Obrázek 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475656" y="2133600"/>
              <a:ext cx="2905125" cy="8477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7216" name="Obrázek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788024" y="2266949"/>
              <a:ext cx="581025" cy="5810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57200" y="130175"/>
            <a:ext cx="8229600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 defTabSz="449263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 b="1">
                <a:solidFill>
                  <a:srgbClr val="376092"/>
                </a:solidFill>
                <a:cs typeface="Arial Unicode MS" charset="0"/>
              </a:rPr>
              <a:t>Složená namáhání, teorie pevnosti</a:t>
            </a:r>
          </a:p>
        </p:txBody>
      </p:sp>
      <p:sp>
        <p:nvSpPr>
          <p:cNvPr id="8195" name="Text Box 3"/>
          <p:cNvSpPr txBox="1">
            <a:spLocks noChangeArrowheads="1"/>
          </p:cNvSpPr>
          <p:nvPr/>
        </p:nvSpPr>
        <p:spPr bwMode="auto">
          <a:xfrm>
            <a:off x="411163" y="159385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606425" indent="-606425" defTabSz="449263">
              <a:lnSpc>
                <a:spcPct val="80000"/>
              </a:lnSpc>
              <a:spcBef>
                <a:spcPts val="70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606425" algn="l"/>
                <a:tab pos="1054100" algn="l"/>
                <a:tab pos="1503363" algn="l"/>
                <a:tab pos="1952625" algn="l"/>
                <a:tab pos="2401888" algn="l"/>
                <a:tab pos="2851150" algn="l"/>
                <a:tab pos="3300413" algn="l"/>
                <a:tab pos="3749675" algn="l"/>
                <a:tab pos="4198938" algn="l"/>
                <a:tab pos="4648200" algn="l"/>
                <a:tab pos="5097463" algn="l"/>
                <a:tab pos="5546725" algn="l"/>
                <a:tab pos="5995988" algn="l"/>
                <a:tab pos="6445250" algn="l"/>
                <a:tab pos="6894513" algn="l"/>
                <a:tab pos="7343775" algn="l"/>
                <a:tab pos="7793038" algn="l"/>
                <a:tab pos="8242300" algn="l"/>
                <a:tab pos="8691563" algn="l"/>
                <a:tab pos="9140825" algn="l"/>
                <a:tab pos="9590088" algn="l"/>
              </a:tabLst>
            </a:pPr>
            <a:r>
              <a:rPr lang="cs-CZ" sz="2800">
                <a:solidFill>
                  <a:srgbClr val="000000"/>
                </a:solidFill>
                <a:cs typeface="Arial Unicode MS" charset="0"/>
              </a:rPr>
              <a:t>U složených namáhání, při kterých se vyskytuje současně normálové i tečné napětí, nemůžerme tato napětí slučovat ani algebraicky, ani vektorově.</a:t>
            </a:r>
          </a:p>
          <a:p>
            <a:pPr marL="606425" indent="-606425" defTabSz="449263">
              <a:lnSpc>
                <a:spcPct val="80000"/>
              </a:lnSpc>
              <a:spcBef>
                <a:spcPts val="700"/>
              </a:spcBef>
              <a:buSzPct val="100000"/>
              <a:tabLst>
                <a:tab pos="606425" algn="l"/>
                <a:tab pos="1054100" algn="l"/>
                <a:tab pos="1503363" algn="l"/>
                <a:tab pos="1952625" algn="l"/>
                <a:tab pos="2401888" algn="l"/>
                <a:tab pos="2851150" algn="l"/>
                <a:tab pos="3300413" algn="l"/>
                <a:tab pos="3749675" algn="l"/>
                <a:tab pos="4198938" algn="l"/>
                <a:tab pos="4648200" algn="l"/>
                <a:tab pos="5097463" algn="l"/>
                <a:tab pos="5546725" algn="l"/>
                <a:tab pos="5995988" algn="l"/>
                <a:tab pos="6445250" algn="l"/>
                <a:tab pos="6894513" algn="l"/>
                <a:tab pos="7343775" algn="l"/>
                <a:tab pos="7793038" algn="l"/>
                <a:tab pos="8242300" algn="l"/>
                <a:tab pos="8691563" algn="l"/>
                <a:tab pos="9140825" algn="l"/>
                <a:tab pos="9590088" algn="l"/>
              </a:tabLst>
            </a:pPr>
            <a:endParaRPr lang="cs-CZ" sz="2800">
              <a:solidFill>
                <a:srgbClr val="000000"/>
              </a:solidFill>
              <a:cs typeface="Arial Unicode MS" charset="0"/>
            </a:endParaRPr>
          </a:p>
          <a:p>
            <a:pPr marL="606425" indent="-606425" defTabSz="449263">
              <a:lnSpc>
                <a:spcPct val="80000"/>
              </a:lnSpc>
              <a:spcBef>
                <a:spcPts val="70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606425" algn="l"/>
                <a:tab pos="1054100" algn="l"/>
                <a:tab pos="1503363" algn="l"/>
                <a:tab pos="1952625" algn="l"/>
                <a:tab pos="2401888" algn="l"/>
                <a:tab pos="2851150" algn="l"/>
                <a:tab pos="3300413" algn="l"/>
                <a:tab pos="3749675" algn="l"/>
                <a:tab pos="4198938" algn="l"/>
                <a:tab pos="4648200" algn="l"/>
                <a:tab pos="5097463" algn="l"/>
                <a:tab pos="5546725" algn="l"/>
                <a:tab pos="5995988" algn="l"/>
                <a:tab pos="6445250" algn="l"/>
                <a:tab pos="6894513" algn="l"/>
                <a:tab pos="7343775" algn="l"/>
                <a:tab pos="7793038" algn="l"/>
                <a:tab pos="8242300" algn="l"/>
                <a:tab pos="8691563" algn="l"/>
                <a:tab pos="9140825" algn="l"/>
                <a:tab pos="9590088" algn="l"/>
              </a:tabLst>
            </a:pPr>
            <a:r>
              <a:rPr lang="cs-CZ" sz="2800">
                <a:solidFill>
                  <a:srgbClr val="000000"/>
                </a:solidFill>
                <a:cs typeface="Arial Unicode MS" charset="0"/>
              </a:rPr>
              <a:t>Lze použít dva způsoby řešení:</a:t>
            </a:r>
          </a:p>
          <a:p>
            <a:pPr marL="930275" lvl="1" indent="-530225" defTabSz="449263">
              <a:lnSpc>
                <a:spcPct val="80000"/>
              </a:lnSpc>
              <a:spcBef>
                <a:spcPts val="700"/>
              </a:spcBef>
              <a:buClr>
                <a:srgbClr val="000000"/>
              </a:buClr>
              <a:buSzPct val="100000"/>
              <a:buFont typeface="Arial" charset="0"/>
              <a:buAutoNum type="alphaLcParenR"/>
              <a:tabLst>
                <a:tab pos="606425" algn="l"/>
                <a:tab pos="1054100" algn="l"/>
                <a:tab pos="1503363" algn="l"/>
                <a:tab pos="1952625" algn="l"/>
                <a:tab pos="2401888" algn="l"/>
                <a:tab pos="2851150" algn="l"/>
                <a:tab pos="3300413" algn="l"/>
                <a:tab pos="3749675" algn="l"/>
                <a:tab pos="4198938" algn="l"/>
                <a:tab pos="4648200" algn="l"/>
                <a:tab pos="5097463" algn="l"/>
                <a:tab pos="5546725" algn="l"/>
                <a:tab pos="5995988" algn="l"/>
                <a:tab pos="6445250" algn="l"/>
                <a:tab pos="6894513" algn="l"/>
                <a:tab pos="7343775" algn="l"/>
                <a:tab pos="7793038" algn="l"/>
                <a:tab pos="8242300" algn="l"/>
                <a:tab pos="8691563" algn="l"/>
                <a:tab pos="9140825" algn="l"/>
                <a:tab pos="9590088" algn="l"/>
              </a:tabLst>
            </a:pPr>
            <a:r>
              <a:rPr lang="cs-CZ" sz="2800">
                <a:solidFill>
                  <a:srgbClr val="000000"/>
                </a:solidFill>
                <a:cs typeface="Arial Unicode MS" charset="0"/>
              </a:rPr>
              <a:t>Pokus na tenkostěnné nádobě, kterou namáháme vnitřním přetlakem a osovou tahovou silou.</a:t>
            </a:r>
          </a:p>
          <a:p>
            <a:pPr marL="930275" lvl="1" indent="-530225" defTabSz="449263">
              <a:lnSpc>
                <a:spcPct val="80000"/>
              </a:lnSpc>
              <a:spcBef>
                <a:spcPts val="700"/>
              </a:spcBef>
              <a:buClr>
                <a:srgbClr val="000000"/>
              </a:buClr>
              <a:buSzPct val="100000"/>
              <a:buFont typeface="Arial" charset="0"/>
              <a:buAutoNum type="alphaLcParenR"/>
              <a:tabLst>
                <a:tab pos="606425" algn="l"/>
                <a:tab pos="1054100" algn="l"/>
                <a:tab pos="1503363" algn="l"/>
                <a:tab pos="1952625" algn="l"/>
                <a:tab pos="2401888" algn="l"/>
                <a:tab pos="2851150" algn="l"/>
                <a:tab pos="3300413" algn="l"/>
                <a:tab pos="3749675" algn="l"/>
                <a:tab pos="4198938" algn="l"/>
                <a:tab pos="4648200" algn="l"/>
                <a:tab pos="5097463" algn="l"/>
                <a:tab pos="5546725" algn="l"/>
                <a:tab pos="5995988" algn="l"/>
                <a:tab pos="6445250" algn="l"/>
                <a:tab pos="6894513" algn="l"/>
                <a:tab pos="7343775" algn="l"/>
                <a:tab pos="7793038" algn="l"/>
                <a:tab pos="8242300" algn="l"/>
                <a:tab pos="8691563" algn="l"/>
                <a:tab pos="9140825" algn="l"/>
                <a:tab pos="9590088" algn="l"/>
              </a:tabLst>
            </a:pPr>
            <a:r>
              <a:rPr lang="cs-CZ" sz="2800">
                <a:solidFill>
                  <a:srgbClr val="000000"/>
                </a:solidFill>
                <a:cs typeface="Arial Unicode MS" charset="0"/>
              </a:rPr>
              <a:t>Použití teorií lomu (teorií pevnosti).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2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 defTabSz="449263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000" b="1">
                <a:solidFill>
                  <a:srgbClr val="376092"/>
                </a:solidFill>
                <a:cs typeface="Arial Unicode MS" charset="0"/>
              </a:rPr>
              <a:t>Teorie pevnost</a:t>
            </a:r>
            <a:r>
              <a:rPr lang="cs-CZ" sz="4000">
                <a:solidFill>
                  <a:srgbClr val="376092"/>
                </a:solidFill>
                <a:cs typeface="Arial Unicode MS" charset="0"/>
              </a:rPr>
              <a:t>i</a:t>
            </a:r>
          </a:p>
        </p:txBody>
      </p:sp>
      <p:sp>
        <p:nvSpPr>
          <p:cNvPr id="9219" name="Text Box 3"/>
          <p:cNvSpPr txBox="1">
            <a:spLocks noChangeArrowheads="1"/>
          </p:cNvSpPr>
          <p:nvPr/>
        </p:nvSpPr>
        <p:spPr bwMode="auto">
          <a:xfrm>
            <a:off x="468313" y="692150"/>
            <a:ext cx="8229600" cy="63468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2900" indent="-339725" defTabSz="449263">
              <a:spcBef>
                <a:spcPts val="800"/>
              </a:spcBef>
              <a:buSzPct val="10000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3200" dirty="0">
              <a:solidFill>
                <a:srgbClr val="000000"/>
              </a:solidFill>
              <a:cs typeface="Arial Unicode MS" charset="0"/>
            </a:endParaRPr>
          </a:p>
          <a:p>
            <a:pPr marL="342900" indent="-339725" defTabSz="449263">
              <a:spcBef>
                <a:spcPts val="80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3200" dirty="0">
                <a:solidFill>
                  <a:srgbClr val="000000"/>
                </a:solidFill>
                <a:cs typeface="Arial Unicode MS" charset="0"/>
              </a:rPr>
              <a:t>Každá z nich je vhodná pro určitý druh materiálu a každá má své omezení.</a:t>
            </a:r>
          </a:p>
          <a:p>
            <a:pPr marL="342900" indent="-339725" defTabSz="449263">
              <a:spcBef>
                <a:spcPts val="80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3200" dirty="0">
                <a:solidFill>
                  <a:srgbClr val="000000"/>
                </a:solidFill>
                <a:cs typeface="Arial Unicode MS" charset="0"/>
              </a:rPr>
              <a:t>Všechny vycházejí ze stejného principu, tj. zavádějí tzv. </a:t>
            </a:r>
            <a:r>
              <a:rPr lang="cs-CZ" sz="3200" b="1" dirty="0">
                <a:solidFill>
                  <a:srgbClr val="000000"/>
                </a:solidFill>
                <a:cs typeface="Arial Unicode MS" charset="0"/>
              </a:rPr>
              <a:t>redukované napětí</a:t>
            </a:r>
            <a:r>
              <a:rPr lang="cs-CZ" sz="3200" dirty="0">
                <a:solidFill>
                  <a:srgbClr val="000000"/>
                </a:solidFill>
                <a:cs typeface="Arial Unicode MS" charset="0"/>
              </a:rPr>
              <a:t> a to zpravidla normálové, které v daném bodě tělesa vyvodí stejné důsledky jako napětí daná. </a:t>
            </a:r>
          </a:p>
          <a:p>
            <a:pPr marL="342900" indent="-339725" defTabSz="449263">
              <a:spcBef>
                <a:spcPts val="80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3200" dirty="0">
                <a:solidFill>
                  <a:srgbClr val="000000"/>
                </a:solidFill>
                <a:cs typeface="Arial Unicode MS" charset="0"/>
              </a:rPr>
              <a:t>Všechny teorie </a:t>
            </a:r>
            <a:r>
              <a:rPr lang="cs-CZ" sz="3200" dirty="0" smtClean="0">
                <a:solidFill>
                  <a:srgbClr val="000000"/>
                </a:solidFill>
                <a:cs typeface="Arial Unicode MS" charset="0"/>
              </a:rPr>
              <a:t>vyjadřují </a:t>
            </a:r>
            <a:r>
              <a:rPr lang="cs-CZ" sz="3200" dirty="0">
                <a:solidFill>
                  <a:srgbClr val="000000"/>
                </a:solidFill>
                <a:cs typeface="Arial Unicode MS" charset="0"/>
              </a:rPr>
              <a:t>redukované napětí buď pomocí hlavních </a:t>
            </a:r>
            <a:r>
              <a:rPr lang="cs-CZ" sz="3200" dirty="0" smtClean="0">
                <a:solidFill>
                  <a:srgbClr val="000000"/>
                </a:solidFill>
                <a:cs typeface="Arial Unicode MS" charset="0"/>
              </a:rPr>
              <a:t>napětí nebo </a:t>
            </a:r>
            <a:r>
              <a:rPr lang="cs-CZ" sz="3200" dirty="0">
                <a:solidFill>
                  <a:srgbClr val="000000"/>
                </a:solidFill>
                <a:cs typeface="Arial Unicode MS" charset="0"/>
              </a:rPr>
              <a:t>pomocí napětí daných na řešeném elementu. </a:t>
            </a:r>
          </a:p>
          <a:p>
            <a:pPr marL="342900" indent="-339725" defTabSz="449263">
              <a:spcBef>
                <a:spcPts val="800"/>
              </a:spcBef>
              <a:buSzPct val="10000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3200" dirty="0">
              <a:solidFill>
                <a:srgbClr val="000000"/>
              </a:solidFill>
              <a:cs typeface="Arial Unicode MS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2"/>
          <p:cNvSpPr txBox="1">
            <a:spLocks noChangeArrowheads="1"/>
          </p:cNvSpPr>
          <p:nvPr/>
        </p:nvSpPr>
        <p:spPr bwMode="auto">
          <a:xfrm>
            <a:off x="457200" y="190500"/>
            <a:ext cx="8229600" cy="1311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 defTabSz="449263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000">
                <a:solidFill>
                  <a:srgbClr val="376092"/>
                </a:solidFill>
                <a:cs typeface="Arial Unicode MS" charset="0"/>
              </a:rPr>
              <a:t>1. Teorie maximálních normálových napětí</a:t>
            </a:r>
          </a:p>
        </p:txBody>
      </p:sp>
      <p:sp>
        <p:nvSpPr>
          <p:cNvPr id="10243" name="Text Box 3"/>
          <p:cNvSpPr txBox="1">
            <a:spLocks noChangeArrowheads="1"/>
          </p:cNvSpPr>
          <p:nvPr/>
        </p:nvSpPr>
        <p:spPr bwMode="auto">
          <a:xfrm>
            <a:off x="468313" y="1079500"/>
            <a:ext cx="8229600" cy="63468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2900" indent="-339725" defTabSz="449263">
              <a:spcBef>
                <a:spcPts val="800"/>
              </a:spcBef>
              <a:buSzPct val="10000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3200">
              <a:solidFill>
                <a:srgbClr val="000000"/>
              </a:solidFill>
              <a:cs typeface="Arial Unicode MS" charset="0"/>
            </a:endParaRPr>
          </a:p>
          <a:p>
            <a:pPr marL="342900" indent="-339725" defTabSz="449263">
              <a:spcBef>
                <a:spcPts val="80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3200">
                <a:solidFill>
                  <a:srgbClr val="000000"/>
                </a:solidFill>
                <a:cs typeface="Arial Unicode MS" charset="0"/>
              </a:rPr>
              <a:t>Tuto teorii lze použít jen pro materiály, které mají stejné dovolené napětí v tahu i ve smyku. </a:t>
            </a:r>
          </a:p>
          <a:p>
            <a:pPr marL="342900" indent="-339725" defTabSz="449263">
              <a:spcBef>
                <a:spcPts val="80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3200">
                <a:solidFill>
                  <a:srgbClr val="000000"/>
                </a:solidFill>
                <a:cs typeface="Arial Unicode MS" charset="0"/>
              </a:rPr>
              <a:t>Podle této teorie dojde k poruše při složeném stavu napjatosti tehdy, jestliže </a:t>
            </a:r>
            <a:r>
              <a:rPr lang="el-GR" sz="3200">
                <a:solidFill>
                  <a:srgbClr val="000000"/>
                </a:solidFill>
                <a:cs typeface="Arial Unicode MS" charset="0"/>
              </a:rPr>
              <a:t>σ</a:t>
            </a:r>
            <a:r>
              <a:rPr lang="cs-CZ" sz="3200" baseline="-25000">
                <a:solidFill>
                  <a:srgbClr val="000000"/>
                </a:solidFill>
                <a:cs typeface="Arial Unicode MS" charset="0"/>
              </a:rPr>
              <a:t>max </a:t>
            </a:r>
            <a:r>
              <a:rPr lang="cs-CZ" sz="3200">
                <a:solidFill>
                  <a:srgbClr val="000000"/>
                </a:solidFill>
                <a:cs typeface="Arial Unicode MS" charset="0"/>
              </a:rPr>
              <a:t>dosáhne hodnoty, při které nastane porušení za prostého tahu nebo tlaku.</a:t>
            </a:r>
          </a:p>
          <a:p>
            <a:pPr marL="342900" indent="-339725" defTabSz="449263">
              <a:spcBef>
                <a:spcPts val="800"/>
              </a:spcBef>
              <a:buSzPct val="10000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3200">
              <a:solidFill>
                <a:srgbClr val="000000"/>
              </a:solidFill>
              <a:cs typeface="Arial Unicode MS" charset="0"/>
            </a:endParaRPr>
          </a:p>
          <a:p>
            <a:pPr marL="342900" indent="-339725" defTabSz="449263">
              <a:spcBef>
                <a:spcPts val="800"/>
              </a:spcBef>
              <a:buSzPct val="10000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3200">
              <a:solidFill>
                <a:srgbClr val="000000"/>
              </a:solidFill>
              <a:cs typeface="Arial Unicode MS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Text Box 2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28" name="Text Box 3"/>
          <p:cNvSpPr txBox="1">
            <a:spLocks noChangeArrowheads="1"/>
          </p:cNvSpPr>
          <p:nvPr/>
        </p:nvSpPr>
        <p:spPr bwMode="auto">
          <a:xfrm>
            <a:off x="411163" y="53975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39725" indent="-339725" defTabSz="449263">
              <a:spcBef>
                <a:spcPts val="70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2800">
                <a:solidFill>
                  <a:srgbClr val="000000"/>
                </a:solidFill>
                <a:cs typeface="Arial Unicode MS" charset="0"/>
              </a:rPr>
              <a:t>Vztah pro redukované napětí má tvar: </a:t>
            </a:r>
          </a:p>
        </p:txBody>
      </p:sp>
      <p:graphicFrame>
        <p:nvGraphicFramePr>
          <p:cNvPr id="1026" name="Object 5"/>
          <p:cNvGraphicFramePr>
            <a:graphicFrameLocks noChangeAspect="1"/>
          </p:cNvGraphicFramePr>
          <p:nvPr/>
        </p:nvGraphicFramePr>
        <p:xfrm>
          <a:off x="914400" y="1143000"/>
          <a:ext cx="4114800" cy="1179513"/>
        </p:xfrm>
        <a:graphic>
          <a:graphicData uri="http://schemas.openxmlformats.org/presentationml/2006/ole">
            <p:oleObj spid="_x0000_s1026" name="Rovnice" r:id="rId4" imgW="1993680" imgH="57132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457200" y="130175"/>
            <a:ext cx="8229600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 defTabSz="449263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>
                <a:solidFill>
                  <a:srgbClr val="376092"/>
                </a:solidFill>
                <a:cs typeface="Arial Unicode MS" charset="0"/>
              </a:rPr>
              <a:t>2. Teorie největších poměrných deformací</a:t>
            </a:r>
          </a:p>
        </p:txBody>
      </p:sp>
      <p:sp>
        <p:nvSpPr>
          <p:cNvPr id="11267" name="Text Box 3"/>
          <p:cNvSpPr txBox="1">
            <a:spLocks noChangeArrowheads="1"/>
          </p:cNvSpPr>
          <p:nvPr/>
        </p:nvSpPr>
        <p:spPr bwMode="auto">
          <a:xfrm>
            <a:off x="411163" y="159385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39725" indent="-339725" defTabSz="449263">
              <a:spcBef>
                <a:spcPts val="80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3200">
                <a:solidFill>
                  <a:srgbClr val="000000"/>
                </a:solidFill>
                <a:cs typeface="Arial Unicode MS" charset="0"/>
              </a:rPr>
              <a:t>Tato teorie předpokládá, že k porušení dojde v důsledku maximálního poměrného prodloužení nebo zkrácení. Deformace tedy nesmí u dvouosé napjatosti překročit hodnotu poměrného prodloužení (zkrácení) prostého tahu (tlaku) pro napětí odpovídající dovolenému napětí.</a:t>
            </a:r>
          </a:p>
          <a:p>
            <a:pPr marL="339725" indent="-339725" defTabSz="449263">
              <a:spcBef>
                <a:spcPts val="80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3200">
                <a:solidFill>
                  <a:srgbClr val="000000"/>
                </a:solidFill>
                <a:cs typeface="Arial Unicode MS" charset="0"/>
              </a:rPr>
              <a:t>Použití např. u křehkých materiálů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Text Box 2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52" name="Text Box 3"/>
          <p:cNvSpPr txBox="1">
            <a:spLocks noChangeArrowheads="1"/>
          </p:cNvSpPr>
          <p:nvPr/>
        </p:nvSpPr>
        <p:spPr bwMode="auto">
          <a:xfrm>
            <a:off x="642938" y="785813"/>
            <a:ext cx="7943850" cy="45259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39725" indent="-339725" defTabSz="449263">
              <a:spcBef>
                <a:spcPts val="80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3200">
                <a:solidFill>
                  <a:srgbClr val="000000"/>
                </a:solidFill>
                <a:cs typeface="Arial Unicode MS" charset="0"/>
              </a:rPr>
              <a:t>Vztah pro redukované napětí má tvar: </a:t>
            </a:r>
          </a:p>
          <a:p>
            <a:pPr marL="339725" indent="-339725" algn="just" defTabSz="449263">
              <a:spcBef>
                <a:spcPts val="800"/>
              </a:spcBef>
              <a:buSzPct val="10000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endParaRPr lang="cs-CZ" sz="3200">
              <a:solidFill>
                <a:srgbClr val="000000"/>
              </a:solidFill>
              <a:cs typeface="Arial Unicode MS" charset="0"/>
            </a:endParaRPr>
          </a:p>
        </p:txBody>
      </p:sp>
      <p:graphicFrame>
        <p:nvGraphicFramePr>
          <p:cNvPr id="2050" name="Object 5"/>
          <p:cNvGraphicFramePr>
            <a:graphicFrameLocks noChangeAspect="1"/>
          </p:cNvGraphicFramePr>
          <p:nvPr/>
        </p:nvGraphicFramePr>
        <p:xfrm>
          <a:off x="1143000" y="1524000"/>
          <a:ext cx="4849813" cy="609600"/>
        </p:xfrm>
        <a:graphic>
          <a:graphicData uri="http://schemas.openxmlformats.org/presentationml/2006/ole">
            <p:oleObj spid="_x0000_s2050" name="Rovnice" r:id="rId4" imgW="2222280" imgH="27936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Text Box 2"/>
          <p:cNvSpPr txBox="1">
            <a:spLocks noChangeArrowheads="1"/>
          </p:cNvSpPr>
          <p:nvPr/>
        </p:nvSpPr>
        <p:spPr bwMode="auto">
          <a:xfrm>
            <a:off x="457200" y="190500"/>
            <a:ext cx="8229600" cy="1311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 defTabSz="449263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000">
                <a:solidFill>
                  <a:srgbClr val="376092"/>
                </a:solidFill>
                <a:cs typeface="Arial Unicode MS" charset="0"/>
              </a:rPr>
              <a:t>3. Teorie maximálních smykových napětí</a:t>
            </a:r>
          </a:p>
        </p:txBody>
      </p:sp>
      <p:sp>
        <p:nvSpPr>
          <p:cNvPr id="3076" name="Text Box 3"/>
          <p:cNvSpPr txBox="1">
            <a:spLocks noChangeArrowheads="1"/>
          </p:cNvSpPr>
          <p:nvPr/>
        </p:nvSpPr>
        <p:spPr bwMode="auto">
          <a:xfrm>
            <a:off x="468313" y="1079500"/>
            <a:ext cx="8229600" cy="59594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2900" indent="-339725" defTabSz="449263">
              <a:spcBef>
                <a:spcPts val="800"/>
              </a:spcBef>
              <a:buSzPct val="10000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3200">
              <a:solidFill>
                <a:srgbClr val="000000"/>
              </a:solidFill>
              <a:cs typeface="Arial Unicode MS" charset="0"/>
            </a:endParaRPr>
          </a:p>
          <a:p>
            <a:pPr marL="342900" indent="-339725" defTabSz="449263">
              <a:spcBef>
                <a:spcPts val="80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3200">
                <a:solidFill>
                  <a:srgbClr val="000000"/>
                </a:solidFill>
                <a:cs typeface="Arial Unicode MS" charset="0"/>
              </a:rPr>
              <a:t>Tato teorie předpokládá, že se materiál poruší tehdy, dosáhne-li maximální tečné  napětí velikosti, při níž se materiál poruší při prostém tahu.</a:t>
            </a:r>
          </a:p>
          <a:p>
            <a:pPr marL="342900" indent="-339725" defTabSz="449263">
              <a:spcBef>
                <a:spcPts val="80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3200">
                <a:solidFill>
                  <a:srgbClr val="000000"/>
                </a:solidFill>
                <a:cs typeface="Arial Unicode MS" charset="0"/>
              </a:rPr>
              <a:t>Vztah pro redukované napětí:</a:t>
            </a:r>
          </a:p>
          <a:p>
            <a:pPr marL="342900" indent="-339725" defTabSz="449263">
              <a:spcBef>
                <a:spcPts val="80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3200">
              <a:solidFill>
                <a:srgbClr val="000000"/>
              </a:solidFill>
              <a:cs typeface="Arial Unicode MS" charset="0"/>
            </a:endParaRPr>
          </a:p>
          <a:p>
            <a:pPr marL="342900" indent="-339725" defTabSz="449263">
              <a:spcBef>
                <a:spcPts val="800"/>
              </a:spcBef>
              <a:buSzPct val="10000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3200">
                <a:solidFill>
                  <a:srgbClr val="000000"/>
                </a:solidFill>
                <a:cs typeface="Arial Unicode MS" charset="0"/>
              </a:rPr>
              <a:t> </a:t>
            </a:r>
          </a:p>
        </p:txBody>
      </p:sp>
      <p:graphicFrame>
        <p:nvGraphicFramePr>
          <p:cNvPr id="3074" name="Object 4"/>
          <p:cNvGraphicFramePr>
            <a:graphicFrameLocks noChangeAspect="1"/>
          </p:cNvGraphicFramePr>
          <p:nvPr/>
        </p:nvGraphicFramePr>
        <p:xfrm>
          <a:off x="990600" y="4419600"/>
          <a:ext cx="3322638" cy="609600"/>
        </p:xfrm>
        <a:graphic>
          <a:graphicData uri="http://schemas.openxmlformats.org/presentationml/2006/ole">
            <p:oleObj spid="_x0000_s3074" name="Rovnice" r:id="rId4" imgW="1384200" imgH="25380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Text Box 2"/>
          <p:cNvSpPr txBox="1">
            <a:spLocks noChangeArrowheads="1"/>
          </p:cNvSpPr>
          <p:nvPr/>
        </p:nvSpPr>
        <p:spPr bwMode="auto">
          <a:xfrm>
            <a:off x="457200" y="190500"/>
            <a:ext cx="8229600" cy="1311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 defTabSz="449263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000">
                <a:solidFill>
                  <a:srgbClr val="376092"/>
                </a:solidFill>
                <a:cs typeface="Arial Unicode MS" charset="0"/>
              </a:rPr>
              <a:t>4. Teorie objemové hustoty deformační energie</a:t>
            </a:r>
          </a:p>
        </p:txBody>
      </p:sp>
      <p:sp>
        <p:nvSpPr>
          <p:cNvPr id="4100" name="Text Box 3"/>
          <p:cNvSpPr txBox="1">
            <a:spLocks noChangeArrowheads="1"/>
          </p:cNvSpPr>
          <p:nvPr/>
        </p:nvSpPr>
        <p:spPr bwMode="auto">
          <a:xfrm>
            <a:off x="468313" y="1079500"/>
            <a:ext cx="8229600" cy="59594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2900" indent="-339725" defTabSz="449263">
              <a:spcBef>
                <a:spcPts val="800"/>
              </a:spcBef>
              <a:buSzPct val="10000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3200" dirty="0">
              <a:solidFill>
                <a:srgbClr val="000000"/>
              </a:solidFill>
              <a:cs typeface="Arial Unicode MS" charset="0"/>
            </a:endParaRPr>
          </a:p>
          <a:p>
            <a:pPr marL="342900" indent="-339725" defTabSz="449263">
              <a:spcBef>
                <a:spcPts val="80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3200" dirty="0">
                <a:solidFill>
                  <a:srgbClr val="000000"/>
                </a:solidFill>
                <a:cs typeface="Arial Unicode MS" charset="0"/>
              </a:rPr>
              <a:t>Tato teorie předpokládá, že k porušení součásti </a:t>
            </a:r>
            <a:r>
              <a:rPr lang="cs-CZ" sz="3200" dirty="0" smtClean="0">
                <a:solidFill>
                  <a:srgbClr val="000000"/>
                </a:solidFill>
                <a:cs typeface="Arial Unicode MS" charset="0"/>
              </a:rPr>
              <a:t>dojde, </a:t>
            </a:r>
            <a:r>
              <a:rPr lang="cs-CZ" sz="3200" dirty="0">
                <a:solidFill>
                  <a:srgbClr val="000000"/>
                </a:solidFill>
                <a:cs typeface="Arial Unicode MS" charset="0"/>
              </a:rPr>
              <a:t>překročí-li tato energie určitou dovolenou hodnotu.</a:t>
            </a:r>
          </a:p>
          <a:p>
            <a:pPr marL="342900" indent="-339725" defTabSz="449263">
              <a:spcBef>
                <a:spcPts val="80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3200" dirty="0">
                <a:solidFill>
                  <a:srgbClr val="000000"/>
                </a:solidFill>
                <a:cs typeface="Arial Unicode MS" charset="0"/>
              </a:rPr>
              <a:t>Vztah pro redukované napětí:</a:t>
            </a:r>
          </a:p>
          <a:p>
            <a:pPr marL="342900" indent="-339725" defTabSz="449263">
              <a:spcBef>
                <a:spcPts val="80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3200" dirty="0">
              <a:solidFill>
                <a:srgbClr val="000000"/>
              </a:solidFill>
              <a:cs typeface="Arial Unicode MS" charset="0"/>
            </a:endParaRPr>
          </a:p>
          <a:p>
            <a:pPr marL="342900" indent="-339725" defTabSz="449263">
              <a:spcBef>
                <a:spcPts val="800"/>
              </a:spcBef>
              <a:buSzPct val="10000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3200" dirty="0">
                <a:solidFill>
                  <a:srgbClr val="000000"/>
                </a:solidFill>
                <a:cs typeface="Arial Unicode MS" charset="0"/>
              </a:rPr>
              <a:t> </a:t>
            </a:r>
          </a:p>
        </p:txBody>
      </p:sp>
      <p:graphicFrame>
        <p:nvGraphicFramePr>
          <p:cNvPr id="4098" name="Object 5"/>
          <p:cNvGraphicFramePr>
            <a:graphicFrameLocks noChangeAspect="1"/>
          </p:cNvGraphicFramePr>
          <p:nvPr/>
        </p:nvGraphicFramePr>
        <p:xfrm>
          <a:off x="990600" y="3886200"/>
          <a:ext cx="5111750" cy="685800"/>
        </p:xfrm>
        <a:graphic>
          <a:graphicData uri="http://schemas.openxmlformats.org/presentationml/2006/ole">
            <p:oleObj spid="_x0000_s4098" name="Rovnice" r:id="rId4" imgW="2082600" imgH="27936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Text Box 2"/>
          <p:cNvSpPr txBox="1">
            <a:spLocks noChangeArrowheads="1"/>
          </p:cNvSpPr>
          <p:nvPr/>
        </p:nvSpPr>
        <p:spPr bwMode="auto">
          <a:xfrm>
            <a:off x="457200" y="190500"/>
            <a:ext cx="8229600" cy="1311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 defTabSz="449263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000">
                <a:solidFill>
                  <a:srgbClr val="376092"/>
                </a:solidFill>
                <a:cs typeface="Arial Unicode MS" charset="0"/>
              </a:rPr>
              <a:t>5. Teorie objemové hustoty deformační energie změny tvaru</a:t>
            </a:r>
          </a:p>
        </p:txBody>
      </p:sp>
      <p:sp>
        <p:nvSpPr>
          <p:cNvPr id="5124" name="Text Box 3"/>
          <p:cNvSpPr txBox="1">
            <a:spLocks noChangeArrowheads="1"/>
          </p:cNvSpPr>
          <p:nvPr/>
        </p:nvSpPr>
        <p:spPr bwMode="auto">
          <a:xfrm>
            <a:off x="468313" y="1079500"/>
            <a:ext cx="8229600" cy="59594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2900" indent="-339725" defTabSz="449263">
              <a:spcBef>
                <a:spcPts val="800"/>
              </a:spcBef>
              <a:buSzPct val="10000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3200">
              <a:solidFill>
                <a:srgbClr val="000000"/>
              </a:solidFill>
              <a:cs typeface="Arial Unicode MS" charset="0"/>
            </a:endParaRPr>
          </a:p>
          <a:p>
            <a:pPr marL="342900" indent="-339725" defTabSz="449263">
              <a:spcBef>
                <a:spcPts val="80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3200">
                <a:solidFill>
                  <a:srgbClr val="000000"/>
                </a:solidFill>
                <a:cs typeface="Arial Unicode MS" charset="0"/>
              </a:rPr>
              <a:t>V praxi se používá nejčastěji.</a:t>
            </a:r>
          </a:p>
          <a:p>
            <a:pPr marL="342900" indent="-339725" defTabSz="449263">
              <a:spcBef>
                <a:spcPts val="80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3200">
                <a:solidFill>
                  <a:srgbClr val="000000"/>
                </a:solidFill>
                <a:cs typeface="Arial Unicode MS" charset="0"/>
              </a:rPr>
              <a:t>Tato teorie předpokládá, že  pro porušení součásti je rozhodující deformační energie způsobující změnu tvaru součásti. K jejímu porušení dojde, překročí-li tato energie určitou dovolenou hodnotu. </a:t>
            </a:r>
          </a:p>
          <a:p>
            <a:pPr marL="342900" indent="-339725" defTabSz="449263">
              <a:spcBef>
                <a:spcPts val="80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3200">
                <a:solidFill>
                  <a:srgbClr val="000000"/>
                </a:solidFill>
                <a:cs typeface="Arial Unicode MS" charset="0"/>
              </a:rPr>
              <a:t>Vztah pro redukované napětí:</a:t>
            </a:r>
          </a:p>
          <a:p>
            <a:pPr marL="342900" indent="-339725" defTabSz="449263">
              <a:spcBef>
                <a:spcPts val="80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3200">
              <a:solidFill>
                <a:srgbClr val="000000"/>
              </a:solidFill>
              <a:cs typeface="Arial Unicode MS" charset="0"/>
            </a:endParaRPr>
          </a:p>
          <a:p>
            <a:pPr marL="342900" indent="-339725" defTabSz="449263">
              <a:spcBef>
                <a:spcPts val="800"/>
              </a:spcBef>
              <a:buSzPct val="10000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3200">
                <a:solidFill>
                  <a:srgbClr val="000000"/>
                </a:solidFill>
                <a:cs typeface="Arial Unicode MS" charset="0"/>
              </a:rPr>
              <a:t> </a:t>
            </a:r>
          </a:p>
        </p:txBody>
      </p:sp>
      <p:graphicFrame>
        <p:nvGraphicFramePr>
          <p:cNvPr id="5122" name="Object 5"/>
          <p:cNvGraphicFramePr>
            <a:graphicFrameLocks noChangeAspect="1"/>
          </p:cNvGraphicFramePr>
          <p:nvPr/>
        </p:nvGraphicFramePr>
        <p:xfrm>
          <a:off x="990600" y="5410200"/>
          <a:ext cx="3554413" cy="685800"/>
        </p:xfrm>
        <a:graphic>
          <a:graphicData uri="http://schemas.openxmlformats.org/presentationml/2006/ole">
            <p:oleObj spid="_x0000_s5122" name="Rovnice" r:id="rId4" imgW="1447560" imgH="27936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 Box 2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5603" name="Text Box 3"/>
          <p:cNvSpPr txBox="1">
            <a:spLocks noChangeArrowheads="1"/>
          </p:cNvSpPr>
          <p:nvPr/>
        </p:nvSpPr>
        <p:spPr bwMode="auto">
          <a:xfrm>
            <a:off x="611188" y="765175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pPr marL="338138" indent="-338138" defTabSz="449263">
              <a:spcBef>
                <a:spcPts val="35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  <a:defRPr/>
            </a:pPr>
            <a:r>
              <a:rPr lang="cs-CZ" sz="1600" b="1" dirty="0">
                <a:solidFill>
                  <a:srgbClr val="000000"/>
                </a:solidFill>
                <a:cs typeface="Arial Unicode MS" charset="0"/>
              </a:rPr>
              <a:t>Citace:</a:t>
            </a:r>
            <a:r>
              <a:rPr lang="cs-CZ" sz="1600" dirty="0">
                <a:solidFill>
                  <a:srgbClr val="000000"/>
                </a:solidFill>
                <a:cs typeface="Arial Unicode MS" charset="0"/>
              </a:rPr>
              <a:t> </a:t>
            </a:r>
          </a:p>
          <a:p>
            <a:pPr marL="338138" indent="-338138" defTabSz="449263">
              <a:spcBef>
                <a:spcPts val="35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  <a:defRPr/>
            </a:pPr>
            <a:r>
              <a:rPr lang="cs-CZ" sz="16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MRŇÁK, Ladislav a DRDLA, Alexander. </a:t>
            </a:r>
            <a:r>
              <a:rPr lang="cs-CZ" sz="1600" i="1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Mechanika: pružnost a pevnost pro střední průmyslové školy strojnické. </a:t>
            </a:r>
            <a:r>
              <a:rPr lang="cs-CZ" sz="16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3. </a:t>
            </a:r>
            <a:r>
              <a:rPr lang="cs-CZ" sz="1600" dirty="0" err="1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vyd</a:t>
            </a:r>
            <a:r>
              <a:rPr lang="cs-CZ" sz="16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. Praha: Nakladatelství technické literatury, 1981, 368 s. S. 288, 289, 290, 291.</a:t>
            </a:r>
          </a:p>
          <a:p>
            <a:pPr marL="339725" indent="-339725" defTabSz="449263">
              <a:spcBef>
                <a:spcPts val="35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/>
            </a:pPr>
            <a:endParaRPr lang="cs-CZ" sz="1400" dirty="0">
              <a:solidFill>
                <a:srgbClr val="000000"/>
              </a:solidFill>
              <a:latin typeface="Times New Roman" pitchFamily="16" charset="0"/>
              <a:cs typeface="Arial Unicode MS" charset="0"/>
            </a:endParaRPr>
          </a:p>
          <a:p>
            <a:pPr marL="339725" indent="-339725" algn="just" defTabSz="449263">
              <a:spcBef>
                <a:spcPts val="350"/>
              </a:spcBef>
              <a:buSzPct val="10000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/>
            </a:pPr>
            <a:endParaRPr lang="cs-CZ" sz="1400" dirty="0">
              <a:solidFill>
                <a:srgbClr val="000000"/>
              </a:solidFill>
              <a:latin typeface="Times New Roman" pitchFamily="16" charset="0"/>
              <a:cs typeface="Arial Unicode MS" charset="0"/>
            </a:endParaRPr>
          </a:p>
          <a:p>
            <a:pPr marL="339725" indent="-339725" algn="just" defTabSz="449263">
              <a:spcBef>
                <a:spcPts val="350"/>
              </a:spcBef>
              <a:buSzPct val="10000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/>
            </a:pPr>
            <a:endParaRPr lang="cs-CZ" sz="1400" dirty="0">
              <a:solidFill>
                <a:srgbClr val="000000"/>
              </a:solidFill>
              <a:latin typeface="Times New Roman" pitchFamily="16" charset="0"/>
              <a:cs typeface="Arial Unicode MS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</TotalTime>
  <Words>530</Words>
  <Application>Microsoft Office PowerPoint</Application>
  <PresentationFormat>Předvádění na obrazovce (4:3)</PresentationFormat>
  <Paragraphs>79</Paragraphs>
  <Slides>11</Slides>
  <Notes>10</Notes>
  <HiddenSlides>0</HiddenSlides>
  <MMClips>0</MMClips>
  <ScaleCrop>false</ScaleCrop>
  <HeadingPairs>
    <vt:vector size="8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6" baseType="lpstr">
      <vt:lpstr>Arial</vt:lpstr>
      <vt:lpstr>Times New Roman</vt:lpstr>
      <vt:lpstr>Arial Unicode MS</vt:lpstr>
      <vt:lpstr>Výchozí návrh</vt:lpstr>
      <vt:lpstr>Editor rovnic 3.0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Dum</cp:lastModifiedBy>
  <cp:revision>9</cp:revision>
  <cp:lastPrinted>1601-01-01T00:00:00Z</cp:lastPrinted>
  <dcterms:created xsi:type="dcterms:W3CDTF">1601-01-01T00:00:00Z</dcterms:created>
  <dcterms:modified xsi:type="dcterms:W3CDTF">2014-05-10T11:44:34Z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