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4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49F15A3A-8164-49F9-9D6E-853578A8F7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11100C2-F4FA-4EA1-98B0-763C7CB40879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126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21159D5-FEC7-43C2-990E-1663C759A88C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229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55059AA-55ED-4245-8211-B15A6EB4EA89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331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21CE62-27E0-41D2-972C-65A808F64645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433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718B12A-CF2E-4152-80A2-ADBCA9BEAA44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536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F870A2E-14D1-4A53-AAB4-053516FD9CB0}" type="slidenum">
              <a:rPr lang="cs-CZ" smtClean="0"/>
              <a:pPr/>
              <a:t>7</a:t>
            </a:fld>
            <a:endParaRPr lang="cs-CZ" smtClean="0"/>
          </a:p>
        </p:txBody>
      </p:sp>
      <p:sp>
        <p:nvSpPr>
          <p:cNvPr id="1638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5911832-8CCD-48E8-A027-14D40D5760D6}" type="slidenum">
              <a:rPr lang="cs-CZ" smtClean="0"/>
              <a:pPr/>
              <a:t>8</a:t>
            </a:fld>
            <a:endParaRPr lang="cs-CZ" smtClean="0"/>
          </a:p>
        </p:txBody>
      </p:sp>
      <p:sp>
        <p:nvSpPr>
          <p:cNvPr id="1741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9F2490-1614-4FBA-8496-D0956473F4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67518-84CF-45B9-934E-E371D9B7D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DBBFB6-D489-473A-82DF-95EF7DF0C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D2B727-F7E4-406A-828E-E49BC9B2E7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EE29F5-9D73-4446-AAB2-FEEACC99D1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1AC854-169A-475A-B172-AD60EA7E36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B61986-F4AA-47A6-9D51-EE19D954C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425251-4460-44FD-80A2-ABC65FC082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7235E9-8E9E-40CA-889A-98403E9E3F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760F56-5192-4B49-8104-5CEA465F40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CF0E45-4D3E-47D3-9128-7C97DA906D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2AFF8AA-39B1-4A9C-A02A-164E20969C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6.bin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zápatí 3"/>
          <p:cNvSpPr txBox="1">
            <a:spLocks noGrp="1"/>
          </p:cNvSpPr>
          <p:nvPr/>
        </p:nvSpPr>
        <p:spPr bwMode="auto">
          <a:xfrm>
            <a:off x="900113" y="6381750"/>
            <a:ext cx="7488237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1200" dirty="0">
                <a:solidFill>
                  <a:srgbClr val="898989"/>
                </a:solidFill>
                <a:cs typeface="Arial" charset="0"/>
              </a:rPr>
              <a:t>Autorem materiálu a všech jeho částí, není-li uvedeno jinak, je Ing. Bc. Zdeňka </a:t>
            </a:r>
            <a:r>
              <a:rPr lang="cs-CZ" sz="1200" dirty="0" err="1">
                <a:solidFill>
                  <a:srgbClr val="898989"/>
                </a:solidFill>
                <a:cs typeface="Arial" charset="0"/>
              </a:rPr>
              <a:t>Soprová</a:t>
            </a:r>
            <a:r>
              <a:rPr lang="cs-CZ" sz="1200" dirty="0">
                <a:solidFill>
                  <a:srgbClr val="898989"/>
                </a:solidFill>
                <a:cs typeface="Arial" charset="0"/>
              </a:rPr>
              <a:t>.</a:t>
            </a:r>
            <a:br>
              <a:rPr lang="cs-CZ" sz="1200" dirty="0">
                <a:solidFill>
                  <a:srgbClr val="898989"/>
                </a:solidFill>
                <a:cs typeface="Arial" charset="0"/>
              </a:rPr>
            </a:br>
            <a:endParaRPr lang="cs-CZ" sz="1200" dirty="0">
              <a:solidFill>
                <a:srgbClr val="898989"/>
              </a:solidFill>
              <a:cs typeface="Arial" charset="0"/>
            </a:endParaRPr>
          </a:p>
          <a:p>
            <a:pPr algn="ctr"/>
            <a:endParaRPr lang="cs-CZ" sz="1200" dirty="0">
              <a:solidFill>
                <a:srgbClr val="898989"/>
              </a:solidFill>
              <a:cs typeface="Arial" charset="0"/>
            </a:endParaRPr>
          </a:p>
        </p:txBody>
      </p:sp>
      <p:graphicFrame>
        <p:nvGraphicFramePr>
          <p:cNvPr id="13367" name="Group 55"/>
          <p:cNvGraphicFramePr>
            <a:graphicFrameLocks noGrp="1"/>
          </p:cNvGraphicFramePr>
          <p:nvPr/>
        </p:nvGraphicFramePr>
        <p:xfrm>
          <a:off x="1258888" y="827088"/>
          <a:ext cx="6743700" cy="3110231"/>
        </p:xfrm>
        <a:graphic>
          <a:graphicData uri="http://schemas.openxmlformats.org/drawingml/2006/table">
            <a:tbl>
              <a:tblPr/>
              <a:tblGrid>
                <a:gridCol w="1562100"/>
                <a:gridCol w="1890712"/>
                <a:gridCol w="830263"/>
                <a:gridCol w="136525"/>
                <a:gridCol w="136525"/>
                <a:gridCol w="400050"/>
                <a:gridCol w="1008062"/>
                <a:gridCol w="779463"/>
              </a:tblGrid>
              <a:tr h="9001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18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18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Mechanika 2. r. – Pružnost a pevnost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Složená namáhání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Hřídele, současný krut a ohyb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Bc. Zdeňka Soprová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19. 3. 2014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II.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9275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zjistí,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 rozumíme pojmem hřídele, jaké jsou druhy hřídelů. Naučí se počítat hřídele namáhané na ohyb a krut. Učební materiál je určen pro II. ročník technických škol.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3563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Učitel látku promítá na tabuli a provádí výklad.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5166" name="Skupina 3"/>
          <p:cNvGrpSpPr>
            <a:grpSpLocks/>
          </p:cNvGrpSpPr>
          <p:nvPr/>
        </p:nvGrpSpPr>
        <p:grpSpPr bwMode="auto">
          <a:xfrm>
            <a:off x="1476375" y="838200"/>
            <a:ext cx="3892550" cy="847725"/>
            <a:chOff x="1475656" y="2133600"/>
            <a:chExt cx="3893393" cy="847725"/>
          </a:xfrm>
        </p:grpSpPr>
        <p:pic>
          <p:nvPicPr>
            <p:cNvPr id="5167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168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advTm="4422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76092"/>
                </a:solidFill>
                <a:cs typeface="Arial Unicode MS" charset="0"/>
              </a:rPr>
              <a:t>Hřídele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395288" y="1260475"/>
            <a:ext cx="8229600" cy="4894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Hřídele – strojní součásti sloužící k přenosu otáčivého pohybu.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Podle způsobu přenosu pohybu rozdělujeme hřídele na: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SzPct val="100000"/>
              <a:buFontTx/>
              <a:buAutoNum type="arabi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 b="1">
                <a:solidFill>
                  <a:srgbClr val="000000"/>
                </a:solidFill>
                <a:cs typeface="Arial Unicode MS" charset="0"/>
              </a:rPr>
              <a:t>Nosné</a:t>
            </a:r>
            <a:r>
              <a:rPr lang="cs-CZ" sz="2800">
                <a:solidFill>
                  <a:srgbClr val="000000"/>
                </a:solidFill>
                <a:cs typeface="Arial Unicode MS" charset="0"/>
              </a:rPr>
              <a:t> – jsou namáhány pouze ohybem</a:t>
            </a: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SzPct val="100000"/>
              <a:buFontTx/>
              <a:buAutoNum type="alphaL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Nepohyblivé – umožňují otáčení jiným součástem na nich uložených</a:t>
            </a: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SzPct val="100000"/>
              <a:buFontTx/>
              <a:buAutoNum type="alphaL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Otočné – otočné současně se součástmi na nich pevně uložených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SzPct val="100000"/>
              <a:buFontTx/>
              <a:buAutoNum type="arabi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 b="1">
                <a:solidFill>
                  <a:srgbClr val="000000"/>
                </a:solidFill>
                <a:cs typeface="Arial Unicode MS" charset="0"/>
              </a:rPr>
              <a:t>Hybné</a:t>
            </a:r>
            <a:r>
              <a:rPr lang="cs-CZ" sz="2800">
                <a:solidFill>
                  <a:srgbClr val="000000"/>
                </a:solidFill>
                <a:cs typeface="Arial Unicode MS" charset="0"/>
              </a:rPr>
              <a:t> – jsou namáhány kombinovaně tj. krutem a ohybem, vyjmečně pouze krutem   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Text Box 2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76092"/>
                </a:solidFill>
                <a:cs typeface="Arial Unicode MS" charset="0"/>
              </a:rPr>
              <a:t>Ohyb a krut kruhových hřídelů</a:t>
            </a:r>
          </a:p>
        </p:txBody>
      </p:sp>
      <p:sp>
        <p:nvSpPr>
          <p:cNvPr id="1030" name="Text Box 3"/>
          <p:cNvSpPr txBox="1">
            <a:spLocks noChangeArrowheads="1"/>
          </p:cNvSpPr>
          <p:nvPr/>
        </p:nvSpPr>
        <p:spPr bwMode="auto">
          <a:xfrm>
            <a:off x="395288" y="1628775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Ohyb a krut hřídelů kruhového průřezu je v technické praxi nejčastějším případem složeného namáhání. 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Hřídele namáhané na ohyb a kroucení počítáme podle páté teorie pevnosti: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SzPct val="100000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cs typeface="Arial Unicode MS" charset="0"/>
            </a:endParaRP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SzPct val="100000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     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SzPct val="100000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       Dosadíme za: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SzPct val="100000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cs typeface="Arial Unicode MS" charset="0"/>
            </a:endParaRP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SzPct val="100000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      </a:t>
            </a:r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/>
        </p:nvGraphicFramePr>
        <p:xfrm>
          <a:off x="1187450" y="3789363"/>
          <a:ext cx="4176713" cy="696912"/>
        </p:xfrm>
        <a:graphic>
          <a:graphicData uri="http://schemas.openxmlformats.org/presentationml/2006/ole">
            <p:oleObj spid="_x0000_s1026" r:id="rId4" imgW="1752480" imgH="291960" progId="">
              <p:embed/>
            </p:oleObj>
          </a:graphicData>
        </a:graphic>
      </p:graphicFrame>
      <p:graphicFrame>
        <p:nvGraphicFramePr>
          <p:cNvPr id="1027" name="Object 5"/>
          <p:cNvGraphicFramePr>
            <a:graphicFrameLocks noChangeAspect="1"/>
          </p:cNvGraphicFramePr>
          <p:nvPr/>
        </p:nvGraphicFramePr>
        <p:xfrm>
          <a:off x="1187450" y="5157788"/>
          <a:ext cx="2232025" cy="987425"/>
        </p:xfrm>
        <a:graphic>
          <a:graphicData uri="http://schemas.openxmlformats.org/presentationml/2006/ole">
            <p:oleObj spid="_x0000_s1027" r:id="rId5" imgW="888840" imgH="393480" progId="">
              <p:embed/>
            </p:oleObj>
          </a:graphicData>
        </a:graphic>
      </p:graphicFrame>
      <p:graphicFrame>
        <p:nvGraphicFramePr>
          <p:cNvPr id="1028" name="Object 6"/>
          <p:cNvGraphicFramePr>
            <a:graphicFrameLocks noChangeAspect="1"/>
          </p:cNvGraphicFramePr>
          <p:nvPr/>
        </p:nvGraphicFramePr>
        <p:xfrm>
          <a:off x="4067175" y="5194300"/>
          <a:ext cx="2257425" cy="1000125"/>
        </p:xfrm>
        <a:graphic>
          <a:graphicData uri="http://schemas.openxmlformats.org/presentationml/2006/ole">
            <p:oleObj spid="_x0000_s1028" r:id="rId6" imgW="888840" imgH="393480" progId="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3" name="Text Box 3"/>
          <p:cNvSpPr txBox="1">
            <a:spLocks noChangeArrowheads="1"/>
          </p:cNvSpPr>
          <p:nvPr/>
        </p:nvSpPr>
        <p:spPr bwMode="auto">
          <a:xfrm>
            <a:off x="468313" y="720725"/>
            <a:ext cx="8229600" cy="73612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8138" defTabSz="449263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1400">
                <a:solidFill>
                  <a:srgbClr val="000000"/>
                </a:solidFill>
                <a:cs typeface="Arial Unicode MS" charset="0"/>
              </a:rPr>
              <a:t>      </a:t>
            </a:r>
            <a:r>
              <a:rPr lang="cs-CZ" sz="2800">
                <a:solidFill>
                  <a:srgbClr val="000000"/>
                </a:solidFill>
                <a:cs typeface="Arial Unicode MS" charset="0"/>
              </a:rPr>
              <a:t>Dostaneme vztah:</a:t>
            </a:r>
          </a:p>
          <a:p>
            <a:pPr marL="342900" indent="-338138" defTabSz="449263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  <a:cs typeface="Arial Unicode MS" charset="0"/>
            </a:endParaRPr>
          </a:p>
          <a:p>
            <a:pPr marL="342900" indent="-338138" defTabSz="449263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  <a:cs typeface="Arial Unicode MS" charset="0"/>
            </a:endParaRPr>
          </a:p>
          <a:p>
            <a:pPr marL="342900" indent="-338138" defTabSz="449263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>
                <a:solidFill>
                  <a:srgbClr val="000000"/>
                </a:solidFill>
                <a:cs typeface="Arial Unicode MS" charset="0"/>
              </a:rPr>
              <a:t>   Výraz na levé straně nám určuje tzv. redukovaný ohybový moment, který způsobí stejný účinek jako dané momenty M</a:t>
            </a:r>
            <a:r>
              <a:rPr lang="cs-CZ" sz="2800" baseline="-25000">
                <a:solidFill>
                  <a:srgbClr val="000000"/>
                </a:solidFill>
                <a:cs typeface="Arial Unicode MS" charset="0"/>
              </a:rPr>
              <a:t>o</a:t>
            </a:r>
            <a:r>
              <a:rPr lang="cs-CZ" sz="2800">
                <a:solidFill>
                  <a:srgbClr val="000000"/>
                </a:solidFill>
                <a:cs typeface="Arial Unicode MS" charset="0"/>
              </a:rPr>
              <a:t> a M</a:t>
            </a:r>
            <a:r>
              <a:rPr lang="cs-CZ" sz="2800" baseline="-25000">
                <a:solidFill>
                  <a:srgbClr val="000000"/>
                </a:solidFill>
                <a:cs typeface="Arial Unicode MS" charset="0"/>
              </a:rPr>
              <a:t>k</a:t>
            </a:r>
            <a:r>
              <a:rPr lang="cs-CZ" sz="2800">
                <a:solidFill>
                  <a:srgbClr val="000000"/>
                </a:solidFill>
                <a:cs typeface="Arial Unicode MS" charset="0"/>
              </a:rPr>
              <a:t>. Pak platí:</a:t>
            </a:r>
          </a:p>
          <a:p>
            <a:pPr marL="342900" indent="-338138" defTabSz="449263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  <a:cs typeface="Arial Unicode MS" charset="0"/>
            </a:endParaRPr>
          </a:p>
          <a:p>
            <a:pPr marL="342900" indent="-338138" defTabSz="449263">
              <a:lnSpc>
                <a:spcPct val="80000"/>
              </a:lnSpc>
              <a:spcBef>
                <a:spcPts val="6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400">
              <a:solidFill>
                <a:srgbClr val="000000"/>
              </a:solidFill>
              <a:cs typeface="Arial Unicode MS" charset="0"/>
            </a:endParaRPr>
          </a:p>
          <a:p>
            <a:pPr marL="342900" indent="-338138" defTabSz="449263">
              <a:lnSpc>
                <a:spcPct val="80000"/>
              </a:lnSpc>
              <a:spcBef>
                <a:spcPts val="6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400">
                <a:solidFill>
                  <a:srgbClr val="000000"/>
                </a:solidFill>
                <a:cs typeface="Arial Unicode MS" charset="0"/>
              </a:rPr>
              <a:t>    </a:t>
            </a:r>
          </a:p>
          <a:p>
            <a:pPr marL="342900" indent="-338138" defTabSz="449263">
              <a:lnSpc>
                <a:spcPct val="80000"/>
              </a:lnSpc>
              <a:spcBef>
                <a:spcPts val="6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400">
                <a:solidFill>
                  <a:srgbClr val="000000"/>
                </a:solidFill>
                <a:cs typeface="Arial Unicode MS" charset="0"/>
              </a:rPr>
              <a:t>    M</a:t>
            </a:r>
            <a:r>
              <a:rPr lang="cs-CZ" sz="2400" baseline="-25000">
                <a:solidFill>
                  <a:srgbClr val="000000"/>
                </a:solidFill>
                <a:cs typeface="Arial Unicode MS" charset="0"/>
              </a:rPr>
              <a:t>ored</a:t>
            </a:r>
            <a:r>
              <a:rPr lang="cs-CZ" sz="2400">
                <a:solidFill>
                  <a:srgbClr val="000000"/>
                </a:solidFill>
                <a:cs typeface="Arial Unicode MS" charset="0"/>
              </a:rPr>
              <a:t>-redukovaný moment (N.mm)</a:t>
            </a:r>
          </a:p>
          <a:p>
            <a:pPr marL="342900" indent="-338138" defTabSz="449263">
              <a:lnSpc>
                <a:spcPct val="80000"/>
              </a:lnSpc>
              <a:spcBef>
                <a:spcPts val="6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400">
                <a:solidFill>
                  <a:srgbClr val="000000"/>
                </a:solidFill>
                <a:cs typeface="Arial Unicode MS" charset="0"/>
              </a:rPr>
              <a:t>    M</a:t>
            </a:r>
            <a:r>
              <a:rPr lang="cs-CZ" sz="2400" baseline="-25000">
                <a:solidFill>
                  <a:srgbClr val="000000"/>
                </a:solidFill>
                <a:cs typeface="Arial Unicode MS" charset="0"/>
              </a:rPr>
              <a:t>o</a:t>
            </a:r>
            <a:r>
              <a:rPr lang="cs-CZ" sz="2400">
                <a:solidFill>
                  <a:srgbClr val="000000"/>
                </a:solidFill>
                <a:cs typeface="Arial Unicode MS" charset="0"/>
              </a:rPr>
              <a:t>-ohybový moment (N.mm)</a:t>
            </a:r>
          </a:p>
          <a:p>
            <a:pPr marL="342900" indent="-338138" defTabSz="449263">
              <a:lnSpc>
                <a:spcPct val="80000"/>
              </a:lnSpc>
              <a:spcBef>
                <a:spcPts val="6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400">
                <a:solidFill>
                  <a:srgbClr val="000000"/>
                </a:solidFill>
                <a:cs typeface="Arial Unicode MS" charset="0"/>
              </a:rPr>
              <a:t>    W</a:t>
            </a:r>
            <a:r>
              <a:rPr lang="cs-CZ" sz="2400" baseline="-25000">
                <a:solidFill>
                  <a:srgbClr val="000000"/>
                </a:solidFill>
                <a:cs typeface="Arial Unicode MS" charset="0"/>
              </a:rPr>
              <a:t>o</a:t>
            </a:r>
            <a:r>
              <a:rPr lang="cs-CZ" sz="2400">
                <a:solidFill>
                  <a:srgbClr val="000000"/>
                </a:solidFill>
                <a:cs typeface="Arial Unicode MS" charset="0"/>
              </a:rPr>
              <a:t> – modul průřezu v ohybu (mm</a:t>
            </a:r>
            <a:r>
              <a:rPr lang="cs-CZ" sz="2400" baseline="30000">
                <a:solidFill>
                  <a:srgbClr val="000000"/>
                </a:solidFill>
                <a:cs typeface="Arial Unicode MS" charset="0"/>
              </a:rPr>
              <a:t>3</a:t>
            </a:r>
            <a:r>
              <a:rPr lang="cs-CZ" sz="2400">
                <a:solidFill>
                  <a:srgbClr val="000000"/>
                </a:solidFill>
                <a:cs typeface="Arial Unicode MS" charset="0"/>
              </a:rPr>
              <a:t>)</a:t>
            </a:r>
          </a:p>
          <a:p>
            <a:pPr marL="342900" indent="-338138" defTabSz="449263">
              <a:lnSpc>
                <a:spcPct val="80000"/>
              </a:lnSpc>
              <a:spcBef>
                <a:spcPts val="6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400">
                <a:solidFill>
                  <a:srgbClr val="000000"/>
                </a:solidFill>
                <a:cs typeface="Arial" charset="0"/>
              </a:rPr>
              <a:t>    </a:t>
            </a:r>
          </a:p>
          <a:p>
            <a:pPr marL="342900" indent="-338138" defTabSz="449263">
              <a:lnSpc>
                <a:spcPct val="80000"/>
              </a:lnSpc>
              <a:spcBef>
                <a:spcPts val="6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400">
              <a:solidFill>
                <a:srgbClr val="000000"/>
              </a:solidFill>
              <a:cs typeface="Arial Unicode MS" charset="0"/>
            </a:endParaRPr>
          </a:p>
          <a:p>
            <a:pPr marL="342900" indent="-338138" defTabSz="449263">
              <a:lnSpc>
                <a:spcPct val="80000"/>
              </a:lnSpc>
              <a:spcBef>
                <a:spcPts val="6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400">
              <a:solidFill>
                <a:srgbClr val="000000"/>
              </a:solidFill>
              <a:cs typeface="Arial Unicode MS" charset="0"/>
            </a:endParaRPr>
          </a:p>
          <a:p>
            <a:pPr marL="342900" indent="-338138" defTabSz="449263">
              <a:lnSpc>
                <a:spcPct val="80000"/>
              </a:lnSpc>
              <a:spcBef>
                <a:spcPts val="6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400">
              <a:solidFill>
                <a:srgbClr val="000000"/>
              </a:solidFill>
              <a:cs typeface="Arial Unicode MS" charset="0"/>
            </a:endParaRPr>
          </a:p>
          <a:p>
            <a:pPr marL="342900" indent="-338138" defTabSz="449263">
              <a:lnSpc>
                <a:spcPct val="80000"/>
              </a:lnSpc>
              <a:spcBef>
                <a:spcPts val="6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400">
              <a:solidFill>
                <a:srgbClr val="000000"/>
              </a:solidFill>
              <a:cs typeface="Arial Unicode MS" charset="0"/>
            </a:endParaRPr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/>
        </p:nvGraphicFramePr>
        <p:xfrm>
          <a:off x="900113" y="1196975"/>
          <a:ext cx="6119812" cy="855663"/>
        </p:xfrm>
        <a:graphic>
          <a:graphicData uri="http://schemas.openxmlformats.org/presentationml/2006/ole">
            <p:oleObj spid="_x0000_s2050" r:id="rId4" imgW="2361960" imgH="330120" progId="">
              <p:embed/>
            </p:oleObj>
          </a:graphicData>
        </a:graphic>
      </p:graphicFrame>
      <p:graphicFrame>
        <p:nvGraphicFramePr>
          <p:cNvPr id="2051" name="Object 5"/>
          <p:cNvGraphicFramePr>
            <a:graphicFrameLocks noChangeAspect="1"/>
          </p:cNvGraphicFramePr>
          <p:nvPr/>
        </p:nvGraphicFramePr>
        <p:xfrm>
          <a:off x="900113" y="3357563"/>
          <a:ext cx="5184775" cy="733425"/>
        </p:xfrm>
        <a:graphic>
          <a:graphicData uri="http://schemas.openxmlformats.org/presentationml/2006/ole">
            <p:oleObj spid="_x0000_s2051" name="Rovnice" r:id="rId5" imgW="2336760" imgH="33012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468313" y="549275"/>
            <a:ext cx="8229600" cy="4846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8138" defTabSz="449263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  <a:cs typeface="Arial Unicode MS" charset="0"/>
            </a:endParaRPr>
          </a:p>
          <a:p>
            <a:pPr marL="342900" indent="-338138" defTabSz="449263" hangingPunct="0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el-GR" sz="2400">
                <a:solidFill>
                  <a:srgbClr val="000000"/>
                </a:solidFill>
                <a:cs typeface="Arial" charset="0"/>
              </a:rPr>
              <a:t>    </a:t>
            </a:r>
            <a:r>
              <a:rPr lang="el-GR" sz="2800">
                <a:solidFill>
                  <a:srgbClr val="000000"/>
                </a:solidFill>
                <a:cs typeface="Arial" charset="0"/>
              </a:rPr>
              <a:t>σ</a:t>
            </a:r>
            <a:r>
              <a:rPr lang="cs-CZ" sz="2800" baseline="-25000">
                <a:solidFill>
                  <a:srgbClr val="000000"/>
                </a:solidFill>
                <a:cs typeface="Arial" charset="0"/>
              </a:rPr>
              <a:t>Do</a:t>
            </a:r>
            <a:r>
              <a:rPr lang="cs-CZ" sz="2800">
                <a:solidFill>
                  <a:srgbClr val="000000"/>
                </a:solidFill>
                <a:cs typeface="Arial" charset="0"/>
              </a:rPr>
              <a:t>-dovolená napětí v ohybu (MPa)</a:t>
            </a:r>
          </a:p>
          <a:p>
            <a:pPr marL="342900" indent="-338138" defTabSz="449263" hangingPunct="0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>
                <a:solidFill>
                  <a:srgbClr val="000000"/>
                </a:solidFill>
                <a:cs typeface="Arial" charset="0"/>
              </a:rPr>
              <a:t>    </a:t>
            </a:r>
            <a:r>
              <a:rPr lang="el-GR" sz="2800">
                <a:solidFill>
                  <a:srgbClr val="000000"/>
                </a:solidFill>
                <a:cs typeface="Arial" charset="0"/>
              </a:rPr>
              <a:t>α</a:t>
            </a:r>
            <a:r>
              <a:rPr lang="cs-CZ" sz="2800" baseline="-25000">
                <a:solidFill>
                  <a:srgbClr val="000000"/>
                </a:solidFill>
                <a:cs typeface="Arial" charset="0"/>
              </a:rPr>
              <a:t>B</a:t>
            </a:r>
            <a:r>
              <a:rPr lang="cs-CZ" sz="2800">
                <a:solidFill>
                  <a:srgbClr val="000000"/>
                </a:solidFill>
                <a:cs typeface="Arial" charset="0"/>
              </a:rPr>
              <a:t> – Bachův opravný součinitel </a:t>
            </a:r>
          </a:p>
          <a:p>
            <a:pPr marL="342900" indent="-338138" defTabSz="449263" hangingPunct="0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>
                <a:solidFill>
                  <a:srgbClr val="000000"/>
                </a:solidFill>
                <a:cs typeface="Arial" charset="0"/>
              </a:rPr>
              <a:t>    </a:t>
            </a:r>
          </a:p>
          <a:p>
            <a:pPr marL="342900" indent="-338138" defTabSz="449263" hangingPunct="0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>
                <a:solidFill>
                  <a:srgbClr val="000000"/>
                </a:solidFill>
                <a:cs typeface="Arial" charset="0"/>
              </a:rPr>
              <a:t>    Bachův opravný součinitel používáme tedy, jestliže normálové napětí je v jiném způsobu zatížení než napětí tečné. </a:t>
            </a:r>
          </a:p>
          <a:p>
            <a:pPr marL="342900" indent="-338138" defTabSz="449263" hangingPunct="0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 baseline="-25000">
                <a:solidFill>
                  <a:srgbClr val="000000"/>
                </a:solidFill>
                <a:cs typeface="Arial" charset="0"/>
              </a:rPr>
              <a:t>       </a:t>
            </a:r>
          </a:p>
          <a:p>
            <a:pPr marL="342900" indent="-338138" defTabSz="449263" hangingPunct="0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 baseline="-25000">
                <a:solidFill>
                  <a:srgbClr val="000000"/>
                </a:solidFill>
                <a:cs typeface="Arial" charset="0"/>
              </a:rPr>
              <a:t>     </a:t>
            </a:r>
          </a:p>
          <a:p>
            <a:pPr marL="342900" indent="-338138" defTabSz="449263" hangingPunct="0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  <a:cs typeface="Arial" charset="0"/>
            </a:endParaRPr>
          </a:p>
          <a:p>
            <a:pPr marL="342900" indent="-338138" defTabSz="449263" hangingPunct="0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  <a:cs typeface="Arial" charset="0"/>
            </a:endParaRPr>
          </a:p>
          <a:p>
            <a:pPr marL="342900" indent="-338138" defTabSz="449263" hangingPunct="0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sz="2800">
              <a:solidFill>
                <a:srgbClr val="000000"/>
              </a:solidFill>
              <a:cs typeface="Arial" charset="0"/>
            </a:endParaRPr>
          </a:p>
          <a:p>
            <a:pPr marL="342900" indent="-338138" defTabSz="449263" hangingPunct="0">
              <a:lnSpc>
                <a:spcPct val="80000"/>
              </a:lnSpc>
              <a:spcBef>
                <a:spcPts val="700"/>
              </a:spcBef>
              <a:buSzPct val="10000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sz="2800">
                <a:solidFill>
                  <a:srgbClr val="000000"/>
                </a:solidFill>
                <a:cs typeface="Arial" charset="0"/>
              </a:rPr>
              <a:t>   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571500" y="785813"/>
            <a:ext cx="8015288" cy="45259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8138" indent="-338138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 b="1">
                <a:solidFill>
                  <a:srgbClr val="000000"/>
                </a:solidFill>
                <a:cs typeface="Arial Unicode MS" charset="0"/>
              </a:rPr>
              <a:t>Kontrolní otázky:</a:t>
            </a:r>
          </a:p>
          <a:p>
            <a:pPr marL="338138" indent="-338138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 K čemu slouží hřídele? </a:t>
            </a:r>
          </a:p>
          <a:p>
            <a:pPr marL="338138" indent="-338138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 Jak rozdělujeme hřídele?</a:t>
            </a:r>
          </a:p>
          <a:p>
            <a:pPr marL="338138" indent="-338138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 Podle jaké teorie počítáme hřídele namáhané na ohyb a krut? </a:t>
            </a:r>
          </a:p>
          <a:p>
            <a:pPr marL="338138" indent="-338138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 Na čem závisí velikost opravného součinitele?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Text Box 3"/>
          <p:cNvSpPr txBox="1">
            <a:spLocks noChangeArrowheads="1"/>
          </p:cNvSpPr>
          <p:nvPr/>
        </p:nvSpPr>
        <p:spPr bwMode="auto">
          <a:xfrm>
            <a:off x="642938" y="785813"/>
            <a:ext cx="7943850" cy="60626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Řešení:</a:t>
            </a:r>
          </a:p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 K přenosu otáčivého pohybu. </a:t>
            </a:r>
          </a:p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 Podle způsobu přenosu pohybu na   nosné a hybné</a:t>
            </a:r>
          </a:p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 Podle páté teorie. </a:t>
            </a:r>
          </a:p>
          <a:p>
            <a:pPr marL="342900" indent="-342900" defTabSz="449263">
              <a:spcBef>
                <a:spcPts val="80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3200">
              <a:solidFill>
                <a:srgbClr val="000000"/>
              </a:solidFill>
              <a:cs typeface="Arial Unicode MS" charset="0"/>
            </a:endParaRPr>
          </a:p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 startAt="4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000000"/>
                </a:solidFill>
                <a:cs typeface="Arial Unicode MS" charset="0"/>
              </a:rPr>
              <a:t> Na druhu namáhání krutem a ohybem</a:t>
            </a:r>
          </a:p>
          <a:p>
            <a:pPr marL="342900" indent="-342900" defTabSz="449263">
              <a:spcBef>
                <a:spcPts val="80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3200">
              <a:solidFill>
                <a:srgbClr val="000000"/>
              </a:solidFill>
              <a:cs typeface="Arial Unicode MS" charset="0"/>
            </a:endParaRPr>
          </a:p>
          <a:p>
            <a:pPr marL="342900" indent="-342900" algn="just" defTabSz="449263">
              <a:spcBef>
                <a:spcPts val="80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3200">
              <a:solidFill>
                <a:srgbClr val="000000"/>
              </a:solidFill>
              <a:cs typeface="Arial Unicode MS" charset="0"/>
            </a:endParaRPr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/>
        </p:nvGraphicFramePr>
        <p:xfrm>
          <a:off x="1258888" y="3644900"/>
          <a:ext cx="4176712" cy="696913"/>
        </p:xfrm>
        <a:graphic>
          <a:graphicData uri="http://schemas.openxmlformats.org/presentationml/2006/ole">
            <p:oleObj spid="_x0000_s3074" r:id="rId4" imgW="1752480" imgH="291960" progId="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611188" y="765175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8138" indent="-338138" defTabSz="449263">
              <a:spcBef>
                <a:spcPts val="35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1400">
              <a:solidFill>
                <a:srgbClr val="000000"/>
              </a:solidFill>
              <a:cs typeface="Arial Unicode MS" charset="0"/>
            </a:endParaRP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b="1">
                <a:solidFill>
                  <a:srgbClr val="000000"/>
                </a:solidFill>
                <a:cs typeface="Arial Unicode MS" charset="0"/>
              </a:rPr>
              <a:t>Citace:</a:t>
            </a:r>
            <a:r>
              <a:rPr lang="cs-CZ">
                <a:solidFill>
                  <a:srgbClr val="000000"/>
                </a:solidFill>
                <a:cs typeface="Arial Unicode MS" charset="0"/>
              </a:rPr>
              <a:t> </a:t>
            </a: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160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MRŇÁK, Ladislav a DRDLA, Alexander. </a:t>
            </a:r>
            <a:r>
              <a:rPr lang="cs-CZ" sz="1600" i="1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Mechanika: pružnost a pevnost pro střední průmyslové školy strojnické. </a:t>
            </a:r>
            <a:r>
              <a:rPr lang="cs-CZ" sz="160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3. vyd. Praha: Nakladatelství technické literatury, 1981, 368 s. S. 293, 291.</a:t>
            </a: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1400">
                <a:solidFill>
                  <a:srgbClr val="000000"/>
                </a:solidFill>
                <a:cs typeface="Arial Unicode MS" charset="0"/>
              </a:rPr>
              <a:t/>
            </a:r>
            <a:br>
              <a:rPr lang="cs-CZ" sz="1400">
                <a:solidFill>
                  <a:srgbClr val="000000"/>
                </a:solidFill>
                <a:cs typeface="Arial Unicode MS" charset="0"/>
              </a:rPr>
            </a:br>
            <a:endParaRPr lang="cs-CZ" sz="1400">
              <a:solidFill>
                <a:srgbClr val="000000"/>
              </a:solidFill>
              <a:cs typeface="Arial Unicode MS" charset="0"/>
            </a:endParaRPr>
          </a:p>
          <a:p>
            <a:pPr marL="338138" indent="-338138" algn="just" defTabSz="449263">
              <a:spcBef>
                <a:spcPts val="30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1200">
              <a:solidFill>
                <a:srgbClr val="000000"/>
              </a:solidFill>
              <a:cs typeface="Arial Unicode MS" charset="0"/>
            </a:endParaRPr>
          </a:p>
          <a:p>
            <a:pPr marL="338138" indent="-338138" algn="just" defTabSz="449263">
              <a:spcBef>
                <a:spcPts val="30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1200">
              <a:solidFill>
                <a:srgbClr val="000000"/>
              </a:solidFill>
              <a:cs typeface="Arial Unicode MS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</TotalTime>
  <Words>422</Words>
  <Application>Microsoft Office PowerPoint</Application>
  <PresentationFormat>Předvádění na obrazovce (4:3)</PresentationFormat>
  <Paragraphs>87</Paragraphs>
  <Slides>8</Slides>
  <Notes>7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Times New Roman</vt:lpstr>
      <vt:lpstr>Arial Unicode MS</vt:lpstr>
      <vt:lpstr>Wingdings</vt:lpstr>
      <vt:lpstr>Výchozí návrh</vt:lpstr>
      <vt:lpstr>Editor rovnic 3.0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10</cp:revision>
  <cp:lastPrinted>1601-01-01T00:00:00Z</cp:lastPrinted>
  <dcterms:created xsi:type="dcterms:W3CDTF">1601-01-01T00:00:00Z</dcterms:created>
  <dcterms:modified xsi:type="dcterms:W3CDTF">2014-05-10T11:36:23Z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