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bin" ContentType="application/vnd.openxmlformats-officedocument.oleObject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7" r:id="rId2"/>
    <p:sldId id="276" r:id="rId3"/>
    <p:sldId id="277" r:id="rId4"/>
    <p:sldId id="278" r:id="rId5"/>
    <p:sldId id="279" r:id="rId6"/>
    <p:sldId id="280" r:id="rId7"/>
    <p:sldId id="281" r:id="rId8"/>
    <p:sldId id="282" r:id="rId9"/>
    <p:sldId id="283" r:id="rId10"/>
    <p:sldId id="284" r:id="rId11"/>
    <p:sldId id="285" r:id="rId12"/>
    <p:sldId id="264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image" Target="../media/image4.wmf"/><Relationship Id="rId4" Type="http://schemas.openxmlformats.org/officeDocument/2006/relationships/image" Target="../media/image7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wmf"/></Relationships>
</file>

<file path=ppt/drawings/_rels/vmlDrawing4.v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image" Target="../media/image9.wmf"/></Relationships>
</file>

<file path=ppt/drawings/_rels/vmlDrawing5.v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image" Target="../media/image9.wmf"/></Relationships>
</file>

<file path=ppt/drawings/_rels/vmlDrawing6.v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image" Target="../media/image9.wmf"/></Relationships>
</file>

<file path=ppt/drawings/_rels/vmlDrawing7.v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image" Target="../media/image16.wmf"/></Relationships>
</file>

<file path=ppt/drawings/_rels/vmlDrawing8.vml.rels><?xml version="1.0" encoding="UTF-8" standalone="yes"?>
<Relationships xmlns="http://schemas.openxmlformats.org/package/2006/relationships"><Relationship Id="rId2" Type="http://schemas.openxmlformats.org/officeDocument/2006/relationships/image" Target="../media/image19.wmf"/><Relationship Id="rId1" Type="http://schemas.openxmlformats.org/officeDocument/2006/relationships/image" Target="../media/image18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340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17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717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17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F1F5F389-072C-4C0C-88AE-46103D0B9A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8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349441C-EABC-40FA-A5DF-76C2C2B74EC4}" type="slidenum">
              <a:rPr lang="cs-CZ" smtClean="0">
                <a:ea typeface="Arial Unicode MS" pitchFamily="34" charset="-128"/>
                <a:cs typeface="Arial Unicode MS" pitchFamily="34" charset="-128"/>
              </a:rPr>
              <a:pPr/>
              <a:t>2</a:t>
            </a:fld>
            <a:endParaRPr lang="cs-CZ" smtClean="0"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15363" name="Rectangle 1"/>
          <p:cNvSpPr>
            <a:spLocks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15364" name="Rectangle 2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4813" cy="4114800"/>
          </a:xfrm>
          <a:noFill/>
          <a:ln/>
        </p:spPr>
        <p:txBody>
          <a:bodyPr wrap="none" anchor="ctr"/>
          <a:lstStyle/>
          <a:p>
            <a:endParaRPr 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8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A6DD495-3CC0-4EC8-8CD7-541CEF6EC48E}" type="slidenum">
              <a:rPr lang="cs-CZ" smtClean="0">
                <a:ea typeface="Arial Unicode MS" pitchFamily="34" charset="-128"/>
                <a:cs typeface="Arial Unicode MS" pitchFamily="34" charset="-128"/>
              </a:rPr>
              <a:pPr/>
              <a:t>3</a:t>
            </a:fld>
            <a:endParaRPr lang="cs-CZ" smtClean="0"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16387" name="Rectangle 1"/>
          <p:cNvSpPr>
            <a:spLocks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16388" name="Rectangle 2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4813" cy="4114800"/>
          </a:xfrm>
          <a:noFill/>
          <a:ln/>
        </p:spPr>
        <p:txBody>
          <a:bodyPr wrap="none" anchor="ctr"/>
          <a:lstStyle/>
          <a:p>
            <a:endParaRPr 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8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58775DA-933D-4C0C-B8B7-25F719CF3D1C}" type="slidenum">
              <a:rPr lang="cs-CZ" smtClean="0">
                <a:ea typeface="Arial Unicode MS" pitchFamily="34" charset="-128"/>
                <a:cs typeface="Arial Unicode MS" pitchFamily="34" charset="-128"/>
              </a:rPr>
              <a:pPr/>
              <a:t>4</a:t>
            </a:fld>
            <a:endParaRPr lang="cs-CZ" smtClean="0"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17411" name="Rectangle 1"/>
          <p:cNvSpPr>
            <a:spLocks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17412" name="Rectangle 2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4813" cy="4114800"/>
          </a:xfrm>
          <a:noFill/>
          <a:ln/>
        </p:spPr>
        <p:txBody>
          <a:bodyPr wrap="none" anchor="ctr"/>
          <a:lstStyle/>
          <a:p>
            <a:endParaRPr 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8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0EC6828-8B65-4411-93DE-D546B63EE319}" type="slidenum">
              <a:rPr lang="cs-CZ" smtClean="0">
                <a:ea typeface="Arial Unicode MS" pitchFamily="34" charset="-128"/>
                <a:cs typeface="Arial Unicode MS" pitchFamily="34" charset="-128"/>
              </a:rPr>
              <a:pPr/>
              <a:t>5</a:t>
            </a:fld>
            <a:endParaRPr lang="cs-CZ" smtClean="0"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18435" name="Rectangle 1"/>
          <p:cNvSpPr>
            <a:spLocks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18436" name="Rectangle 2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4813" cy="4114800"/>
          </a:xfrm>
          <a:noFill/>
          <a:ln/>
        </p:spPr>
        <p:txBody>
          <a:bodyPr wrap="none" anchor="ctr"/>
          <a:lstStyle/>
          <a:p>
            <a:endParaRPr 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8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96B2F56-9B61-48ED-83DF-CFE600DF7CFE}" type="slidenum">
              <a:rPr lang="cs-CZ" smtClean="0">
                <a:ea typeface="Arial Unicode MS" pitchFamily="34" charset="-128"/>
                <a:cs typeface="Arial Unicode MS" pitchFamily="34" charset="-128"/>
              </a:rPr>
              <a:pPr/>
              <a:t>6</a:t>
            </a:fld>
            <a:endParaRPr lang="cs-CZ" smtClean="0"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19459" name="Rectangle 1"/>
          <p:cNvSpPr>
            <a:spLocks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19460" name="Rectangle 2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4813" cy="4114800"/>
          </a:xfrm>
          <a:noFill/>
          <a:ln/>
        </p:spPr>
        <p:txBody>
          <a:bodyPr wrap="none" anchor="ctr"/>
          <a:lstStyle/>
          <a:p>
            <a:endParaRPr 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8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9E9B36F-18EF-4625-9EA7-7AA67EBDE8D9}" type="slidenum">
              <a:rPr lang="cs-CZ" smtClean="0">
                <a:ea typeface="Arial Unicode MS" pitchFamily="34" charset="-128"/>
                <a:cs typeface="Arial Unicode MS" pitchFamily="34" charset="-128"/>
              </a:rPr>
              <a:pPr/>
              <a:t>7</a:t>
            </a:fld>
            <a:endParaRPr lang="cs-CZ" smtClean="0"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20483" name="Text Box 1"/>
          <p:cNvSpPr txBox="1">
            <a:spLocks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 anchor="b"/>
          <a:lstStyle/>
          <a:p>
            <a:pPr algn="r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fld id="{C29E65A5-20A2-435E-A0DE-CAD354CC459A}" type="slidenum">
              <a:rPr lang="cs-CZ" sz="1200">
                <a:solidFill>
                  <a:srgbClr val="000000"/>
                </a:solidFill>
              </a:rPr>
              <a:pPr algn="r"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</a:pPr>
              <a:t>7</a:t>
            </a:fld>
            <a:endParaRPr lang="cs-CZ" sz="1200">
              <a:solidFill>
                <a:srgbClr val="000000"/>
              </a:solidFill>
            </a:endParaRPr>
          </a:p>
        </p:txBody>
      </p:sp>
      <p:sp>
        <p:nvSpPr>
          <p:cNvPr id="20484" name="Rectangle 2"/>
          <p:cNvSpPr>
            <a:spLocks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20485" name="Rectangle 3"/>
          <p:cNvSpPr>
            <a:spLocks noChangeArrowheads="1"/>
          </p:cNvSpPr>
          <p:nvPr>
            <p:ph type="body" idx="1"/>
          </p:nvPr>
        </p:nvSpPr>
        <p:spPr>
          <a:noFill/>
          <a:ln/>
        </p:spPr>
        <p:txBody>
          <a:bodyPr wrap="none" anchor="ctr"/>
          <a:lstStyle/>
          <a:p>
            <a:pPr eaLnBrk="1" hangingPunct="1">
              <a:spcBef>
                <a:spcPts val="450"/>
              </a:spcBef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mtClean="0">
              <a:ea typeface="Arial Unicode MS" pitchFamily="34" charset="-128"/>
              <a:cs typeface="Arial Unicode MS" pitchFamily="34" charset="-128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8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B5B3EFF-C3D9-46D4-9AB4-7B67F703E3EF}" type="slidenum">
              <a:rPr lang="cs-CZ" smtClean="0">
                <a:ea typeface="Arial Unicode MS" pitchFamily="34" charset="-128"/>
                <a:cs typeface="Arial Unicode MS" pitchFamily="34" charset="-128"/>
              </a:rPr>
              <a:pPr/>
              <a:t>8</a:t>
            </a:fld>
            <a:endParaRPr lang="cs-CZ" smtClean="0"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21507" name="Text Box 1"/>
          <p:cNvSpPr txBox="1">
            <a:spLocks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 anchor="b"/>
          <a:lstStyle/>
          <a:p>
            <a:pPr algn="r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fld id="{C5203BB2-C4FC-4B59-A2EE-DF7D9153D19C}" type="slidenum">
              <a:rPr lang="cs-CZ" sz="1200">
                <a:solidFill>
                  <a:srgbClr val="000000"/>
                </a:solidFill>
              </a:rPr>
              <a:pPr algn="r"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</a:pPr>
              <a:t>8</a:t>
            </a:fld>
            <a:endParaRPr lang="cs-CZ" sz="1200">
              <a:solidFill>
                <a:srgbClr val="000000"/>
              </a:solidFill>
            </a:endParaRPr>
          </a:p>
        </p:txBody>
      </p:sp>
      <p:sp>
        <p:nvSpPr>
          <p:cNvPr id="21508" name="Rectangle 2"/>
          <p:cNvSpPr>
            <a:spLocks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21509" name="Rectangle 3"/>
          <p:cNvSpPr>
            <a:spLocks noChangeArrowheads="1"/>
          </p:cNvSpPr>
          <p:nvPr>
            <p:ph type="body" idx="1"/>
          </p:nvPr>
        </p:nvSpPr>
        <p:spPr>
          <a:noFill/>
          <a:ln/>
        </p:spPr>
        <p:txBody>
          <a:bodyPr wrap="none" anchor="ctr"/>
          <a:lstStyle/>
          <a:p>
            <a:pPr eaLnBrk="1" hangingPunct="1">
              <a:spcBef>
                <a:spcPts val="450"/>
              </a:spcBef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mtClean="0">
              <a:ea typeface="Arial Unicode MS" pitchFamily="34" charset="-128"/>
              <a:cs typeface="Arial Unicode MS" pitchFamily="34" charset="-128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8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7DD5957-58DA-450F-817E-16E96D05082C}" type="slidenum">
              <a:rPr lang="cs-CZ" smtClean="0">
                <a:ea typeface="Arial Unicode MS" pitchFamily="34" charset="-128"/>
                <a:cs typeface="Arial Unicode MS" pitchFamily="34" charset="-128"/>
              </a:rPr>
              <a:pPr/>
              <a:t>9</a:t>
            </a:fld>
            <a:endParaRPr lang="cs-CZ" smtClean="0"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22531" name="Text Box 1"/>
          <p:cNvSpPr txBox="1">
            <a:spLocks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 anchor="b"/>
          <a:lstStyle/>
          <a:p>
            <a:pPr algn="r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fld id="{88772856-FE3B-4537-9D31-60A3661993DD}" type="slidenum">
              <a:rPr lang="cs-CZ" sz="1200">
                <a:solidFill>
                  <a:srgbClr val="000000"/>
                </a:solidFill>
              </a:rPr>
              <a:pPr algn="r"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</a:pPr>
              <a:t>9</a:t>
            </a:fld>
            <a:endParaRPr lang="cs-CZ" sz="1200">
              <a:solidFill>
                <a:srgbClr val="000000"/>
              </a:solidFill>
            </a:endParaRPr>
          </a:p>
        </p:txBody>
      </p:sp>
      <p:sp>
        <p:nvSpPr>
          <p:cNvPr id="22532" name="Rectangle 2"/>
          <p:cNvSpPr>
            <a:spLocks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22533" name="Rectangle 3"/>
          <p:cNvSpPr>
            <a:spLocks noChangeArrowheads="1"/>
          </p:cNvSpPr>
          <p:nvPr>
            <p:ph type="body" idx="1"/>
          </p:nvPr>
        </p:nvSpPr>
        <p:spPr>
          <a:noFill/>
          <a:ln/>
        </p:spPr>
        <p:txBody>
          <a:bodyPr wrap="none" anchor="ctr"/>
          <a:lstStyle/>
          <a:p>
            <a:pPr eaLnBrk="1" hangingPunct="1">
              <a:spcBef>
                <a:spcPts val="450"/>
              </a:spcBef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mtClean="0">
              <a:ea typeface="Arial Unicode MS" pitchFamily="34" charset="-128"/>
              <a:cs typeface="Arial Unicode MS" pitchFamily="34" charset="-128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8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CF04649-1C8B-437C-9EC9-F465A9C13259}" type="slidenum">
              <a:rPr lang="cs-CZ" smtClean="0">
                <a:ea typeface="Arial Unicode MS" pitchFamily="34" charset="-128"/>
                <a:cs typeface="Arial Unicode MS" pitchFamily="34" charset="-128"/>
              </a:rPr>
              <a:pPr/>
              <a:t>10</a:t>
            </a:fld>
            <a:endParaRPr lang="cs-CZ" smtClean="0"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23555" name="Text Box 1"/>
          <p:cNvSpPr txBox="1">
            <a:spLocks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 anchor="b"/>
          <a:lstStyle/>
          <a:p>
            <a:pPr algn="r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fld id="{9FC192E6-C2ED-42DA-9E4E-84C7C146C1A1}" type="slidenum">
              <a:rPr lang="cs-CZ" sz="1200">
                <a:solidFill>
                  <a:srgbClr val="000000"/>
                </a:solidFill>
              </a:rPr>
              <a:pPr algn="r"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</a:pPr>
              <a:t>10</a:t>
            </a:fld>
            <a:endParaRPr lang="cs-CZ" sz="1200">
              <a:solidFill>
                <a:srgbClr val="000000"/>
              </a:solidFill>
            </a:endParaRPr>
          </a:p>
        </p:txBody>
      </p:sp>
      <p:sp>
        <p:nvSpPr>
          <p:cNvPr id="23556" name="Rectangle 2"/>
          <p:cNvSpPr>
            <a:spLocks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23557" name="Rectangle 3"/>
          <p:cNvSpPr>
            <a:spLocks noChangeArrowheads="1"/>
          </p:cNvSpPr>
          <p:nvPr>
            <p:ph type="body" idx="1"/>
          </p:nvPr>
        </p:nvSpPr>
        <p:spPr>
          <a:noFill/>
          <a:ln/>
        </p:spPr>
        <p:txBody>
          <a:bodyPr wrap="none" anchor="ctr"/>
          <a:lstStyle/>
          <a:p>
            <a:pPr eaLnBrk="1" hangingPunct="1">
              <a:spcBef>
                <a:spcPts val="450"/>
              </a:spcBef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mtClean="0">
              <a:ea typeface="Arial Unicode MS" pitchFamily="34" charset="-128"/>
              <a:cs typeface="Arial Unicode MS" pitchFamily="34" charset="-128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8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8ADF47A-C7B6-44A2-AED7-33D32D0AB3DA}" type="slidenum">
              <a:rPr lang="cs-CZ" smtClean="0">
                <a:ea typeface="Arial Unicode MS" pitchFamily="34" charset="-128"/>
                <a:cs typeface="Arial Unicode MS" pitchFamily="34" charset="-128"/>
              </a:rPr>
              <a:pPr/>
              <a:t>11</a:t>
            </a:fld>
            <a:endParaRPr lang="cs-CZ" smtClean="0"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24579" name="Rectangle 1"/>
          <p:cNvSpPr>
            <a:spLocks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24580" name="Rectangle 2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4813" cy="4114800"/>
          </a:xfrm>
          <a:noFill/>
          <a:ln/>
        </p:spPr>
        <p:txBody>
          <a:bodyPr wrap="none" anchor="ctr"/>
          <a:lstStyle/>
          <a:p>
            <a:endParaRPr 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03B6D1F-418D-4522-A93E-0ED48FD0E37D}" type="slidenum">
              <a:rPr lang="cs-CZ" smtClean="0"/>
              <a:pPr/>
              <a:t>12</a:t>
            </a:fld>
            <a:endParaRPr lang="cs-CZ" smtClean="0"/>
          </a:p>
        </p:txBody>
      </p:sp>
      <p:sp>
        <p:nvSpPr>
          <p:cNvPr id="25603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5604" name="Rectangle 3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3225" cy="4111625"/>
          </a:xfrm>
          <a:noFill/>
          <a:ln/>
        </p:spPr>
        <p:txBody>
          <a:bodyPr wrap="none" anchor="ctr"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CB38020-497C-4C86-9E88-02D90C489C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1CA17D4-5ACC-4761-9F2F-1AF9D5CB3F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2646A9-AB8A-44B9-ADE6-02E2BD4151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31B501-485B-4048-8D7B-97AC29B52A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F73F235-692C-47FA-8D35-6739933408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8B230C6-8B2C-4C5C-A68B-34106B9C79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E1731E1-B559-426C-BAE0-AB2A130404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C5E0CE-8498-4E8E-9048-8C6C4EC29B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3020D56-5FA7-4797-80BC-8D68AB7345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932BB31-8C61-4C1F-8794-D3015CE958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DFFDA3-C36E-498F-9F47-74CB859965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0BA6EE30-1CE7-4A50-9986-665E0C3C2F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oleObject1.bin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7" Type="http://schemas.openxmlformats.org/officeDocument/2006/relationships/oleObject" Target="../embeddings/oleObject5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4.bin"/><Relationship Id="rId5" Type="http://schemas.openxmlformats.org/officeDocument/2006/relationships/oleObject" Target="../embeddings/oleObject3.bin"/><Relationship Id="rId4" Type="http://schemas.openxmlformats.org/officeDocument/2006/relationships/oleObject" Target="../embeddings/oleObject2.bin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3.vml"/><Relationship Id="rId4" Type="http://schemas.openxmlformats.org/officeDocument/2006/relationships/oleObject" Target="../embeddings/oleObject6.bin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4.vml"/><Relationship Id="rId6" Type="http://schemas.openxmlformats.org/officeDocument/2006/relationships/oleObject" Target="../embeddings/oleObject8.bin"/><Relationship Id="rId5" Type="http://schemas.openxmlformats.org/officeDocument/2006/relationships/oleObject" Target="../embeddings/oleObject7.bin"/><Relationship Id="rId4" Type="http://schemas.openxmlformats.org/officeDocument/2006/relationships/image" Target="../media/image11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5.vml"/><Relationship Id="rId6" Type="http://schemas.openxmlformats.org/officeDocument/2006/relationships/oleObject" Target="../embeddings/oleObject10.bin"/><Relationship Id="rId5" Type="http://schemas.openxmlformats.org/officeDocument/2006/relationships/oleObject" Target="../embeddings/oleObject9.bin"/><Relationship Id="rId4" Type="http://schemas.openxmlformats.org/officeDocument/2006/relationships/image" Target="../media/image13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6.vml"/><Relationship Id="rId6" Type="http://schemas.openxmlformats.org/officeDocument/2006/relationships/oleObject" Target="../embeddings/oleObject12.bin"/><Relationship Id="rId5" Type="http://schemas.openxmlformats.org/officeDocument/2006/relationships/oleObject" Target="../embeddings/oleObject11.bin"/><Relationship Id="rId4" Type="http://schemas.openxmlformats.org/officeDocument/2006/relationships/image" Target="../media/image15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7.vml"/><Relationship Id="rId6" Type="http://schemas.openxmlformats.org/officeDocument/2006/relationships/oleObject" Target="../embeddings/oleObject14.bin"/><Relationship Id="rId5" Type="http://schemas.openxmlformats.org/officeDocument/2006/relationships/image" Target="../media/image17.png"/><Relationship Id="rId4" Type="http://schemas.openxmlformats.org/officeDocument/2006/relationships/oleObject" Target="../embeddings/oleObject13.bin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8.vml"/><Relationship Id="rId5" Type="http://schemas.openxmlformats.org/officeDocument/2006/relationships/oleObject" Target="../embeddings/oleObject16.bin"/><Relationship Id="rId4" Type="http://schemas.openxmlformats.org/officeDocument/2006/relationships/oleObject" Target="../embeddings/oleObject15.bin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zápatí 3"/>
          <p:cNvSpPr txBox="1">
            <a:spLocks noGrp="1"/>
          </p:cNvSpPr>
          <p:nvPr/>
        </p:nvSpPr>
        <p:spPr bwMode="auto">
          <a:xfrm>
            <a:off x="900113" y="6381750"/>
            <a:ext cx="7488237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1200" dirty="0">
                <a:solidFill>
                  <a:srgbClr val="898989"/>
                </a:solidFill>
                <a:cs typeface="Arial" charset="0"/>
              </a:rPr>
              <a:t>Autorem materiálu a všech jeho částí, není-li uvedeno jinak, je Ing. Bc. Zdeňka </a:t>
            </a:r>
            <a:r>
              <a:rPr lang="cs-CZ" sz="1200" dirty="0" err="1">
                <a:solidFill>
                  <a:srgbClr val="898989"/>
                </a:solidFill>
                <a:cs typeface="Arial" charset="0"/>
              </a:rPr>
              <a:t>Soprová</a:t>
            </a:r>
            <a:r>
              <a:rPr lang="cs-CZ" sz="1200" dirty="0">
                <a:solidFill>
                  <a:srgbClr val="898989"/>
                </a:solidFill>
                <a:cs typeface="Arial" charset="0"/>
              </a:rPr>
              <a:t>.</a:t>
            </a:r>
            <a:br>
              <a:rPr lang="cs-CZ" sz="1200" dirty="0">
                <a:solidFill>
                  <a:srgbClr val="898989"/>
                </a:solidFill>
                <a:cs typeface="Arial" charset="0"/>
              </a:rPr>
            </a:br>
            <a:endParaRPr lang="cs-CZ" sz="1200" dirty="0">
              <a:solidFill>
                <a:srgbClr val="898989"/>
              </a:solidFill>
              <a:cs typeface="Arial" charset="0"/>
            </a:endParaRPr>
          </a:p>
          <a:p>
            <a:pPr algn="ctr"/>
            <a:endParaRPr lang="cs-CZ" sz="1200" dirty="0">
              <a:solidFill>
                <a:srgbClr val="898989"/>
              </a:solidFill>
              <a:cs typeface="Arial" charset="0"/>
            </a:endParaRPr>
          </a:p>
        </p:txBody>
      </p:sp>
      <p:graphicFrame>
        <p:nvGraphicFramePr>
          <p:cNvPr id="4150" name="Group 54"/>
          <p:cNvGraphicFramePr>
            <a:graphicFrameLocks noGrp="1"/>
          </p:cNvGraphicFramePr>
          <p:nvPr/>
        </p:nvGraphicFramePr>
        <p:xfrm>
          <a:off x="1258888" y="827088"/>
          <a:ext cx="6743700" cy="3110231"/>
        </p:xfrm>
        <a:graphic>
          <a:graphicData uri="http://schemas.openxmlformats.org/drawingml/2006/table">
            <a:tbl>
              <a:tblPr/>
              <a:tblGrid>
                <a:gridCol w="1562100"/>
                <a:gridCol w="1890712"/>
                <a:gridCol w="830263"/>
                <a:gridCol w="136525"/>
                <a:gridCol w="136525"/>
                <a:gridCol w="400050"/>
                <a:gridCol w="1008062"/>
                <a:gridCol w="779463"/>
              </a:tblGrid>
              <a:tr h="9001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Obchodní akademie a Střední odborná škola, gen. F. Fajtla, Louny, p.o.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Osvoboditelů 380, Louny</a:t>
                      </a:r>
                    </a:p>
                  </a:txBody>
                  <a:tcPr marL="68580" marR="68580" marT="0" marB="0"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825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Číslo projektu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CZ.1.07/1.5.00/34.0052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Číslo sady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 18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Číslo DUM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 19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5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7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Mechanika 2. r. – Pružnost a pevnost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825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Tematický okruh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7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Vzpěrná pevnost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825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Název materiálu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7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Vzpěrná pevnost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825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7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 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Ing. Bc. Zdeňka Soprová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825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24.3.2014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 II.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9275">
                <a:tc gridSpan="8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 zjistí, co rozumíme pojmem namáhání ve vzpěru a jaké jsou druhy vzpěru. Učební materiál je určen pro II. ročník technických škol.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63563">
                <a:tc gridSpan="8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pokyn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Učitel látku promítá na tabuli a provádí výklad.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grpSp>
        <p:nvGrpSpPr>
          <p:cNvPr id="10286" name="Skupina 3"/>
          <p:cNvGrpSpPr>
            <a:grpSpLocks/>
          </p:cNvGrpSpPr>
          <p:nvPr/>
        </p:nvGrpSpPr>
        <p:grpSpPr bwMode="auto">
          <a:xfrm>
            <a:off x="1476375" y="838200"/>
            <a:ext cx="3892550" cy="847725"/>
            <a:chOff x="1475656" y="2133600"/>
            <a:chExt cx="3893393" cy="847725"/>
          </a:xfrm>
        </p:grpSpPr>
        <p:pic>
          <p:nvPicPr>
            <p:cNvPr id="10287" name="Obrázek 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475656" y="2133600"/>
              <a:ext cx="2905125" cy="8477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0288" name="Obrázek 2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788024" y="2266949"/>
              <a:ext cx="581025" cy="5810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</p:spTree>
  </p:cSld>
  <p:clrMapOvr>
    <a:masterClrMapping/>
  </p:clrMapOvr>
  <p:transition advTm="4422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 Box 1"/>
          <p:cNvSpPr txBox="1"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 anchor="ctr"/>
          <a:lstStyle/>
          <a:p>
            <a:pPr algn="ctr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4400" b="1">
                <a:solidFill>
                  <a:srgbClr val="376092"/>
                </a:solidFill>
              </a:rPr>
              <a:t>Vzpěrná pevnost</a:t>
            </a:r>
          </a:p>
        </p:txBody>
      </p:sp>
      <p:sp>
        <p:nvSpPr>
          <p:cNvPr id="11267" name="Text Box 2"/>
          <p:cNvSpPr txBox="1">
            <a:spLocks noChangeArrowheads="1"/>
          </p:cNvSpPr>
          <p:nvPr/>
        </p:nvSpPr>
        <p:spPr bwMode="auto">
          <a:xfrm>
            <a:off x="468313" y="1557338"/>
            <a:ext cx="8229600" cy="4668837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/>
          <a:lstStyle/>
          <a:p>
            <a:pPr marL="604838" indent="-604838">
              <a:lnSpc>
                <a:spcPct val="80000"/>
              </a:lnSpc>
              <a:spcBef>
                <a:spcPts val="700"/>
              </a:spcBef>
              <a:buFont typeface="Arial" charset="0"/>
              <a:buChar char="•"/>
              <a:tabLst>
                <a:tab pos="604838" algn="l"/>
                <a:tab pos="1052513" algn="l"/>
                <a:tab pos="1501775" algn="l"/>
                <a:tab pos="1951038" algn="l"/>
                <a:tab pos="2400300" algn="l"/>
                <a:tab pos="2849563" algn="l"/>
                <a:tab pos="3298825" algn="l"/>
                <a:tab pos="3748088" algn="l"/>
                <a:tab pos="4197350" algn="l"/>
                <a:tab pos="4646613" algn="l"/>
                <a:tab pos="5095875" algn="l"/>
                <a:tab pos="5545138" algn="l"/>
                <a:tab pos="5994400" algn="l"/>
                <a:tab pos="6443663" algn="l"/>
                <a:tab pos="6892925" algn="l"/>
                <a:tab pos="7342188" algn="l"/>
                <a:tab pos="7791450" algn="l"/>
                <a:tab pos="8240713" algn="l"/>
                <a:tab pos="8689975" algn="l"/>
                <a:tab pos="9139238" algn="l"/>
                <a:tab pos="9588500" algn="l"/>
              </a:tabLst>
            </a:pPr>
            <a:r>
              <a:rPr lang="cs-CZ" sz="2800">
                <a:solidFill>
                  <a:srgbClr val="000000"/>
                </a:solidFill>
              </a:rPr>
              <a:t>Namáhání ve vzpěru – k namáhání ve vzpěru dochází, jestliže prut, který je zatížen osovou tlakovou silou, má délku podstatně větší než rozměry průřezu. </a:t>
            </a:r>
          </a:p>
          <a:p>
            <a:pPr marL="604838" indent="-604838">
              <a:lnSpc>
                <a:spcPct val="80000"/>
              </a:lnSpc>
              <a:spcBef>
                <a:spcPts val="700"/>
              </a:spcBef>
              <a:buFont typeface="Arial" charset="0"/>
              <a:buChar char="•"/>
              <a:tabLst>
                <a:tab pos="604838" algn="l"/>
                <a:tab pos="1052513" algn="l"/>
                <a:tab pos="1501775" algn="l"/>
                <a:tab pos="1951038" algn="l"/>
                <a:tab pos="2400300" algn="l"/>
                <a:tab pos="2849563" algn="l"/>
                <a:tab pos="3298825" algn="l"/>
                <a:tab pos="3748088" algn="l"/>
                <a:tab pos="4197350" algn="l"/>
                <a:tab pos="4646613" algn="l"/>
                <a:tab pos="5095875" algn="l"/>
                <a:tab pos="5545138" algn="l"/>
                <a:tab pos="5994400" algn="l"/>
                <a:tab pos="6443663" algn="l"/>
                <a:tab pos="6892925" algn="l"/>
                <a:tab pos="7342188" algn="l"/>
                <a:tab pos="7791450" algn="l"/>
                <a:tab pos="8240713" algn="l"/>
                <a:tab pos="8689975" algn="l"/>
                <a:tab pos="9139238" algn="l"/>
                <a:tab pos="9588500" algn="l"/>
              </a:tabLst>
            </a:pPr>
            <a:r>
              <a:rPr lang="cs-CZ" sz="2800">
                <a:solidFill>
                  <a:srgbClr val="000000"/>
                </a:solidFill>
              </a:rPr>
              <a:t>Druhy vzpěru:</a:t>
            </a:r>
          </a:p>
          <a:p>
            <a:pPr marL="928688" lvl="1" indent="-530225">
              <a:lnSpc>
                <a:spcPct val="80000"/>
              </a:lnSpc>
              <a:spcBef>
                <a:spcPts val="700"/>
              </a:spcBef>
              <a:buFont typeface="Arial" charset="0"/>
              <a:buAutoNum type="alphaLcParenR"/>
              <a:tabLst>
                <a:tab pos="604838" algn="l"/>
                <a:tab pos="1052513" algn="l"/>
                <a:tab pos="1501775" algn="l"/>
                <a:tab pos="1951038" algn="l"/>
                <a:tab pos="2400300" algn="l"/>
                <a:tab pos="2849563" algn="l"/>
                <a:tab pos="3298825" algn="l"/>
                <a:tab pos="3748088" algn="l"/>
                <a:tab pos="4197350" algn="l"/>
                <a:tab pos="4646613" algn="l"/>
                <a:tab pos="5095875" algn="l"/>
                <a:tab pos="5545138" algn="l"/>
                <a:tab pos="5994400" algn="l"/>
                <a:tab pos="6443663" algn="l"/>
                <a:tab pos="6892925" algn="l"/>
                <a:tab pos="7342188" algn="l"/>
                <a:tab pos="7791450" algn="l"/>
                <a:tab pos="8240713" algn="l"/>
                <a:tab pos="8689975" algn="l"/>
                <a:tab pos="9139238" algn="l"/>
                <a:tab pos="9588500" algn="l"/>
              </a:tabLst>
            </a:pPr>
            <a:r>
              <a:rPr lang="cs-CZ" sz="2800" b="1">
                <a:solidFill>
                  <a:srgbClr val="000000"/>
                </a:solidFill>
              </a:rPr>
              <a:t>Pružný </a:t>
            </a:r>
            <a:r>
              <a:rPr lang="cs-CZ" sz="2800">
                <a:solidFill>
                  <a:srgbClr val="000000"/>
                </a:solidFill>
              </a:rPr>
              <a:t> – při vzpěru dochází k porušení stability v pružné oblasti materiálu (napětí leží pod mezí úměrnosti)</a:t>
            </a:r>
          </a:p>
          <a:p>
            <a:pPr marL="928688" lvl="1" indent="-530225">
              <a:lnSpc>
                <a:spcPct val="80000"/>
              </a:lnSpc>
              <a:spcBef>
                <a:spcPts val="700"/>
              </a:spcBef>
              <a:buFont typeface="Arial" charset="0"/>
              <a:buAutoNum type="alphaLcParenR"/>
              <a:tabLst>
                <a:tab pos="604838" algn="l"/>
                <a:tab pos="1052513" algn="l"/>
                <a:tab pos="1501775" algn="l"/>
                <a:tab pos="1951038" algn="l"/>
                <a:tab pos="2400300" algn="l"/>
                <a:tab pos="2849563" algn="l"/>
                <a:tab pos="3298825" algn="l"/>
                <a:tab pos="3748088" algn="l"/>
                <a:tab pos="4197350" algn="l"/>
                <a:tab pos="4646613" algn="l"/>
                <a:tab pos="5095875" algn="l"/>
                <a:tab pos="5545138" algn="l"/>
                <a:tab pos="5994400" algn="l"/>
                <a:tab pos="6443663" algn="l"/>
                <a:tab pos="6892925" algn="l"/>
                <a:tab pos="7342188" algn="l"/>
                <a:tab pos="7791450" algn="l"/>
                <a:tab pos="8240713" algn="l"/>
                <a:tab pos="8689975" algn="l"/>
                <a:tab pos="9139238" algn="l"/>
                <a:tab pos="9588500" algn="l"/>
              </a:tabLst>
            </a:pPr>
            <a:r>
              <a:rPr lang="cs-CZ" sz="2800" b="1">
                <a:solidFill>
                  <a:srgbClr val="000000"/>
                </a:solidFill>
              </a:rPr>
              <a:t>Nepružný</a:t>
            </a:r>
            <a:r>
              <a:rPr lang="cs-CZ" sz="2800">
                <a:solidFill>
                  <a:srgbClr val="000000"/>
                </a:solidFill>
              </a:rPr>
              <a:t> – k poruše dochází v nepružné oblasti. K porušení dojde, jestliže napětí je vyšší než mez úměrnosti</a:t>
            </a:r>
          </a:p>
          <a:p>
            <a:pPr marL="604838" indent="-604838">
              <a:lnSpc>
                <a:spcPct val="80000"/>
              </a:lnSpc>
              <a:spcBef>
                <a:spcPts val="800"/>
              </a:spcBef>
              <a:tabLst>
                <a:tab pos="604838" algn="l"/>
                <a:tab pos="1052513" algn="l"/>
                <a:tab pos="1501775" algn="l"/>
                <a:tab pos="1951038" algn="l"/>
                <a:tab pos="2400300" algn="l"/>
                <a:tab pos="2849563" algn="l"/>
                <a:tab pos="3298825" algn="l"/>
                <a:tab pos="3748088" algn="l"/>
                <a:tab pos="4197350" algn="l"/>
                <a:tab pos="4646613" algn="l"/>
                <a:tab pos="5095875" algn="l"/>
                <a:tab pos="5545138" algn="l"/>
                <a:tab pos="5994400" algn="l"/>
                <a:tab pos="6443663" algn="l"/>
                <a:tab pos="6892925" algn="l"/>
                <a:tab pos="7342188" algn="l"/>
                <a:tab pos="7791450" algn="l"/>
                <a:tab pos="8240713" algn="l"/>
                <a:tab pos="8689975" algn="l"/>
                <a:tab pos="9139238" algn="l"/>
                <a:tab pos="9588500" algn="l"/>
              </a:tabLst>
            </a:pPr>
            <a:endParaRPr lang="cs-CZ" sz="28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ext Box 1"/>
          <p:cNvSpPr txBox="1"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291" name="Text Box 2"/>
          <p:cNvSpPr txBox="1">
            <a:spLocks noChangeArrowheads="1"/>
          </p:cNvSpPr>
          <p:nvPr/>
        </p:nvSpPr>
        <p:spPr bwMode="auto">
          <a:xfrm>
            <a:off x="468313" y="539750"/>
            <a:ext cx="8229600" cy="5614988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/>
          <a:lstStyle/>
          <a:p>
            <a:pPr marL="531813" indent="-528638">
              <a:lnSpc>
                <a:spcPct val="80000"/>
              </a:lnSpc>
              <a:spcBef>
                <a:spcPts val="700"/>
              </a:spcBef>
              <a:tabLst>
                <a:tab pos="531813" algn="l"/>
                <a:tab pos="979488" algn="l"/>
                <a:tab pos="1428750" algn="l"/>
                <a:tab pos="1878013" algn="l"/>
                <a:tab pos="2327275" algn="l"/>
                <a:tab pos="2776538" algn="l"/>
                <a:tab pos="3225800" algn="l"/>
                <a:tab pos="3675063" algn="l"/>
                <a:tab pos="4124325" algn="l"/>
                <a:tab pos="4573588" algn="l"/>
                <a:tab pos="5022850" algn="l"/>
                <a:tab pos="5472113" algn="l"/>
                <a:tab pos="5921375" algn="l"/>
                <a:tab pos="6370638" algn="l"/>
                <a:tab pos="6819900" algn="l"/>
                <a:tab pos="7269163" algn="l"/>
                <a:tab pos="7718425" algn="l"/>
                <a:tab pos="8167688" algn="l"/>
                <a:tab pos="8616950" algn="l"/>
                <a:tab pos="9066213" algn="l"/>
                <a:tab pos="9515475" algn="l"/>
              </a:tabLst>
            </a:pPr>
            <a:endParaRPr lang="cs-CZ" sz="2800">
              <a:solidFill>
                <a:srgbClr val="000000"/>
              </a:solidFill>
            </a:endParaRPr>
          </a:p>
          <a:p>
            <a:pPr marL="531813" indent="-528638">
              <a:lnSpc>
                <a:spcPct val="80000"/>
              </a:lnSpc>
              <a:spcBef>
                <a:spcPts val="700"/>
              </a:spcBef>
              <a:buFont typeface="Arial" charset="0"/>
              <a:buChar char="•"/>
              <a:tabLst>
                <a:tab pos="531813" algn="l"/>
                <a:tab pos="979488" algn="l"/>
                <a:tab pos="1428750" algn="l"/>
                <a:tab pos="1878013" algn="l"/>
                <a:tab pos="2327275" algn="l"/>
                <a:tab pos="2776538" algn="l"/>
                <a:tab pos="3225800" algn="l"/>
                <a:tab pos="3675063" algn="l"/>
                <a:tab pos="4124325" algn="l"/>
                <a:tab pos="4573588" algn="l"/>
                <a:tab pos="5022850" algn="l"/>
                <a:tab pos="5472113" algn="l"/>
                <a:tab pos="5921375" algn="l"/>
                <a:tab pos="6370638" algn="l"/>
                <a:tab pos="6819900" algn="l"/>
                <a:tab pos="7269163" algn="l"/>
                <a:tab pos="7718425" algn="l"/>
                <a:tab pos="8167688" algn="l"/>
                <a:tab pos="8616950" algn="l"/>
                <a:tab pos="9066213" algn="l"/>
                <a:tab pos="9515475" algn="l"/>
              </a:tabLst>
            </a:pPr>
            <a:r>
              <a:rPr lang="cs-CZ" sz="2800">
                <a:solidFill>
                  <a:srgbClr val="000000"/>
                </a:solidFill>
              </a:rPr>
              <a:t>Rozhodující materiálovou konstantou u vzpěru není pevnost nebo mez kluzu materiálu, ale jeho modul pružnosti v tahu E.</a:t>
            </a:r>
          </a:p>
          <a:p>
            <a:pPr marL="531813" indent="-528638">
              <a:lnSpc>
                <a:spcPct val="80000"/>
              </a:lnSpc>
              <a:spcBef>
                <a:spcPts val="700"/>
              </a:spcBef>
              <a:tabLst>
                <a:tab pos="531813" algn="l"/>
                <a:tab pos="979488" algn="l"/>
                <a:tab pos="1428750" algn="l"/>
                <a:tab pos="1878013" algn="l"/>
                <a:tab pos="2327275" algn="l"/>
                <a:tab pos="2776538" algn="l"/>
                <a:tab pos="3225800" algn="l"/>
                <a:tab pos="3675063" algn="l"/>
                <a:tab pos="4124325" algn="l"/>
                <a:tab pos="4573588" algn="l"/>
                <a:tab pos="5022850" algn="l"/>
                <a:tab pos="5472113" algn="l"/>
                <a:tab pos="5921375" algn="l"/>
                <a:tab pos="6370638" algn="l"/>
                <a:tab pos="6819900" algn="l"/>
                <a:tab pos="7269163" algn="l"/>
                <a:tab pos="7718425" algn="l"/>
                <a:tab pos="8167688" algn="l"/>
                <a:tab pos="8616950" algn="l"/>
                <a:tab pos="9066213" algn="l"/>
                <a:tab pos="9515475" algn="l"/>
              </a:tabLst>
            </a:pPr>
            <a:endParaRPr lang="cs-CZ" sz="28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Text Box 1"/>
          <p:cNvSpPr txBox="1"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 anchor="ctr"/>
          <a:lstStyle/>
          <a:p>
            <a:pPr algn="ctr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4400" b="1">
                <a:solidFill>
                  <a:srgbClr val="376092"/>
                </a:solidFill>
              </a:rPr>
              <a:t>Pružný vzpěr</a:t>
            </a:r>
          </a:p>
        </p:txBody>
      </p:sp>
      <p:sp>
        <p:nvSpPr>
          <p:cNvPr id="1028" name="Text Box 2"/>
          <p:cNvSpPr txBox="1">
            <a:spLocks noChangeArrowheads="1"/>
          </p:cNvSpPr>
          <p:nvPr/>
        </p:nvSpPr>
        <p:spPr bwMode="auto">
          <a:xfrm>
            <a:off x="395288" y="1052513"/>
            <a:ext cx="8229600" cy="438785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/>
          <a:lstStyle/>
          <a:p>
            <a:pPr marL="342900" indent="-338138">
              <a:spcBef>
                <a:spcPts val="700"/>
              </a:spcBef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endParaRPr lang="cs-CZ" sz="2800">
              <a:solidFill>
                <a:srgbClr val="000000"/>
              </a:solidFill>
            </a:endParaRPr>
          </a:p>
          <a:p>
            <a:pPr marL="342900" indent="-338138">
              <a:buFontTx/>
              <a:buChar char="•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r>
              <a:rPr lang="cs-CZ" sz="2800">
                <a:solidFill>
                  <a:srgbClr val="000000"/>
                </a:solidFill>
              </a:rPr>
              <a:t>Dlouhý štíhlý prut namáhaný v pružné oblasti osovou tlakovou silou vybočí při tzv. </a:t>
            </a:r>
            <a:r>
              <a:rPr lang="cs-CZ" sz="2800" b="1">
                <a:solidFill>
                  <a:srgbClr val="000000"/>
                </a:solidFill>
              </a:rPr>
              <a:t>kritické síle</a:t>
            </a:r>
            <a:r>
              <a:rPr lang="cs-CZ" sz="2800">
                <a:solidFill>
                  <a:srgbClr val="000000"/>
                </a:solidFill>
              </a:rPr>
              <a:t> – síla, při které je prut na hranici své tvarové stability</a:t>
            </a:r>
          </a:p>
          <a:p>
            <a:pPr marL="342900" indent="-338138" hangingPunct="0">
              <a:spcBef>
                <a:spcPts val="700"/>
              </a:spcBef>
              <a:buFontTx/>
              <a:buChar char="•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r>
              <a:rPr lang="cs-CZ" sz="2800">
                <a:solidFill>
                  <a:srgbClr val="000000"/>
                </a:solidFill>
              </a:rPr>
              <a:t>V oblasti pružného vzpěru (v oblasti platnosti Hookova zákona) používáme pro návrhový výpočet Eulerovu rovnici:</a:t>
            </a:r>
          </a:p>
          <a:p>
            <a:pPr marL="342900" indent="-338138" hangingPunct="0">
              <a:spcBef>
                <a:spcPts val="700"/>
              </a:spcBef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r>
              <a:rPr lang="cs-CZ" sz="2800">
                <a:solidFill>
                  <a:srgbClr val="000000"/>
                </a:solidFill>
              </a:rPr>
              <a:t> </a:t>
            </a:r>
          </a:p>
          <a:p>
            <a:pPr marL="342900" indent="-338138"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endParaRPr lang="cs-CZ" sz="2800">
              <a:solidFill>
                <a:srgbClr val="000000"/>
              </a:solidFill>
            </a:endParaRPr>
          </a:p>
          <a:p>
            <a:pPr marL="342900" indent="-338138"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endParaRPr lang="cs-CZ" sz="2800">
              <a:solidFill>
                <a:srgbClr val="000000"/>
              </a:solidFill>
            </a:endParaRPr>
          </a:p>
          <a:p>
            <a:pPr marL="342900" indent="-338138"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endParaRPr lang="cs-CZ" sz="2800">
              <a:solidFill>
                <a:srgbClr val="000000"/>
              </a:solidFill>
            </a:endParaRPr>
          </a:p>
          <a:p>
            <a:pPr marL="342900" indent="-338138"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endParaRPr lang="cs-CZ" sz="2800">
              <a:solidFill>
                <a:srgbClr val="000000"/>
              </a:solidFill>
            </a:endParaRPr>
          </a:p>
          <a:p>
            <a:pPr marL="342900" indent="-338138">
              <a:spcBef>
                <a:spcPts val="700"/>
              </a:spcBef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endParaRPr lang="cs-CZ" sz="2800">
              <a:solidFill>
                <a:srgbClr val="000000"/>
              </a:solidFill>
            </a:endParaRPr>
          </a:p>
        </p:txBody>
      </p:sp>
      <p:graphicFrame>
        <p:nvGraphicFramePr>
          <p:cNvPr id="1026" name="Object 3"/>
          <p:cNvGraphicFramePr>
            <a:graphicFrameLocks noChangeAspect="1"/>
          </p:cNvGraphicFramePr>
          <p:nvPr/>
        </p:nvGraphicFramePr>
        <p:xfrm>
          <a:off x="1258888" y="4724400"/>
          <a:ext cx="2008187" cy="1103313"/>
        </p:xfrm>
        <a:graphic>
          <a:graphicData uri="http://schemas.openxmlformats.org/presentationml/2006/ole">
            <p:oleObj spid="_x0000_s1026" name="Rovnice" r:id="rId4" imgW="799920" imgH="482400" progId="Equation.3">
              <p:embed/>
            </p:oleObj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4" name="Text Box 1"/>
          <p:cNvSpPr txBox="1"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055" name="Text Box 2"/>
          <p:cNvSpPr txBox="1">
            <a:spLocks noChangeArrowheads="1"/>
          </p:cNvSpPr>
          <p:nvPr/>
        </p:nvSpPr>
        <p:spPr bwMode="auto">
          <a:xfrm>
            <a:off x="411163" y="504825"/>
            <a:ext cx="8229600" cy="5614988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/>
          <a:lstStyle/>
          <a:p>
            <a:pPr marL="531813" indent="-528638">
              <a:lnSpc>
                <a:spcPct val="80000"/>
              </a:lnSpc>
              <a:spcBef>
                <a:spcPts val="700"/>
              </a:spcBef>
              <a:tabLst>
                <a:tab pos="531813" algn="l"/>
                <a:tab pos="979488" algn="l"/>
                <a:tab pos="1428750" algn="l"/>
                <a:tab pos="1878013" algn="l"/>
                <a:tab pos="2327275" algn="l"/>
                <a:tab pos="2776538" algn="l"/>
                <a:tab pos="3225800" algn="l"/>
                <a:tab pos="3675063" algn="l"/>
                <a:tab pos="4124325" algn="l"/>
                <a:tab pos="4573588" algn="l"/>
                <a:tab pos="5022850" algn="l"/>
                <a:tab pos="5472113" algn="l"/>
                <a:tab pos="5921375" algn="l"/>
                <a:tab pos="6370638" algn="l"/>
                <a:tab pos="6819900" algn="l"/>
                <a:tab pos="7269163" algn="l"/>
                <a:tab pos="7718425" algn="l"/>
                <a:tab pos="8167688" algn="l"/>
                <a:tab pos="8616950" algn="l"/>
                <a:tab pos="9066213" algn="l"/>
                <a:tab pos="9515475" algn="l"/>
              </a:tabLst>
            </a:pPr>
            <a:endParaRPr lang="cs-CZ" sz="2800">
              <a:solidFill>
                <a:srgbClr val="000000"/>
              </a:solidFill>
            </a:endParaRPr>
          </a:p>
          <a:p>
            <a:pPr marL="531813" indent="-528638">
              <a:buFontTx/>
              <a:buChar char="•"/>
              <a:tabLst>
                <a:tab pos="531813" algn="l"/>
                <a:tab pos="979488" algn="l"/>
                <a:tab pos="1428750" algn="l"/>
                <a:tab pos="1878013" algn="l"/>
                <a:tab pos="2327275" algn="l"/>
                <a:tab pos="2776538" algn="l"/>
                <a:tab pos="3225800" algn="l"/>
                <a:tab pos="3675063" algn="l"/>
                <a:tab pos="4124325" algn="l"/>
                <a:tab pos="4573588" algn="l"/>
                <a:tab pos="5022850" algn="l"/>
                <a:tab pos="5472113" algn="l"/>
                <a:tab pos="5921375" algn="l"/>
                <a:tab pos="6370638" algn="l"/>
                <a:tab pos="6819900" algn="l"/>
                <a:tab pos="7269163" algn="l"/>
                <a:tab pos="7718425" algn="l"/>
                <a:tab pos="8167688" algn="l"/>
                <a:tab pos="8616950" algn="l"/>
                <a:tab pos="9066213" algn="l"/>
                <a:tab pos="9515475" algn="l"/>
              </a:tabLst>
            </a:pPr>
            <a:r>
              <a:rPr lang="cs-CZ" sz="2800">
                <a:solidFill>
                  <a:srgbClr val="000000"/>
                </a:solidFill>
              </a:rPr>
              <a:t>Kritická síla nezávisí na pevnosti materiálu, ale pouze na rozměrech prutu, na uložení konců prutu a na modulu pružnosti v tahu.</a:t>
            </a:r>
          </a:p>
          <a:p>
            <a:pPr marL="531813" indent="-528638">
              <a:lnSpc>
                <a:spcPct val="80000"/>
              </a:lnSpc>
              <a:spcBef>
                <a:spcPts val="700"/>
              </a:spcBef>
              <a:buFontTx/>
              <a:buChar char="•"/>
              <a:tabLst>
                <a:tab pos="531813" algn="l"/>
                <a:tab pos="979488" algn="l"/>
                <a:tab pos="1428750" algn="l"/>
                <a:tab pos="1878013" algn="l"/>
                <a:tab pos="2327275" algn="l"/>
                <a:tab pos="2776538" algn="l"/>
                <a:tab pos="3225800" algn="l"/>
                <a:tab pos="3675063" algn="l"/>
                <a:tab pos="4124325" algn="l"/>
                <a:tab pos="4573588" algn="l"/>
                <a:tab pos="5022850" algn="l"/>
                <a:tab pos="5472113" algn="l"/>
                <a:tab pos="5921375" algn="l"/>
                <a:tab pos="6370638" algn="l"/>
                <a:tab pos="6819900" algn="l"/>
                <a:tab pos="7269163" algn="l"/>
                <a:tab pos="7718425" algn="l"/>
                <a:tab pos="8167688" algn="l"/>
                <a:tab pos="8616950" algn="l"/>
                <a:tab pos="9066213" algn="l"/>
                <a:tab pos="9515475" algn="l"/>
              </a:tabLst>
            </a:pPr>
            <a:r>
              <a:rPr lang="cs-CZ" sz="2800">
                <a:solidFill>
                  <a:srgbClr val="000000"/>
                </a:solidFill>
              </a:rPr>
              <a:t>Redukovaná délka l</a:t>
            </a:r>
            <a:r>
              <a:rPr lang="cs-CZ" sz="2800" baseline="-25000">
                <a:solidFill>
                  <a:srgbClr val="000000"/>
                </a:solidFill>
              </a:rPr>
              <a:t>red</a:t>
            </a:r>
            <a:r>
              <a:rPr lang="cs-CZ" sz="2800">
                <a:solidFill>
                  <a:srgbClr val="000000"/>
                </a:solidFill>
              </a:rPr>
              <a:t> se mění v rozmezí l</a:t>
            </a:r>
            <a:r>
              <a:rPr lang="cs-CZ" sz="2800" baseline="-25000">
                <a:solidFill>
                  <a:srgbClr val="000000"/>
                </a:solidFill>
              </a:rPr>
              <a:t>red</a:t>
            </a:r>
            <a:r>
              <a:rPr lang="cs-CZ" sz="2800">
                <a:solidFill>
                  <a:srgbClr val="000000"/>
                </a:solidFill>
              </a:rPr>
              <a:t>=2l až l</a:t>
            </a:r>
            <a:r>
              <a:rPr lang="cs-CZ" sz="2800" baseline="-25000">
                <a:solidFill>
                  <a:srgbClr val="000000"/>
                </a:solidFill>
              </a:rPr>
              <a:t>red</a:t>
            </a:r>
            <a:r>
              <a:rPr lang="cs-CZ" sz="2800">
                <a:solidFill>
                  <a:srgbClr val="000000"/>
                </a:solidFill>
              </a:rPr>
              <a:t>=l/2 podle uložení konců tyče. </a:t>
            </a:r>
          </a:p>
          <a:p>
            <a:pPr marL="531813" indent="-528638">
              <a:lnSpc>
                <a:spcPct val="80000"/>
              </a:lnSpc>
              <a:spcBef>
                <a:spcPts val="700"/>
              </a:spcBef>
              <a:buFontTx/>
              <a:buChar char="•"/>
              <a:tabLst>
                <a:tab pos="531813" algn="l"/>
                <a:tab pos="979488" algn="l"/>
                <a:tab pos="1428750" algn="l"/>
                <a:tab pos="1878013" algn="l"/>
                <a:tab pos="2327275" algn="l"/>
                <a:tab pos="2776538" algn="l"/>
                <a:tab pos="3225800" algn="l"/>
                <a:tab pos="3675063" algn="l"/>
                <a:tab pos="4124325" algn="l"/>
                <a:tab pos="4573588" algn="l"/>
                <a:tab pos="5022850" algn="l"/>
                <a:tab pos="5472113" algn="l"/>
                <a:tab pos="5921375" algn="l"/>
                <a:tab pos="6370638" algn="l"/>
                <a:tab pos="6819900" algn="l"/>
                <a:tab pos="7269163" algn="l"/>
                <a:tab pos="7718425" algn="l"/>
                <a:tab pos="8167688" algn="l"/>
                <a:tab pos="8616950" algn="l"/>
                <a:tab pos="9066213" algn="l"/>
                <a:tab pos="9515475" algn="l"/>
              </a:tabLst>
            </a:pPr>
            <a:r>
              <a:rPr lang="cs-CZ" sz="2800">
                <a:solidFill>
                  <a:srgbClr val="000000"/>
                </a:solidFill>
              </a:rPr>
              <a:t>Eulerovy vztahy pro kritickou sílu platí tehdy, jestliže:</a:t>
            </a:r>
          </a:p>
          <a:p>
            <a:pPr marL="531813" indent="-528638">
              <a:lnSpc>
                <a:spcPct val="80000"/>
              </a:lnSpc>
              <a:spcBef>
                <a:spcPts val="700"/>
              </a:spcBef>
              <a:tabLst>
                <a:tab pos="531813" algn="l"/>
                <a:tab pos="979488" algn="l"/>
                <a:tab pos="1428750" algn="l"/>
                <a:tab pos="1878013" algn="l"/>
                <a:tab pos="2327275" algn="l"/>
                <a:tab pos="2776538" algn="l"/>
                <a:tab pos="3225800" algn="l"/>
                <a:tab pos="3675063" algn="l"/>
                <a:tab pos="4124325" algn="l"/>
                <a:tab pos="4573588" algn="l"/>
                <a:tab pos="5022850" algn="l"/>
                <a:tab pos="5472113" algn="l"/>
                <a:tab pos="5921375" algn="l"/>
                <a:tab pos="6370638" algn="l"/>
                <a:tab pos="6819900" algn="l"/>
                <a:tab pos="7269163" algn="l"/>
                <a:tab pos="7718425" algn="l"/>
                <a:tab pos="8167688" algn="l"/>
                <a:tab pos="8616950" algn="l"/>
                <a:tab pos="9066213" algn="l"/>
                <a:tab pos="9515475" algn="l"/>
              </a:tabLst>
            </a:pPr>
            <a:r>
              <a:rPr lang="cs-CZ" sz="2800">
                <a:solidFill>
                  <a:srgbClr val="000000"/>
                </a:solidFill>
              </a:rPr>
              <a:t>             </a:t>
            </a:r>
            <a:r>
              <a:rPr lang="cs-CZ" sz="2800" baseline="-25000">
                <a:solidFill>
                  <a:srgbClr val="000000"/>
                </a:solidFill>
              </a:rPr>
              <a:t>               </a:t>
            </a:r>
          </a:p>
          <a:p>
            <a:pPr marL="531813" indent="-528638">
              <a:lnSpc>
                <a:spcPct val="80000"/>
              </a:lnSpc>
              <a:spcBef>
                <a:spcPts val="700"/>
              </a:spcBef>
              <a:tabLst>
                <a:tab pos="531813" algn="l"/>
                <a:tab pos="979488" algn="l"/>
                <a:tab pos="1428750" algn="l"/>
                <a:tab pos="1878013" algn="l"/>
                <a:tab pos="2327275" algn="l"/>
                <a:tab pos="2776538" algn="l"/>
                <a:tab pos="3225800" algn="l"/>
                <a:tab pos="3675063" algn="l"/>
                <a:tab pos="4124325" algn="l"/>
                <a:tab pos="4573588" algn="l"/>
                <a:tab pos="5022850" algn="l"/>
                <a:tab pos="5472113" algn="l"/>
                <a:tab pos="5921375" algn="l"/>
                <a:tab pos="6370638" algn="l"/>
                <a:tab pos="6819900" algn="l"/>
                <a:tab pos="7269163" algn="l"/>
                <a:tab pos="7718425" algn="l"/>
                <a:tab pos="8167688" algn="l"/>
                <a:tab pos="8616950" algn="l"/>
                <a:tab pos="9066213" algn="l"/>
                <a:tab pos="9515475" algn="l"/>
              </a:tabLst>
            </a:pPr>
            <a:endParaRPr lang="cs-CZ" sz="2800" baseline="-25000">
              <a:solidFill>
                <a:srgbClr val="000000"/>
              </a:solidFill>
            </a:endParaRPr>
          </a:p>
        </p:txBody>
      </p:sp>
      <p:graphicFrame>
        <p:nvGraphicFramePr>
          <p:cNvPr id="2050" name="Object 4"/>
          <p:cNvGraphicFramePr>
            <a:graphicFrameLocks noChangeAspect="1"/>
          </p:cNvGraphicFramePr>
          <p:nvPr/>
        </p:nvGraphicFramePr>
        <p:xfrm>
          <a:off x="1116013" y="4437063"/>
          <a:ext cx="1924050" cy="950912"/>
        </p:xfrm>
        <a:graphic>
          <a:graphicData uri="http://schemas.openxmlformats.org/presentationml/2006/ole">
            <p:oleObj spid="_x0000_s2050" name="Rovnice" r:id="rId4" imgW="901440" imgH="444240" progId="Equation.3">
              <p:embed/>
            </p:oleObj>
          </a:graphicData>
        </a:graphic>
      </p:graphicFrame>
      <p:graphicFrame>
        <p:nvGraphicFramePr>
          <p:cNvPr id="2051" name="Object 7"/>
          <p:cNvGraphicFramePr>
            <a:graphicFrameLocks noChangeAspect="1"/>
          </p:cNvGraphicFramePr>
          <p:nvPr/>
        </p:nvGraphicFramePr>
        <p:xfrm>
          <a:off x="3492500" y="4508500"/>
          <a:ext cx="1366838" cy="892175"/>
        </p:xfrm>
        <a:graphic>
          <a:graphicData uri="http://schemas.openxmlformats.org/presentationml/2006/ole">
            <p:oleObj spid="_x0000_s2051" name="Rovnice" r:id="rId5" imgW="545760" imgH="355320" progId="Equation.3">
              <p:embed/>
            </p:oleObj>
          </a:graphicData>
        </a:graphic>
      </p:graphicFrame>
      <p:graphicFrame>
        <p:nvGraphicFramePr>
          <p:cNvPr id="2052" name="Object 8"/>
          <p:cNvGraphicFramePr>
            <a:graphicFrameLocks noChangeAspect="1"/>
          </p:cNvGraphicFramePr>
          <p:nvPr/>
        </p:nvGraphicFramePr>
        <p:xfrm>
          <a:off x="5508625" y="4508500"/>
          <a:ext cx="1871663" cy="854075"/>
        </p:xfrm>
        <a:graphic>
          <a:graphicData uri="http://schemas.openxmlformats.org/presentationml/2006/ole">
            <p:oleObj spid="_x0000_s2052" name="Rovnice" r:id="rId6" imgW="749160" imgH="342720" progId="Equation.3">
              <p:embed/>
            </p:oleObj>
          </a:graphicData>
        </a:graphic>
      </p:graphicFrame>
      <p:graphicFrame>
        <p:nvGraphicFramePr>
          <p:cNvPr id="2053" name="Object 9"/>
          <p:cNvGraphicFramePr>
            <a:graphicFrameLocks noChangeAspect="1"/>
          </p:cNvGraphicFramePr>
          <p:nvPr/>
        </p:nvGraphicFramePr>
        <p:xfrm>
          <a:off x="2420938" y="3651250"/>
          <a:ext cx="1493837" cy="446088"/>
        </p:xfrm>
        <a:graphic>
          <a:graphicData uri="http://schemas.openxmlformats.org/presentationml/2006/ole">
            <p:oleObj spid="_x0000_s2053" name="Rovnice" r:id="rId7" imgW="596880" imgH="177480" progId="Equation.3">
              <p:embed/>
            </p:oleObj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Text Box 1"/>
          <p:cNvSpPr txBox="1"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076" name="Text Box 2"/>
          <p:cNvSpPr txBox="1">
            <a:spLocks noChangeArrowheads="1"/>
          </p:cNvSpPr>
          <p:nvPr/>
        </p:nvSpPr>
        <p:spPr bwMode="auto">
          <a:xfrm>
            <a:off x="468313" y="539750"/>
            <a:ext cx="8229600" cy="5614988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/>
          <a:lstStyle/>
          <a:p>
            <a:pPr marL="531813" indent="-528638">
              <a:lnSpc>
                <a:spcPct val="80000"/>
              </a:lnSpc>
              <a:spcBef>
                <a:spcPts val="700"/>
              </a:spcBef>
              <a:tabLst>
                <a:tab pos="531813" algn="l"/>
                <a:tab pos="979488" algn="l"/>
                <a:tab pos="1428750" algn="l"/>
                <a:tab pos="1878013" algn="l"/>
                <a:tab pos="2327275" algn="l"/>
                <a:tab pos="2776538" algn="l"/>
                <a:tab pos="3225800" algn="l"/>
                <a:tab pos="3675063" algn="l"/>
                <a:tab pos="4124325" algn="l"/>
                <a:tab pos="4573588" algn="l"/>
                <a:tab pos="5022850" algn="l"/>
                <a:tab pos="5472113" algn="l"/>
                <a:tab pos="5921375" algn="l"/>
                <a:tab pos="6370638" algn="l"/>
                <a:tab pos="6819900" algn="l"/>
                <a:tab pos="7269163" algn="l"/>
                <a:tab pos="7718425" algn="l"/>
                <a:tab pos="8167688" algn="l"/>
                <a:tab pos="8616950" algn="l"/>
                <a:tab pos="9066213" algn="l"/>
                <a:tab pos="9515475" algn="l"/>
              </a:tabLst>
            </a:pPr>
            <a:endParaRPr lang="cs-CZ" sz="2800">
              <a:solidFill>
                <a:srgbClr val="000000"/>
              </a:solidFill>
            </a:endParaRPr>
          </a:p>
          <a:p>
            <a:pPr marL="531813" indent="-528638">
              <a:lnSpc>
                <a:spcPct val="80000"/>
              </a:lnSpc>
              <a:spcBef>
                <a:spcPts val="700"/>
              </a:spcBef>
              <a:tabLst>
                <a:tab pos="531813" algn="l"/>
                <a:tab pos="979488" algn="l"/>
                <a:tab pos="1428750" algn="l"/>
                <a:tab pos="1878013" algn="l"/>
                <a:tab pos="2327275" algn="l"/>
                <a:tab pos="2776538" algn="l"/>
                <a:tab pos="3225800" algn="l"/>
                <a:tab pos="3675063" algn="l"/>
                <a:tab pos="4124325" algn="l"/>
                <a:tab pos="4573588" algn="l"/>
                <a:tab pos="5022850" algn="l"/>
                <a:tab pos="5472113" algn="l"/>
                <a:tab pos="5921375" algn="l"/>
                <a:tab pos="6370638" algn="l"/>
                <a:tab pos="6819900" algn="l"/>
                <a:tab pos="7269163" algn="l"/>
                <a:tab pos="7718425" algn="l"/>
                <a:tab pos="8167688" algn="l"/>
                <a:tab pos="8616950" algn="l"/>
                <a:tab pos="9066213" algn="l"/>
                <a:tab pos="9515475" algn="l"/>
              </a:tabLst>
            </a:pPr>
            <a:r>
              <a:rPr lang="cs-CZ" sz="2800">
                <a:solidFill>
                  <a:srgbClr val="000000"/>
                </a:solidFill>
              </a:rPr>
              <a:t>l</a:t>
            </a:r>
            <a:r>
              <a:rPr lang="cs-CZ" sz="2800" baseline="-25000">
                <a:solidFill>
                  <a:srgbClr val="000000"/>
                </a:solidFill>
              </a:rPr>
              <a:t>red</a:t>
            </a:r>
            <a:r>
              <a:rPr lang="cs-CZ" sz="2800">
                <a:solidFill>
                  <a:srgbClr val="000000"/>
                </a:solidFill>
              </a:rPr>
              <a:t> - redukovaná délka prutu (mm)</a:t>
            </a:r>
          </a:p>
          <a:p>
            <a:pPr marL="531813" indent="-528638">
              <a:lnSpc>
                <a:spcPct val="80000"/>
              </a:lnSpc>
              <a:spcBef>
                <a:spcPts val="700"/>
              </a:spcBef>
              <a:tabLst>
                <a:tab pos="531813" algn="l"/>
                <a:tab pos="979488" algn="l"/>
                <a:tab pos="1428750" algn="l"/>
                <a:tab pos="1878013" algn="l"/>
                <a:tab pos="2327275" algn="l"/>
                <a:tab pos="2776538" algn="l"/>
                <a:tab pos="3225800" algn="l"/>
                <a:tab pos="3675063" algn="l"/>
                <a:tab pos="4124325" algn="l"/>
                <a:tab pos="4573588" algn="l"/>
                <a:tab pos="5022850" algn="l"/>
                <a:tab pos="5472113" algn="l"/>
                <a:tab pos="5921375" algn="l"/>
                <a:tab pos="6370638" algn="l"/>
                <a:tab pos="6819900" algn="l"/>
                <a:tab pos="7269163" algn="l"/>
                <a:tab pos="7718425" algn="l"/>
                <a:tab pos="8167688" algn="l"/>
                <a:tab pos="8616950" algn="l"/>
                <a:tab pos="9066213" algn="l"/>
                <a:tab pos="9515475" algn="l"/>
              </a:tabLst>
            </a:pPr>
            <a:r>
              <a:rPr lang="cs-CZ" sz="2800">
                <a:solidFill>
                  <a:srgbClr val="000000"/>
                </a:solidFill>
              </a:rPr>
              <a:t>j</a:t>
            </a:r>
            <a:r>
              <a:rPr lang="cs-CZ" sz="2800" baseline="-25000">
                <a:solidFill>
                  <a:srgbClr val="000000"/>
                </a:solidFill>
              </a:rPr>
              <a:t>min</a:t>
            </a:r>
            <a:r>
              <a:rPr lang="cs-CZ" sz="2800">
                <a:solidFill>
                  <a:srgbClr val="000000"/>
                </a:solidFill>
              </a:rPr>
              <a:t> - poloměr kvadratického momentu průřezu (mm)</a:t>
            </a:r>
          </a:p>
          <a:p>
            <a:pPr marL="531813" indent="-528638">
              <a:lnSpc>
                <a:spcPct val="80000"/>
              </a:lnSpc>
              <a:spcBef>
                <a:spcPts val="700"/>
              </a:spcBef>
              <a:tabLst>
                <a:tab pos="531813" algn="l"/>
                <a:tab pos="979488" algn="l"/>
                <a:tab pos="1428750" algn="l"/>
                <a:tab pos="1878013" algn="l"/>
                <a:tab pos="2327275" algn="l"/>
                <a:tab pos="2776538" algn="l"/>
                <a:tab pos="3225800" algn="l"/>
                <a:tab pos="3675063" algn="l"/>
                <a:tab pos="4124325" algn="l"/>
                <a:tab pos="4573588" algn="l"/>
                <a:tab pos="5022850" algn="l"/>
                <a:tab pos="5472113" algn="l"/>
                <a:tab pos="5921375" algn="l"/>
                <a:tab pos="6370638" algn="l"/>
                <a:tab pos="6819900" algn="l"/>
                <a:tab pos="7269163" algn="l"/>
                <a:tab pos="7718425" algn="l"/>
                <a:tab pos="8167688" algn="l"/>
                <a:tab pos="8616950" algn="l"/>
                <a:tab pos="9066213" algn="l"/>
                <a:tab pos="9515475" algn="l"/>
              </a:tabLst>
            </a:pPr>
            <a:r>
              <a:rPr lang="cs-CZ" sz="2800">
                <a:solidFill>
                  <a:srgbClr val="000000"/>
                </a:solidFill>
              </a:rPr>
              <a:t>J</a:t>
            </a:r>
            <a:r>
              <a:rPr lang="cs-CZ" sz="2800" baseline="-25000">
                <a:solidFill>
                  <a:srgbClr val="000000"/>
                </a:solidFill>
              </a:rPr>
              <a:t>min</a:t>
            </a:r>
            <a:r>
              <a:rPr lang="cs-CZ" sz="2800">
                <a:solidFill>
                  <a:srgbClr val="000000"/>
                </a:solidFill>
              </a:rPr>
              <a:t> - minimální kvadratický moment průřezu (mm</a:t>
            </a:r>
            <a:r>
              <a:rPr lang="cs-CZ" sz="2800" baseline="30000">
                <a:solidFill>
                  <a:srgbClr val="000000"/>
                </a:solidFill>
              </a:rPr>
              <a:t>4</a:t>
            </a:r>
            <a:r>
              <a:rPr lang="cs-CZ" sz="2800">
                <a:solidFill>
                  <a:srgbClr val="000000"/>
                </a:solidFill>
              </a:rPr>
              <a:t>)</a:t>
            </a:r>
          </a:p>
          <a:p>
            <a:pPr marL="531813" indent="-528638">
              <a:lnSpc>
                <a:spcPct val="80000"/>
              </a:lnSpc>
              <a:spcBef>
                <a:spcPts val="700"/>
              </a:spcBef>
              <a:tabLst>
                <a:tab pos="531813" algn="l"/>
                <a:tab pos="979488" algn="l"/>
                <a:tab pos="1428750" algn="l"/>
                <a:tab pos="1878013" algn="l"/>
                <a:tab pos="2327275" algn="l"/>
                <a:tab pos="2776538" algn="l"/>
                <a:tab pos="3225800" algn="l"/>
                <a:tab pos="3675063" algn="l"/>
                <a:tab pos="4124325" algn="l"/>
                <a:tab pos="4573588" algn="l"/>
                <a:tab pos="5022850" algn="l"/>
                <a:tab pos="5472113" algn="l"/>
                <a:tab pos="5921375" algn="l"/>
                <a:tab pos="6370638" algn="l"/>
                <a:tab pos="6819900" algn="l"/>
                <a:tab pos="7269163" algn="l"/>
                <a:tab pos="7718425" algn="l"/>
                <a:tab pos="8167688" algn="l"/>
                <a:tab pos="8616950" algn="l"/>
                <a:tab pos="9066213" algn="l"/>
                <a:tab pos="9515475" algn="l"/>
              </a:tabLst>
            </a:pPr>
            <a:r>
              <a:rPr lang="cs-CZ" sz="2800">
                <a:solidFill>
                  <a:srgbClr val="000000"/>
                </a:solidFill>
              </a:rPr>
              <a:t>S - plocha průřezu (mm</a:t>
            </a:r>
            <a:r>
              <a:rPr lang="cs-CZ" sz="2800" baseline="30000">
                <a:solidFill>
                  <a:srgbClr val="000000"/>
                </a:solidFill>
              </a:rPr>
              <a:t>2</a:t>
            </a:r>
            <a:r>
              <a:rPr lang="cs-CZ" sz="2800">
                <a:solidFill>
                  <a:srgbClr val="000000"/>
                </a:solidFill>
              </a:rPr>
              <a:t>)</a:t>
            </a:r>
          </a:p>
          <a:p>
            <a:pPr marL="531813" indent="-528638">
              <a:lnSpc>
                <a:spcPct val="80000"/>
              </a:lnSpc>
              <a:spcBef>
                <a:spcPts val="700"/>
              </a:spcBef>
              <a:buFont typeface="Arial" charset="0"/>
              <a:buChar char="•"/>
              <a:tabLst>
                <a:tab pos="531813" algn="l"/>
                <a:tab pos="979488" algn="l"/>
                <a:tab pos="1428750" algn="l"/>
                <a:tab pos="1878013" algn="l"/>
                <a:tab pos="2327275" algn="l"/>
                <a:tab pos="2776538" algn="l"/>
                <a:tab pos="3225800" algn="l"/>
                <a:tab pos="3675063" algn="l"/>
                <a:tab pos="4124325" algn="l"/>
                <a:tab pos="4573588" algn="l"/>
                <a:tab pos="5022850" algn="l"/>
                <a:tab pos="5472113" algn="l"/>
                <a:tab pos="5921375" algn="l"/>
                <a:tab pos="6370638" algn="l"/>
                <a:tab pos="6819900" algn="l"/>
                <a:tab pos="7269163" algn="l"/>
                <a:tab pos="7718425" algn="l"/>
                <a:tab pos="8167688" algn="l"/>
                <a:tab pos="8616950" algn="l"/>
                <a:tab pos="9066213" algn="l"/>
                <a:tab pos="9515475" algn="l"/>
              </a:tabLst>
            </a:pPr>
            <a:endParaRPr lang="cs-CZ" sz="2800">
              <a:solidFill>
                <a:srgbClr val="000000"/>
              </a:solidFill>
            </a:endParaRPr>
          </a:p>
          <a:p>
            <a:pPr marL="531813" indent="-528638">
              <a:lnSpc>
                <a:spcPct val="80000"/>
              </a:lnSpc>
              <a:spcBef>
                <a:spcPts val="700"/>
              </a:spcBef>
              <a:buFont typeface="Arial" charset="0"/>
              <a:buChar char="•"/>
              <a:tabLst>
                <a:tab pos="531813" algn="l"/>
                <a:tab pos="979488" algn="l"/>
                <a:tab pos="1428750" algn="l"/>
                <a:tab pos="1878013" algn="l"/>
                <a:tab pos="2327275" algn="l"/>
                <a:tab pos="2776538" algn="l"/>
                <a:tab pos="3225800" algn="l"/>
                <a:tab pos="3675063" algn="l"/>
                <a:tab pos="4124325" algn="l"/>
                <a:tab pos="4573588" algn="l"/>
                <a:tab pos="5022850" algn="l"/>
                <a:tab pos="5472113" algn="l"/>
                <a:tab pos="5921375" algn="l"/>
                <a:tab pos="6370638" algn="l"/>
                <a:tab pos="6819900" algn="l"/>
                <a:tab pos="7269163" algn="l"/>
                <a:tab pos="7718425" algn="l"/>
                <a:tab pos="8167688" algn="l"/>
                <a:tab pos="8616950" algn="l"/>
                <a:tab pos="9066213" algn="l"/>
                <a:tab pos="9515475" algn="l"/>
              </a:tabLst>
            </a:pPr>
            <a:r>
              <a:rPr lang="cs-CZ" sz="2800">
                <a:solidFill>
                  <a:srgbClr val="000000"/>
                </a:solidFill>
              </a:rPr>
              <a:t>Prut je možno zatížit maximálně silou:</a:t>
            </a:r>
          </a:p>
          <a:p>
            <a:pPr marL="531813" indent="-528638">
              <a:lnSpc>
                <a:spcPct val="80000"/>
              </a:lnSpc>
              <a:spcBef>
                <a:spcPts val="700"/>
              </a:spcBef>
              <a:buFont typeface="Arial" charset="0"/>
              <a:buChar char="•"/>
              <a:tabLst>
                <a:tab pos="531813" algn="l"/>
                <a:tab pos="979488" algn="l"/>
                <a:tab pos="1428750" algn="l"/>
                <a:tab pos="1878013" algn="l"/>
                <a:tab pos="2327275" algn="l"/>
                <a:tab pos="2776538" algn="l"/>
                <a:tab pos="3225800" algn="l"/>
                <a:tab pos="3675063" algn="l"/>
                <a:tab pos="4124325" algn="l"/>
                <a:tab pos="4573588" algn="l"/>
                <a:tab pos="5022850" algn="l"/>
                <a:tab pos="5472113" algn="l"/>
                <a:tab pos="5921375" algn="l"/>
                <a:tab pos="6370638" algn="l"/>
                <a:tab pos="6819900" algn="l"/>
                <a:tab pos="7269163" algn="l"/>
                <a:tab pos="7718425" algn="l"/>
                <a:tab pos="8167688" algn="l"/>
                <a:tab pos="8616950" algn="l"/>
                <a:tab pos="9066213" algn="l"/>
                <a:tab pos="9515475" algn="l"/>
              </a:tabLst>
            </a:pPr>
            <a:endParaRPr lang="cs-CZ" sz="2800">
              <a:solidFill>
                <a:srgbClr val="000000"/>
              </a:solidFill>
            </a:endParaRPr>
          </a:p>
          <a:p>
            <a:pPr marL="531813" indent="-528638">
              <a:lnSpc>
                <a:spcPct val="80000"/>
              </a:lnSpc>
              <a:spcBef>
                <a:spcPts val="700"/>
              </a:spcBef>
              <a:buFont typeface="Arial" charset="0"/>
              <a:buChar char="•"/>
              <a:tabLst>
                <a:tab pos="531813" algn="l"/>
                <a:tab pos="979488" algn="l"/>
                <a:tab pos="1428750" algn="l"/>
                <a:tab pos="1878013" algn="l"/>
                <a:tab pos="2327275" algn="l"/>
                <a:tab pos="2776538" algn="l"/>
                <a:tab pos="3225800" algn="l"/>
                <a:tab pos="3675063" algn="l"/>
                <a:tab pos="4124325" algn="l"/>
                <a:tab pos="4573588" algn="l"/>
                <a:tab pos="5022850" algn="l"/>
                <a:tab pos="5472113" algn="l"/>
                <a:tab pos="5921375" algn="l"/>
                <a:tab pos="6370638" algn="l"/>
                <a:tab pos="6819900" algn="l"/>
                <a:tab pos="7269163" algn="l"/>
                <a:tab pos="7718425" algn="l"/>
                <a:tab pos="8167688" algn="l"/>
                <a:tab pos="8616950" algn="l"/>
                <a:tab pos="9066213" algn="l"/>
                <a:tab pos="9515475" algn="l"/>
              </a:tabLst>
            </a:pPr>
            <a:endParaRPr lang="cs-CZ" sz="2800">
              <a:solidFill>
                <a:srgbClr val="000000"/>
              </a:solidFill>
            </a:endParaRPr>
          </a:p>
          <a:p>
            <a:pPr marL="531813" indent="-528638">
              <a:lnSpc>
                <a:spcPct val="80000"/>
              </a:lnSpc>
              <a:spcBef>
                <a:spcPts val="700"/>
              </a:spcBef>
              <a:buFont typeface="Arial" charset="0"/>
              <a:buChar char="•"/>
              <a:tabLst>
                <a:tab pos="531813" algn="l"/>
                <a:tab pos="979488" algn="l"/>
                <a:tab pos="1428750" algn="l"/>
                <a:tab pos="1878013" algn="l"/>
                <a:tab pos="2327275" algn="l"/>
                <a:tab pos="2776538" algn="l"/>
                <a:tab pos="3225800" algn="l"/>
                <a:tab pos="3675063" algn="l"/>
                <a:tab pos="4124325" algn="l"/>
                <a:tab pos="4573588" algn="l"/>
                <a:tab pos="5022850" algn="l"/>
                <a:tab pos="5472113" algn="l"/>
                <a:tab pos="5921375" algn="l"/>
                <a:tab pos="6370638" algn="l"/>
                <a:tab pos="6819900" algn="l"/>
                <a:tab pos="7269163" algn="l"/>
                <a:tab pos="7718425" algn="l"/>
                <a:tab pos="8167688" algn="l"/>
                <a:tab pos="8616950" algn="l"/>
                <a:tab pos="9066213" algn="l"/>
                <a:tab pos="9515475" algn="l"/>
              </a:tabLst>
            </a:pPr>
            <a:endParaRPr lang="cs-CZ" sz="2800">
              <a:solidFill>
                <a:srgbClr val="000000"/>
              </a:solidFill>
            </a:endParaRPr>
          </a:p>
          <a:p>
            <a:pPr marL="531813" indent="-528638">
              <a:lnSpc>
                <a:spcPct val="80000"/>
              </a:lnSpc>
              <a:spcBef>
                <a:spcPts val="700"/>
              </a:spcBef>
              <a:tabLst>
                <a:tab pos="531813" algn="l"/>
                <a:tab pos="979488" algn="l"/>
                <a:tab pos="1428750" algn="l"/>
                <a:tab pos="1878013" algn="l"/>
                <a:tab pos="2327275" algn="l"/>
                <a:tab pos="2776538" algn="l"/>
                <a:tab pos="3225800" algn="l"/>
                <a:tab pos="3675063" algn="l"/>
                <a:tab pos="4124325" algn="l"/>
                <a:tab pos="4573588" algn="l"/>
                <a:tab pos="5022850" algn="l"/>
                <a:tab pos="5472113" algn="l"/>
                <a:tab pos="5921375" algn="l"/>
                <a:tab pos="6370638" algn="l"/>
                <a:tab pos="6819900" algn="l"/>
                <a:tab pos="7269163" algn="l"/>
                <a:tab pos="7718425" algn="l"/>
                <a:tab pos="8167688" algn="l"/>
                <a:tab pos="8616950" algn="l"/>
                <a:tab pos="9066213" algn="l"/>
                <a:tab pos="9515475" algn="l"/>
              </a:tabLst>
            </a:pPr>
            <a:r>
              <a:rPr lang="cs-CZ" sz="2800">
                <a:solidFill>
                  <a:srgbClr val="000000"/>
                </a:solidFill>
              </a:rPr>
              <a:t>      kde k je součinitel bezpečnosti</a:t>
            </a:r>
          </a:p>
          <a:p>
            <a:pPr marL="531813" indent="-528638">
              <a:lnSpc>
                <a:spcPct val="80000"/>
              </a:lnSpc>
              <a:spcBef>
                <a:spcPts val="700"/>
              </a:spcBef>
              <a:buFont typeface="Arial" charset="0"/>
              <a:buChar char="•"/>
              <a:tabLst>
                <a:tab pos="531813" algn="l"/>
                <a:tab pos="979488" algn="l"/>
                <a:tab pos="1428750" algn="l"/>
                <a:tab pos="1878013" algn="l"/>
                <a:tab pos="2327275" algn="l"/>
                <a:tab pos="2776538" algn="l"/>
                <a:tab pos="3225800" algn="l"/>
                <a:tab pos="3675063" algn="l"/>
                <a:tab pos="4124325" algn="l"/>
                <a:tab pos="4573588" algn="l"/>
                <a:tab pos="5022850" algn="l"/>
                <a:tab pos="5472113" algn="l"/>
                <a:tab pos="5921375" algn="l"/>
                <a:tab pos="6370638" algn="l"/>
                <a:tab pos="6819900" algn="l"/>
                <a:tab pos="7269163" algn="l"/>
                <a:tab pos="7718425" algn="l"/>
                <a:tab pos="8167688" algn="l"/>
                <a:tab pos="8616950" algn="l"/>
                <a:tab pos="9066213" algn="l"/>
                <a:tab pos="9515475" algn="l"/>
              </a:tabLst>
            </a:pPr>
            <a:endParaRPr lang="cs-CZ" sz="2800">
              <a:solidFill>
                <a:srgbClr val="000000"/>
              </a:solidFill>
            </a:endParaRPr>
          </a:p>
        </p:txBody>
      </p:sp>
      <p:graphicFrame>
        <p:nvGraphicFramePr>
          <p:cNvPr id="3074" name="Object 4"/>
          <p:cNvGraphicFramePr>
            <a:graphicFrameLocks noChangeAspect="1"/>
          </p:cNvGraphicFramePr>
          <p:nvPr/>
        </p:nvGraphicFramePr>
        <p:xfrm>
          <a:off x="1403350" y="4365625"/>
          <a:ext cx="2682875" cy="1041400"/>
        </p:xfrm>
        <a:graphic>
          <a:graphicData uri="http://schemas.openxmlformats.org/presentationml/2006/ole">
            <p:oleObj spid="_x0000_s3074" name="Rovnice" r:id="rId4" imgW="1244520" imgH="482400" progId="Equation.3">
              <p:embed/>
            </p:oleObj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Text Box 1"/>
          <p:cNvSpPr txBox="1">
            <a:spLocks noChangeArrowheads="1"/>
          </p:cNvSpPr>
          <p:nvPr/>
        </p:nvSpPr>
        <p:spPr bwMode="auto">
          <a:xfrm>
            <a:off x="457200" y="130175"/>
            <a:ext cx="8229600" cy="14319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 anchor="ctr"/>
          <a:lstStyle/>
          <a:p>
            <a:pPr algn="ctr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4400" b="1">
                <a:solidFill>
                  <a:srgbClr val="376092"/>
                </a:solidFill>
              </a:rPr>
              <a:t>Případy namáhání </a:t>
            </a:r>
          </a:p>
          <a:p>
            <a:pPr algn="ctr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4400">
                <a:solidFill>
                  <a:srgbClr val="376092"/>
                </a:solidFill>
              </a:rPr>
              <a:t>1. Případ namáhání</a:t>
            </a:r>
          </a:p>
        </p:txBody>
      </p:sp>
      <p:sp>
        <p:nvSpPr>
          <p:cNvPr id="4101" name="Text Box 2"/>
          <p:cNvSpPr txBox="1">
            <a:spLocks noChangeArrowheads="1"/>
          </p:cNvSpPr>
          <p:nvPr/>
        </p:nvSpPr>
        <p:spPr bwMode="auto">
          <a:xfrm>
            <a:off x="381000" y="1600200"/>
            <a:ext cx="8229600" cy="489426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/>
          <a:lstStyle/>
          <a:p>
            <a:pPr marL="601663" indent="-601663">
              <a:lnSpc>
                <a:spcPct val="90000"/>
              </a:lnSpc>
              <a:spcBef>
                <a:spcPts val="700"/>
              </a:spcBef>
              <a:buSzPct val="45000"/>
              <a:buFont typeface="Wingdings" pitchFamily="2" charset="2"/>
              <a:buChar char=""/>
              <a:tabLst>
                <a:tab pos="601663" algn="l"/>
                <a:tab pos="1049338" algn="l"/>
                <a:tab pos="1498600" algn="l"/>
                <a:tab pos="1947863" algn="l"/>
                <a:tab pos="2397125" algn="l"/>
                <a:tab pos="2846388" algn="l"/>
                <a:tab pos="3295650" algn="l"/>
                <a:tab pos="3744913" algn="l"/>
                <a:tab pos="4194175" algn="l"/>
                <a:tab pos="4643438" algn="l"/>
                <a:tab pos="5092700" algn="l"/>
                <a:tab pos="5541963" algn="l"/>
                <a:tab pos="5991225" algn="l"/>
                <a:tab pos="6440488" algn="l"/>
                <a:tab pos="6889750" algn="l"/>
                <a:tab pos="7339013" algn="l"/>
                <a:tab pos="7788275" algn="l"/>
                <a:tab pos="8237538" algn="l"/>
                <a:tab pos="8686800" algn="l"/>
                <a:tab pos="9136063" algn="l"/>
                <a:tab pos="9585325" algn="l"/>
              </a:tabLst>
            </a:pPr>
            <a:r>
              <a:rPr lang="cs-CZ" sz="2800">
                <a:solidFill>
                  <a:srgbClr val="000000"/>
                </a:solidFill>
              </a:rPr>
              <a:t>V 1. případě je jeden konec dokonale vetknutý, druhý je volný a je zatížen silou F.</a:t>
            </a:r>
          </a:p>
          <a:p>
            <a:pPr marL="601663" indent="-601663">
              <a:lnSpc>
                <a:spcPct val="90000"/>
              </a:lnSpc>
              <a:spcBef>
                <a:spcPts val="700"/>
              </a:spcBef>
              <a:buSzPct val="45000"/>
              <a:buFont typeface="Wingdings" pitchFamily="2" charset="2"/>
              <a:buChar char=""/>
              <a:tabLst>
                <a:tab pos="601663" algn="l"/>
                <a:tab pos="1049338" algn="l"/>
                <a:tab pos="1498600" algn="l"/>
                <a:tab pos="1947863" algn="l"/>
                <a:tab pos="2397125" algn="l"/>
                <a:tab pos="2846388" algn="l"/>
                <a:tab pos="3295650" algn="l"/>
                <a:tab pos="3744913" algn="l"/>
                <a:tab pos="4194175" algn="l"/>
                <a:tab pos="4643438" algn="l"/>
                <a:tab pos="5092700" algn="l"/>
                <a:tab pos="5541963" algn="l"/>
                <a:tab pos="5991225" algn="l"/>
                <a:tab pos="6440488" algn="l"/>
                <a:tab pos="6889750" algn="l"/>
                <a:tab pos="7339013" algn="l"/>
                <a:tab pos="7788275" algn="l"/>
                <a:tab pos="8237538" algn="l"/>
                <a:tab pos="8686800" algn="l"/>
                <a:tab pos="9136063" algn="l"/>
                <a:tab pos="9585325" algn="l"/>
              </a:tabLst>
            </a:pPr>
            <a:r>
              <a:rPr lang="cs-CZ" sz="2800">
                <a:solidFill>
                  <a:srgbClr val="000000"/>
                </a:solidFill>
              </a:rPr>
              <a:t>Kritická síla F</a:t>
            </a:r>
            <a:r>
              <a:rPr lang="cs-CZ" sz="2800" baseline="-25000">
                <a:solidFill>
                  <a:srgbClr val="000000"/>
                </a:solidFill>
              </a:rPr>
              <a:t>kr</a:t>
            </a:r>
            <a:r>
              <a:rPr lang="cs-CZ" sz="2800">
                <a:solidFill>
                  <a:srgbClr val="000000"/>
                </a:solidFill>
              </a:rPr>
              <a:t> vztažená na:</a:t>
            </a:r>
          </a:p>
          <a:p>
            <a:pPr marL="1344613" lvl="1" indent="-601663">
              <a:lnSpc>
                <a:spcPct val="90000"/>
              </a:lnSpc>
              <a:spcBef>
                <a:spcPts val="700"/>
              </a:spcBef>
              <a:buSzPct val="45000"/>
              <a:buFont typeface="Wingdings" pitchFamily="2" charset="2"/>
              <a:buChar char=""/>
              <a:tabLst>
                <a:tab pos="601663" algn="l"/>
                <a:tab pos="1049338" algn="l"/>
                <a:tab pos="1498600" algn="l"/>
                <a:tab pos="1947863" algn="l"/>
                <a:tab pos="2397125" algn="l"/>
                <a:tab pos="2846388" algn="l"/>
                <a:tab pos="3295650" algn="l"/>
                <a:tab pos="3744913" algn="l"/>
                <a:tab pos="4194175" algn="l"/>
                <a:tab pos="4643438" algn="l"/>
                <a:tab pos="5092700" algn="l"/>
                <a:tab pos="5541963" algn="l"/>
                <a:tab pos="5991225" algn="l"/>
                <a:tab pos="6440488" algn="l"/>
                <a:tab pos="6889750" algn="l"/>
                <a:tab pos="7339013" algn="l"/>
                <a:tab pos="7788275" algn="l"/>
                <a:tab pos="8237538" algn="l"/>
                <a:tab pos="8686800" algn="l"/>
                <a:tab pos="9136063" algn="l"/>
                <a:tab pos="9585325" algn="l"/>
              </a:tabLst>
            </a:pPr>
            <a:r>
              <a:rPr lang="cs-CZ" sz="2800">
                <a:solidFill>
                  <a:srgbClr val="000000"/>
                </a:solidFill>
              </a:rPr>
              <a:t>Délku prutu:</a:t>
            </a:r>
          </a:p>
          <a:p>
            <a:pPr marL="1344613" lvl="1" indent="-601663">
              <a:lnSpc>
                <a:spcPct val="90000"/>
              </a:lnSpc>
              <a:spcBef>
                <a:spcPts val="700"/>
              </a:spcBef>
              <a:buSzPct val="45000"/>
              <a:buFont typeface="Wingdings" pitchFamily="2" charset="2"/>
              <a:buChar char=""/>
              <a:tabLst>
                <a:tab pos="601663" algn="l"/>
                <a:tab pos="1049338" algn="l"/>
                <a:tab pos="1498600" algn="l"/>
                <a:tab pos="1947863" algn="l"/>
                <a:tab pos="2397125" algn="l"/>
                <a:tab pos="2846388" algn="l"/>
                <a:tab pos="3295650" algn="l"/>
                <a:tab pos="3744913" algn="l"/>
                <a:tab pos="4194175" algn="l"/>
                <a:tab pos="4643438" algn="l"/>
                <a:tab pos="5092700" algn="l"/>
                <a:tab pos="5541963" algn="l"/>
                <a:tab pos="5991225" algn="l"/>
                <a:tab pos="6440488" algn="l"/>
                <a:tab pos="6889750" algn="l"/>
                <a:tab pos="7339013" algn="l"/>
                <a:tab pos="7788275" algn="l"/>
                <a:tab pos="8237538" algn="l"/>
                <a:tab pos="8686800" algn="l"/>
                <a:tab pos="9136063" algn="l"/>
                <a:tab pos="9585325" algn="l"/>
              </a:tabLst>
            </a:pPr>
            <a:endParaRPr lang="cs-CZ" sz="2800">
              <a:solidFill>
                <a:srgbClr val="000000"/>
              </a:solidFill>
            </a:endParaRPr>
          </a:p>
          <a:p>
            <a:pPr marL="1344613" lvl="1" indent="-601663">
              <a:lnSpc>
                <a:spcPct val="90000"/>
              </a:lnSpc>
              <a:spcBef>
                <a:spcPts val="700"/>
              </a:spcBef>
              <a:buSzPct val="45000"/>
              <a:buFont typeface="Wingdings" pitchFamily="2" charset="2"/>
              <a:buChar char=""/>
              <a:tabLst>
                <a:tab pos="601663" algn="l"/>
                <a:tab pos="1049338" algn="l"/>
                <a:tab pos="1498600" algn="l"/>
                <a:tab pos="1947863" algn="l"/>
                <a:tab pos="2397125" algn="l"/>
                <a:tab pos="2846388" algn="l"/>
                <a:tab pos="3295650" algn="l"/>
                <a:tab pos="3744913" algn="l"/>
                <a:tab pos="4194175" algn="l"/>
                <a:tab pos="4643438" algn="l"/>
                <a:tab pos="5092700" algn="l"/>
                <a:tab pos="5541963" algn="l"/>
                <a:tab pos="5991225" algn="l"/>
                <a:tab pos="6440488" algn="l"/>
                <a:tab pos="6889750" algn="l"/>
                <a:tab pos="7339013" algn="l"/>
                <a:tab pos="7788275" algn="l"/>
                <a:tab pos="8237538" algn="l"/>
                <a:tab pos="8686800" algn="l"/>
                <a:tab pos="9136063" algn="l"/>
                <a:tab pos="9585325" algn="l"/>
              </a:tabLst>
            </a:pPr>
            <a:endParaRPr lang="cs-CZ" sz="2800">
              <a:solidFill>
                <a:srgbClr val="000000"/>
              </a:solidFill>
            </a:endParaRPr>
          </a:p>
          <a:p>
            <a:pPr marL="1344613" lvl="1" indent="-601663">
              <a:lnSpc>
                <a:spcPct val="90000"/>
              </a:lnSpc>
              <a:spcBef>
                <a:spcPts val="700"/>
              </a:spcBef>
              <a:buSzPct val="45000"/>
              <a:buFont typeface="Wingdings" pitchFamily="2" charset="2"/>
              <a:buChar char=""/>
              <a:tabLst>
                <a:tab pos="601663" algn="l"/>
                <a:tab pos="1049338" algn="l"/>
                <a:tab pos="1498600" algn="l"/>
                <a:tab pos="1947863" algn="l"/>
                <a:tab pos="2397125" algn="l"/>
                <a:tab pos="2846388" algn="l"/>
                <a:tab pos="3295650" algn="l"/>
                <a:tab pos="3744913" algn="l"/>
                <a:tab pos="4194175" algn="l"/>
                <a:tab pos="4643438" algn="l"/>
                <a:tab pos="5092700" algn="l"/>
                <a:tab pos="5541963" algn="l"/>
                <a:tab pos="5991225" algn="l"/>
                <a:tab pos="6440488" algn="l"/>
                <a:tab pos="6889750" algn="l"/>
                <a:tab pos="7339013" algn="l"/>
                <a:tab pos="7788275" algn="l"/>
                <a:tab pos="8237538" algn="l"/>
                <a:tab pos="8686800" algn="l"/>
                <a:tab pos="9136063" algn="l"/>
                <a:tab pos="9585325" algn="l"/>
              </a:tabLst>
            </a:pPr>
            <a:r>
              <a:rPr lang="cs-CZ" sz="2800">
                <a:solidFill>
                  <a:srgbClr val="000000"/>
                </a:solidFill>
              </a:rPr>
              <a:t>Redukovanou délku l</a:t>
            </a:r>
            <a:r>
              <a:rPr lang="cs-CZ" sz="2800" baseline="-25000">
                <a:solidFill>
                  <a:srgbClr val="000000"/>
                </a:solidFill>
              </a:rPr>
              <a:t>red</a:t>
            </a:r>
            <a:r>
              <a:rPr lang="cs-CZ" sz="2800">
                <a:solidFill>
                  <a:srgbClr val="000000"/>
                </a:solidFill>
              </a:rPr>
              <a:t>: </a:t>
            </a:r>
          </a:p>
          <a:p>
            <a:pPr marL="1344613" lvl="1" indent="-601663">
              <a:lnSpc>
                <a:spcPct val="90000"/>
              </a:lnSpc>
              <a:spcBef>
                <a:spcPts val="700"/>
              </a:spcBef>
              <a:buSzPct val="45000"/>
              <a:buFont typeface="Wingdings" pitchFamily="2" charset="2"/>
              <a:buChar char=""/>
              <a:tabLst>
                <a:tab pos="601663" algn="l"/>
                <a:tab pos="1049338" algn="l"/>
                <a:tab pos="1498600" algn="l"/>
                <a:tab pos="1947863" algn="l"/>
                <a:tab pos="2397125" algn="l"/>
                <a:tab pos="2846388" algn="l"/>
                <a:tab pos="3295650" algn="l"/>
                <a:tab pos="3744913" algn="l"/>
                <a:tab pos="4194175" algn="l"/>
                <a:tab pos="4643438" algn="l"/>
                <a:tab pos="5092700" algn="l"/>
                <a:tab pos="5541963" algn="l"/>
                <a:tab pos="5991225" algn="l"/>
                <a:tab pos="6440488" algn="l"/>
                <a:tab pos="6889750" algn="l"/>
                <a:tab pos="7339013" algn="l"/>
                <a:tab pos="7788275" algn="l"/>
                <a:tab pos="8237538" algn="l"/>
                <a:tab pos="8686800" algn="l"/>
                <a:tab pos="9136063" algn="l"/>
                <a:tab pos="9585325" algn="l"/>
              </a:tabLst>
            </a:pPr>
            <a:endParaRPr lang="cs-CZ" sz="2800">
              <a:solidFill>
                <a:srgbClr val="000000"/>
              </a:solidFill>
            </a:endParaRPr>
          </a:p>
          <a:p>
            <a:pPr marL="1344613" lvl="1" indent="-601663">
              <a:lnSpc>
                <a:spcPct val="90000"/>
              </a:lnSpc>
              <a:spcBef>
                <a:spcPts val="700"/>
              </a:spcBef>
              <a:buSzPct val="45000"/>
              <a:buFont typeface="Wingdings" pitchFamily="2" charset="2"/>
              <a:buChar char=""/>
              <a:tabLst>
                <a:tab pos="601663" algn="l"/>
                <a:tab pos="1049338" algn="l"/>
                <a:tab pos="1498600" algn="l"/>
                <a:tab pos="1947863" algn="l"/>
                <a:tab pos="2397125" algn="l"/>
                <a:tab pos="2846388" algn="l"/>
                <a:tab pos="3295650" algn="l"/>
                <a:tab pos="3744913" algn="l"/>
                <a:tab pos="4194175" algn="l"/>
                <a:tab pos="4643438" algn="l"/>
                <a:tab pos="5092700" algn="l"/>
                <a:tab pos="5541963" algn="l"/>
                <a:tab pos="5991225" algn="l"/>
                <a:tab pos="6440488" algn="l"/>
                <a:tab pos="6889750" algn="l"/>
                <a:tab pos="7339013" algn="l"/>
                <a:tab pos="7788275" algn="l"/>
                <a:tab pos="8237538" algn="l"/>
                <a:tab pos="8686800" algn="l"/>
                <a:tab pos="9136063" algn="l"/>
                <a:tab pos="9585325" algn="l"/>
              </a:tabLst>
            </a:pPr>
            <a:endParaRPr lang="cs-CZ" sz="2800">
              <a:solidFill>
                <a:srgbClr val="000000"/>
              </a:solidFill>
            </a:endParaRPr>
          </a:p>
          <a:p>
            <a:pPr marL="601663" indent="-601663">
              <a:lnSpc>
                <a:spcPct val="90000"/>
              </a:lnSpc>
              <a:spcBef>
                <a:spcPts val="700"/>
              </a:spcBef>
              <a:buSzPct val="45000"/>
              <a:buFont typeface="Wingdings" pitchFamily="2" charset="2"/>
              <a:buChar char=""/>
              <a:tabLst>
                <a:tab pos="601663" algn="l"/>
                <a:tab pos="1049338" algn="l"/>
                <a:tab pos="1498600" algn="l"/>
                <a:tab pos="1947863" algn="l"/>
                <a:tab pos="2397125" algn="l"/>
                <a:tab pos="2846388" algn="l"/>
                <a:tab pos="3295650" algn="l"/>
                <a:tab pos="3744913" algn="l"/>
                <a:tab pos="4194175" algn="l"/>
                <a:tab pos="4643438" algn="l"/>
                <a:tab pos="5092700" algn="l"/>
                <a:tab pos="5541963" algn="l"/>
                <a:tab pos="5991225" algn="l"/>
                <a:tab pos="6440488" algn="l"/>
                <a:tab pos="6889750" algn="l"/>
                <a:tab pos="7339013" algn="l"/>
                <a:tab pos="7788275" algn="l"/>
                <a:tab pos="8237538" algn="l"/>
                <a:tab pos="8686800" algn="l"/>
                <a:tab pos="9136063" algn="l"/>
                <a:tab pos="9585325" algn="l"/>
              </a:tabLst>
            </a:pPr>
            <a:r>
              <a:rPr lang="cs-CZ" sz="2800">
                <a:solidFill>
                  <a:srgbClr val="000000"/>
                </a:solidFill>
              </a:rPr>
              <a:t>Redukovaná délka l</a:t>
            </a:r>
            <a:r>
              <a:rPr lang="cs-CZ" sz="2800" baseline="-25000">
                <a:solidFill>
                  <a:srgbClr val="000000"/>
                </a:solidFill>
              </a:rPr>
              <a:t>red</a:t>
            </a:r>
            <a:r>
              <a:rPr lang="cs-CZ" sz="2800">
                <a:solidFill>
                  <a:srgbClr val="000000"/>
                </a:solidFill>
              </a:rPr>
              <a:t>=2l</a:t>
            </a:r>
          </a:p>
          <a:p>
            <a:pPr marL="601663" indent="-601663">
              <a:lnSpc>
                <a:spcPct val="90000"/>
              </a:lnSpc>
              <a:spcBef>
                <a:spcPts val="700"/>
              </a:spcBef>
              <a:buSzPct val="45000"/>
              <a:tabLst>
                <a:tab pos="601663" algn="l"/>
                <a:tab pos="1049338" algn="l"/>
                <a:tab pos="1498600" algn="l"/>
                <a:tab pos="1947863" algn="l"/>
                <a:tab pos="2397125" algn="l"/>
                <a:tab pos="2846388" algn="l"/>
                <a:tab pos="3295650" algn="l"/>
                <a:tab pos="3744913" algn="l"/>
                <a:tab pos="4194175" algn="l"/>
                <a:tab pos="4643438" algn="l"/>
                <a:tab pos="5092700" algn="l"/>
                <a:tab pos="5541963" algn="l"/>
                <a:tab pos="5991225" algn="l"/>
                <a:tab pos="6440488" algn="l"/>
                <a:tab pos="6889750" algn="l"/>
                <a:tab pos="7339013" algn="l"/>
                <a:tab pos="7788275" algn="l"/>
                <a:tab pos="8237538" algn="l"/>
                <a:tab pos="8686800" algn="l"/>
                <a:tab pos="9136063" algn="l"/>
                <a:tab pos="9585325" algn="l"/>
              </a:tabLst>
            </a:pPr>
            <a:endParaRPr lang="cs-CZ" sz="2800">
              <a:solidFill>
                <a:srgbClr val="000000"/>
              </a:solidFill>
            </a:endParaRPr>
          </a:p>
          <a:p>
            <a:pPr marL="601663" indent="-601663">
              <a:lnSpc>
                <a:spcPct val="90000"/>
              </a:lnSpc>
              <a:spcBef>
                <a:spcPts val="700"/>
              </a:spcBef>
              <a:buSzPct val="45000"/>
              <a:tabLst>
                <a:tab pos="601663" algn="l"/>
                <a:tab pos="1049338" algn="l"/>
                <a:tab pos="1498600" algn="l"/>
                <a:tab pos="1947863" algn="l"/>
                <a:tab pos="2397125" algn="l"/>
                <a:tab pos="2846388" algn="l"/>
                <a:tab pos="3295650" algn="l"/>
                <a:tab pos="3744913" algn="l"/>
                <a:tab pos="4194175" algn="l"/>
                <a:tab pos="4643438" algn="l"/>
                <a:tab pos="5092700" algn="l"/>
                <a:tab pos="5541963" algn="l"/>
                <a:tab pos="5991225" algn="l"/>
                <a:tab pos="6440488" algn="l"/>
                <a:tab pos="6889750" algn="l"/>
                <a:tab pos="7339013" algn="l"/>
                <a:tab pos="7788275" algn="l"/>
                <a:tab pos="8237538" algn="l"/>
                <a:tab pos="8686800" algn="l"/>
                <a:tab pos="9136063" algn="l"/>
                <a:tab pos="9585325" algn="l"/>
              </a:tabLst>
            </a:pPr>
            <a:endParaRPr lang="cs-CZ" sz="2800">
              <a:solidFill>
                <a:srgbClr val="000000"/>
              </a:solidFill>
            </a:endParaRPr>
          </a:p>
          <a:p>
            <a:pPr marL="601663" indent="-601663">
              <a:lnSpc>
                <a:spcPct val="90000"/>
              </a:lnSpc>
              <a:spcBef>
                <a:spcPts val="700"/>
              </a:spcBef>
              <a:buSzPct val="45000"/>
              <a:tabLst>
                <a:tab pos="601663" algn="l"/>
                <a:tab pos="1049338" algn="l"/>
                <a:tab pos="1498600" algn="l"/>
                <a:tab pos="1947863" algn="l"/>
                <a:tab pos="2397125" algn="l"/>
                <a:tab pos="2846388" algn="l"/>
                <a:tab pos="3295650" algn="l"/>
                <a:tab pos="3744913" algn="l"/>
                <a:tab pos="4194175" algn="l"/>
                <a:tab pos="4643438" algn="l"/>
                <a:tab pos="5092700" algn="l"/>
                <a:tab pos="5541963" algn="l"/>
                <a:tab pos="5991225" algn="l"/>
                <a:tab pos="6440488" algn="l"/>
                <a:tab pos="6889750" algn="l"/>
                <a:tab pos="7339013" algn="l"/>
                <a:tab pos="7788275" algn="l"/>
                <a:tab pos="8237538" algn="l"/>
                <a:tab pos="8686800" algn="l"/>
                <a:tab pos="9136063" algn="l"/>
                <a:tab pos="9585325" algn="l"/>
              </a:tabLst>
            </a:pPr>
            <a:endParaRPr lang="cs-CZ" sz="2800">
              <a:solidFill>
                <a:srgbClr val="000000"/>
              </a:solidFill>
            </a:endParaRPr>
          </a:p>
        </p:txBody>
      </p:sp>
      <p:pic>
        <p:nvPicPr>
          <p:cNvPr id="4102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27763" y="2565400"/>
            <a:ext cx="2238375" cy="2947988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  <p:graphicFrame>
        <p:nvGraphicFramePr>
          <p:cNvPr id="4098" name="Object 6"/>
          <p:cNvGraphicFramePr>
            <a:graphicFrameLocks noChangeAspect="1"/>
          </p:cNvGraphicFramePr>
          <p:nvPr/>
        </p:nvGraphicFramePr>
        <p:xfrm>
          <a:off x="1763713" y="4797425"/>
          <a:ext cx="1943100" cy="1041400"/>
        </p:xfrm>
        <a:graphic>
          <a:graphicData uri="http://schemas.openxmlformats.org/presentationml/2006/ole">
            <p:oleObj spid="_x0000_s4098" name="Rovnice" r:id="rId5" imgW="901440" imgH="482400" progId="Equation.3">
              <p:embed/>
            </p:oleObj>
          </a:graphicData>
        </a:graphic>
      </p:graphicFrame>
      <p:graphicFrame>
        <p:nvGraphicFramePr>
          <p:cNvPr id="4099" name="Object 7"/>
          <p:cNvGraphicFramePr>
            <a:graphicFrameLocks noChangeAspect="1"/>
          </p:cNvGraphicFramePr>
          <p:nvPr/>
        </p:nvGraphicFramePr>
        <p:xfrm>
          <a:off x="1835150" y="3284538"/>
          <a:ext cx="1924050" cy="1085850"/>
        </p:xfrm>
        <a:graphic>
          <a:graphicData uri="http://schemas.openxmlformats.org/presentationml/2006/ole">
            <p:oleObj spid="_x0000_s4099" name="Rovnice" r:id="rId6" imgW="901440" imgH="507960" progId="Equation.3">
              <p:embed/>
            </p:oleObj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4" name="Text Box 1"/>
          <p:cNvSpPr txBox="1">
            <a:spLocks noChangeArrowheads="1"/>
          </p:cNvSpPr>
          <p:nvPr/>
        </p:nvSpPr>
        <p:spPr bwMode="auto">
          <a:xfrm>
            <a:off x="457200" y="130175"/>
            <a:ext cx="8229600" cy="14319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 anchor="ctr"/>
          <a:lstStyle/>
          <a:p>
            <a:pPr algn="ctr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4400">
                <a:solidFill>
                  <a:srgbClr val="376092"/>
                </a:solidFill>
              </a:rPr>
              <a:t>2. Případ namáhání</a:t>
            </a:r>
          </a:p>
        </p:txBody>
      </p:sp>
      <p:sp>
        <p:nvSpPr>
          <p:cNvPr id="5125" name="Text Box 2"/>
          <p:cNvSpPr txBox="1">
            <a:spLocks noChangeArrowheads="1"/>
          </p:cNvSpPr>
          <p:nvPr/>
        </p:nvSpPr>
        <p:spPr bwMode="auto">
          <a:xfrm>
            <a:off x="381000" y="1600200"/>
            <a:ext cx="8229600" cy="489426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/>
          <a:lstStyle/>
          <a:p>
            <a:pPr marL="601663" indent="-601663">
              <a:lnSpc>
                <a:spcPct val="90000"/>
              </a:lnSpc>
              <a:spcBef>
                <a:spcPts val="700"/>
              </a:spcBef>
              <a:buSzPct val="45000"/>
              <a:buFont typeface="Wingdings" pitchFamily="2" charset="2"/>
              <a:buChar char=""/>
              <a:tabLst>
                <a:tab pos="601663" algn="l"/>
                <a:tab pos="1049338" algn="l"/>
                <a:tab pos="1498600" algn="l"/>
                <a:tab pos="1947863" algn="l"/>
                <a:tab pos="2397125" algn="l"/>
                <a:tab pos="2846388" algn="l"/>
                <a:tab pos="3295650" algn="l"/>
                <a:tab pos="3744913" algn="l"/>
                <a:tab pos="4194175" algn="l"/>
                <a:tab pos="4643438" algn="l"/>
                <a:tab pos="5092700" algn="l"/>
                <a:tab pos="5541963" algn="l"/>
                <a:tab pos="5991225" algn="l"/>
                <a:tab pos="6440488" algn="l"/>
                <a:tab pos="6889750" algn="l"/>
                <a:tab pos="7339013" algn="l"/>
                <a:tab pos="7788275" algn="l"/>
                <a:tab pos="8237538" algn="l"/>
                <a:tab pos="8686800" algn="l"/>
                <a:tab pos="9136063" algn="l"/>
                <a:tab pos="9585325" algn="l"/>
              </a:tabLst>
            </a:pPr>
            <a:r>
              <a:rPr lang="cs-CZ" sz="2800">
                <a:solidFill>
                  <a:srgbClr val="000000"/>
                </a:solidFill>
              </a:rPr>
              <a:t>Ve 2. případě mají oba konce volné klouby a jeden je posuvný v ose prutu.</a:t>
            </a:r>
          </a:p>
          <a:p>
            <a:pPr marL="601663" indent="-601663">
              <a:lnSpc>
                <a:spcPct val="90000"/>
              </a:lnSpc>
              <a:spcBef>
                <a:spcPts val="700"/>
              </a:spcBef>
              <a:buSzPct val="45000"/>
              <a:buFont typeface="Wingdings" pitchFamily="2" charset="2"/>
              <a:buChar char=""/>
              <a:tabLst>
                <a:tab pos="601663" algn="l"/>
                <a:tab pos="1049338" algn="l"/>
                <a:tab pos="1498600" algn="l"/>
                <a:tab pos="1947863" algn="l"/>
                <a:tab pos="2397125" algn="l"/>
                <a:tab pos="2846388" algn="l"/>
                <a:tab pos="3295650" algn="l"/>
                <a:tab pos="3744913" algn="l"/>
                <a:tab pos="4194175" algn="l"/>
                <a:tab pos="4643438" algn="l"/>
                <a:tab pos="5092700" algn="l"/>
                <a:tab pos="5541963" algn="l"/>
                <a:tab pos="5991225" algn="l"/>
                <a:tab pos="6440488" algn="l"/>
                <a:tab pos="6889750" algn="l"/>
                <a:tab pos="7339013" algn="l"/>
                <a:tab pos="7788275" algn="l"/>
                <a:tab pos="8237538" algn="l"/>
                <a:tab pos="8686800" algn="l"/>
                <a:tab pos="9136063" algn="l"/>
                <a:tab pos="9585325" algn="l"/>
              </a:tabLst>
            </a:pPr>
            <a:r>
              <a:rPr lang="cs-CZ" sz="2800">
                <a:solidFill>
                  <a:srgbClr val="000000"/>
                </a:solidFill>
              </a:rPr>
              <a:t>Kritická síla F</a:t>
            </a:r>
            <a:r>
              <a:rPr lang="cs-CZ" sz="2800" baseline="-25000">
                <a:solidFill>
                  <a:srgbClr val="000000"/>
                </a:solidFill>
              </a:rPr>
              <a:t>kr</a:t>
            </a:r>
            <a:r>
              <a:rPr lang="cs-CZ" sz="2800">
                <a:solidFill>
                  <a:srgbClr val="000000"/>
                </a:solidFill>
              </a:rPr>
              <a:t> vztažená na:</a:t>
            </a:r>
          </a:p>
          <a:p>
            <a:pPr marL="1344613" lvl="1" indent="-601663">
              <a:lnSpc>
                <a:spcPct val="90000"/>
              </a:lnSpc>
              <a:spcBef>
                <a:spcPts val="700"/>
              </a:spcBef>
              <a:buSzPct val="45000"/>
              <a:buFont typeface="Wingdings" pitchFamily="2" charset="2"/>
              <a:buChar char=""/>
              <a:tabLst>
                <a:tab pos="601663" algn="l"/>
                <a:tab pos="1049338" algn="l"/>
                <a:tab pos="1498600" algn="l"/>
                <a:tab pos="1947863" algn="l"/>
                <a:tab pos="2397125" algn="l"/>
                <a:tab pos="2846388" algn="l"/>
                <a:tab pos="3295650" algn="l"/>
                <a:tab pos="3744913" algn="l"/>
                <a:tab pos="4194175" algn="l"/>
                <a:tab pos="4643438" algn="l"/>
                <a:tab pos="5092700" algn="l"/>
                <a:tab pos="5541963" algn="l"/>
                <a:tab pos="5991225" algn="l"/>
                <a:tab pos="6440488" algn="l"/>
                <a:tab pos="6889750" algn="l"/>
                <a:tab pos="7339013" algn="l"/>
                <a:tab pos="7788275" algn="l"/>
                <a:tab pos="8237538" algn="l"/>
                <a:tab pos="8686800" algn="l"/>
                <a:tab pos="9136063" algn="l"/>
                <a:tab pos="9585325" algn="l"/>
              </a:tabLst>
            </a:pPr>
            <a:r>
              <a:rPr lang="cs-CZ" sz="2800">
                <a:solidFill>
                  <a:srgbClr val="000000"/>
                </a:solidFill>
              </a:rPr>
              <a:t>Délku prutu:</a:t>
            </a:r>
          </a:p>
          <a:p>
            <a:pPr marL="1344613" lvl="1" indent="-601663">
              <a:lnSpc>
                <a:spcPct val="90000"/>
              </a:lnSpc>
              <a:spcBef>
                <a:spcPts val="700"/>
              </a:spcBef>
              <a:buSzPct val="45000"/>
              <a:buFont typeface="Wingdings" pitchFamily="2" charset="2"/>
              <a:buChar char=""/>
              <a:tabLst>
                <a:tab pos="601663" algn="l"/>
                <a:tab pos="1049338" algn="l"/>
                <a:tab pos="1498600" algn="l"/>
                <a:tab pos="1947863" algn="l"/>
                <a:tab pos="2397125" algn="l"/>
                <a:tab pos="2846388" algn="l"/>
                <a:tab pos="3295650" algn="l"/>
                <a:tab pos="3744913" algn="l"/>
                <a:tab pos="4194175" algn="l"/>
                <a:tab pos="4643438" algn="l"/>
                <a:tab pos="5092700" algn="l"/>
                <a:tab pos="5541963" algn="l"/>
                <a:tab pos="5991225" algn="l"/>
                <a:tab pos="6440488" algn="l"/>
                <a:tab pos="6889750" algn="l"/>
                <a:tab pos="7339013" algn="l"/>
                <a:tab pos="7788275" algn="l"/>
                <a:tab pos="8237538" algn="l"/>
                <a:tab pos="8686800" algn="l"/>
                <a:tab pos="9136063" algn="l"/>
                <a:tab pos="9585325" algn="l"/>
              </a:tabLst>
            </a:pPr>
            <a:endParaRPr lang="cs-CZ" sz="2800">
              <a:solidFill>
                <a:srgbClr val="000000"/>
              </a:solidFill>
            </a:endParaRPr>
          </a:p>
          <a:p>
            <a:pPr marL="1344613" lvl="1" indent="-601663">
              <a:lnSpc>
                <a:spcPct val="90000"/>
              </a:lnSpc>
              <a:spcBef>
                <a:spcPts val="700"/>
              </a:spcBef>
              <a:buSzPct val="45000"/>
              <a:buFont typeface="Wingdings" pitchFamily="2" charset="2"/>
              <a:buChar char=""/>
              <a:tabLst>
                <a:tab pos="601663" algn="l"/>
                <a:tab pos="1049338" algn="l"/>
                <a:tab pos="1498600" algn="l"/>
                <a:tab pos="1947863" algn="l"/>
                <a:tab pos="2397125" algn="l"/>
                <a:tab pos="2846388" algn="l"/>
                <a:tab pos="3295650" algn="l"/>
                <a:tab pos="3744913" algn="l"/>
                <a:tab pos="4194175" algn="l"/>
                <a:tab pos="4643438" algn="l"/>
                <a:tab pos="5092700" algn="l"/>
                <a:tab pos="5541963" algn="l"/>
                <a:tab pos="5991225" algn="l"/>
                <a:tab pos="6440488" algn="l"/>
                <a:tab pos="6889750" algn="l"/>
                <a:tab pos="7339013" algn="l"/>
                <a:tab pos="7788275" algn="l"/>
                <a:tab pos="8237538" algn="l"/>
                <a:tab pos="8686800" algn="l"/>
                <a:tab pos="9136063" algn="l"/>
                <a:tab pos="9585325" algn="l"/>
              </a:tabLst>
            </a:pPr>
            <a:endParaRPr lang="cs-CZ" sz="2800">
              <a:solidFill>
                <a:srgbClr val="000000"/>
              </a:solidFill>
            </a:endParaRPr>
          </a:p>
          <a:p>
            <a:pPr marL="1344613" lvl="1" indent="-601663">
              <a:lnSpc>
                <a:spcPct val="90000"/>
              </a:lnSpc>
              <a:spcBef>
                <a:spcPts val="700"/>
              </a:spcBef>
              <a:buSzPct val="45000"/>
              <a:buFont typeface="Wingdings" pitchFamily="2" charset="2"/>
              <a:buChar char=""/>
              <a:tabLst>
                <a:tab pos="601663" algn="l"/>
                <a:tab pos="1049338" algn="l"/>
                <a:tab pos="1498600" algn="l"/>
                <a:tab pos="1947863" algn="l"/>
                <a:tab pos="2397125" algn="l"/>
                <a:tab pos="2846388" algn="l"/>
                <a:tab pos="3295650" algn="l"/>
                <a:tab pos="3744913" algn="l"/>
                <a:tab pos="4194175" algn="l"/>
                <a:tab pos="4643438" algn="l"/>
                <a:tab pos="5092700" algn="l"/>
                <a:tab pos="5541963" algn="l"/>
                <a:tab pos="5991225" algn="l"/>
                <a:tab pos="6440488" algn="l"/>
                <a:tab pos="6889750" algn="l"/>
                <a:tab pos="7339013" algn="l"/>
                <a:tab pos="7788275" algn="l"/>
                <a:tab pos="8237538" algn="l"/>
                <a:tab pos="8686800" algn="l"/>
                <a:tab pos="9136063" algn="l"/>
                <a:tab pos="9585325" algn="l"/>
              </a:tabLst>
            </a:pPr>
            <a:r>
              <a:rPr lang="cs-CZ" sz="2800">
                <a:solidFill>
                  <a:srgbClr val="000000"/>
                </a:solidFill>
              </a:rPr>
              <a:t>Redukovanou délku l</a:t>
            </a:r>
            <a:r>
              <a:rPr lang="cs-CZ" sz="2800" baseline="-25000">
                <a:solidFill>
                  <a:srgbClr val="000000"/>
                </a:solidFill>
              </a:rPr>
              <a:t>red</a:t>
            </a:r>
            <a:r>
              <a:rPr lang="cs-CZ" sz="2800">
                <a:solidFill>
                  <a:srgbClr val="000000"/>
                </a:solidFill>
              </a:rPr>
              <a:t>: </a:t>
            </a:r>
          </a:p>
          <a:p>
            <a:pPr marL="1344613" lvl="1" indent="-601663">
              <a:lnSpc>
                <a:spcPct val="90000"/>
              </a:lnSpc>
              <a:spcBef>
                <a:spcPts val="700"/>
              </a:spcBef>
              <a:buSzPct val="45000"/>
              <a:buFont typeface="Wingdings" pitchFamily="2" charset="2"/>
              <a:buChar char=""/>
              <a:tabLst>
                <a:tab pos="601663" algn="l"/>
                <a:tab pos="1049338" algn="l"/>
                <a:tab pos="1498600" algn="l"/>
                <a:tab pos="1947863" algn="l"/>
                <a:tab pos="2397125" algn="l"/>
                <a:tab pos="2846388" algn="l"/>
                <a:tab pos="3295650" algn="l"/>
                <a:tab pos="3744913" algn="l"/>
                <a:tab pos="4194175" algn="l"/>
                <a:tab pos="4643438" algn="l"/>
                <a:tab pos="5092700" algn="l"/>
                <a:tab pos="5541963" algn="l"/>
                <a:tab pos="5991225" algn="l"/>
                <a:tab pos="6440488" algn="l"/>
                <a:tab pos="6889750" algn="l"/>
                <a:tab pos="7339013" algn="l"/>
                <a:tab pos="7788275" algn="l"/>
                <a:tab pos="8237538" algn="l"/>
                <a:tab pos="8686800" algn="l"/>
                <a:tab pos="9136063" algn="l"/>
                <a:tab pos="9585325" algn="l"/>
              </a:tabLst>
            </a:pPr>
            <a:endParaRPr lang="cs-CZ" sz="2800">
              <a:solidFill>
                <a:srgbClr val="000000"/>
              </a:solidFill>
            </a:endParaRPr>
          </a:p>
          <a:p>
            <a:pPr marL="1344613" lvl="1" indent="-601663">
              <a:lnSpc>
                <a:spcPct val="90000"/>
              </a:lnSpc>
              <a:spcBef>
                <a:spcPts val="700"/>
              </a:spcBef>
              <a:buSzPct val="45000"/>
              <a:buFont typeface="Wingdings" pitchFamily="2" charset="2"/>
              <a:buChar char=""/>
              <a:tabLst>
                <a:tab pos="601663" algn="l"/>
                <a:tab pos="1049338" algn="l"/>
                <a:tab pos="1498600" algn="l"/>
                <a:tab pos="1947863" algn="l"/>
                <a:tab pos="2397125" algn="l"/>
                <a:tab pos="2846388" algn="l"/>
                <a:tab pos="3295650" algn="l"/>
                <a:tab pos="3744913" algn="l"/>
                <a:tab pos="4194175" algn="l"/>
                <a:tab pos="4643438" algn="l"/>
                <a:tab pos="5092700" algn="l"/>
                <a:tab pos="5541963" algn="l"/>
                <a:tab pos="5991225" algn="l"/>
                <a:tab pos="6440488" algn="l"/>
                <a:tab pos="6889750" algn="l"/>
                <a:tab pos="7339013" algn="l"/>
                <a:tab pos="7788275" algn="l"/>
                <a:tab pos="8237538" algn="l"/>
                <a:tab pos="8686800" algn="l"/>
                <a:tab pos="9136063" algn="l"/>
                <a:tab pos="9585325" algn="l"/>
              </a:tabLst>
            </a:pPr>
            <a:endParaRPr lang="cs-CZ" sz="2800">
              <a:solidFill>
                <a:srgbClr val="000000"/>
              </a:solidFill>
            </a:endParaRPr>
          </a:p>
          <a:p>
            <a:pPr marL="601663" indent="-601663">
              <a:lnSpc>
                <a:spcPct val="90000"/>
              </a:lnSpc>
              <a:spcBef>
                <a:spcPts val="700"/>
              </a:spcBef>
              <a:buSzPct val="45000"/>
              <a:buFont typeface="Wingdings" pitchFamily="2" charset="2"/>
              <a:buChar char=""/>
              <a:tabLst>
                <a:tab pos="601663" algn="l"/>
                <a:tab pos="1049338" algn="l"/>
                <a:tab pos="1498600" algn="l"/>
                <a:tab pos="1947863" algn="l"/>
                <a:tab pos="2397125" algn="l"/>
                <a:tab pos="2846388" algn="l"/>
                <a:tab pos="3295650" algn="l"/>
                <a:tab pos="3744913" algn="l"/>
                <a:tab pos="4194175" algn="l"/>
                <a:tab pos="4643438" algn="l"/>
                <a:tab pos="5092700" algn="l"/>
                <a:tab pos="5541963" algn="l"/>
                <a:tab pos="5991225" algn="l"/>
                <a:tab pos="6440488" algn="l"/>
                <a:tab pos="6889750" algn="l"/>
                <a:tab pos="7339013" algn="l"/>
                <a:tab pos="7788275" algn="l"/>
                <a:tab pos="8237538" algn="l"/>
                <a:tab pos="8686800" algn="l"/>
                <a:tab pos="9136063" algn="l"/>
                <a:tab pos="9585325" algn="l"/>
              </a:tabLst>
            </a:pPr>
            <a:r>
              <a:rPr lang="cs-CZ" sz="2800">
                <a:solidFill>
                  <a:srgbClr val="000000"/>
                </a:solidFill>
              </a:rPr>
              <a:t>Redukovaná délka l</a:t>
            </a:r>
            <a:r>
              <a:rPr lang="cs-CZ" sz="2800" baseline="-25000">
                <a:solidFill>
                  <a:srgbClr val="000000"/>
                </a:solidFill>
              </a:rPr>
              <a:t>red</a:t>
            </a:r>
            <a:r>
              <a:rPr lang="cs-CZ" sz="2800">
                <a:solidFill>
                  <a:srgbClr val="000000"/>
                </a:solidFill>
              </a:rPr>
              <a:t>=l</a:t>
            </a:r>
          </a:p>
          <a:p>
            <a:pPr marL="601663" indent="-601663">
              <a:lnSpc>
                <a:spcPct val="90000"/>
              </a:lnSpc>
              <a:spcBef>
                <a:spcPts val="700"/>
              </a:spcBef>
              <a:buSzPct val="45000"/>
              <a:buFont typeface="Wingdings" pitchFamily="2" charset="2"/>
              <a:buChar char=""/>
              <a:tabLst>
                <a:tab pos="601663" algn="l"/>
                <a:tab pos="1049338" algn="l"/>
                <a:tab pos="1498600" algn="l"/>
                <a:tab pos="1947863" algn="l"/>
                <a:tab pos="2397125" algn="l"/>
                <a:tab pos="2846388" algn="l"/>
                <a:tab pos="3295650" algn="l"/>
                <a:tab pos="3744913" algn="l"/>
                <a:tab pos="4194175" algn="l"/>
                <a:tab pos="4643438" algn="l"/>
                <a:tab pos="5092700" algn="l"/>
                <a:tab pos="5541963" algn="l"/>
                <a:tab pos="5991225" algn="l"/>
                <a:tab pos="6440488" algn="l"/>
                <a:tab pos="6889750" algn="l"/>
                <a:tab pos="7339013" algn="l"/>
                <a:tab pos="7788275" algn="l"/>
                <a:tab pos="8237538" algn="l"/>
                <a:tab pos="8686800" algn="l"/>
                <a:tab pos="9136063" algn="l"/>
                <a:tab pos="9585325" algn="l"/>
              </a:tabLst>
            </a:pPr>
            <a:endParaRPr lang="cs-CZ" sz="2800">
              <a:solidFill>
                <a:srgbClr val="000000"/>
              </a:solidFill>
            </a:endParaRPr>
          </a:p>
          <a:p>
            <a:pPr marL="601663" indent="-601663">
              <a:lnSpc>
                <a:spcPct val="90000"/>
              </a:lnSpc>
              <a:spcBef>
                <a:spcPts val="700"/>
              </a:spcBef>
              <a:buSzPct val="45000"/>
              <a:tabLst>
                <a:tab pos="601663" algn="l"/>
                <a:tab pos="1049338" algn="l"/>
                <a:tab pos="1498600" algn="l"/>
                <a:tab pos="1947863" algn="l"/>
                <a:tab pos="2397125" algn="l"/>
                <a:tab pos="2846388" algn="l"/>
                <a:tab pos="3295650" algn="l"/>
                <a:tab pos="3744913" algn="l"/>
                <a:tab pos="4194175" algn="l"/>
                <a:tab pos="4643438" algn="l"/>
                <a:tab pos="5092700" algn="l"/>
                <a:tab pos="5541963" algn="l"/>
                <a:tab pos="5991225" algn="l"/>
                <a:tab pos="6440488" algn="l"/>
                <a:tab pos="6889750" algn="l"/>
                <a:tab pos="7339013" algn="l"/>
                <a:tab pos="7788275" algn="l"/>
                <a:tab pos="8237538" algn="l"/>
                <a:tab pos="8686800" algn="l"/>
                <a:tab pos="9136063" algn="l"/>
                <a:tab pos="9585325" algn="l"/>
              </a:tabLst>
            </a:pPr>
            <a:endParaRPr lang="cs-CZ" sz="2800">
              <a:solidFill>
                <a:srgbClr val="000000"/>
              </a:solidFill>
            </a:endParaRPr>
          </a:p>
          <a:p>
            <a:pPr marL="601663" indent="-601663">
              <a:lnSpc>
                <a:spcPct val="90000"/>
              </a:lnSpc>
              <a:spcBef>
                <a:spcPts val="700"/>
              </a:spcBef>
              <a:buSzPct val="45000"/>
              <a:tabLst>
                <a:tab pos="601663" algn="l"/>
                <a:tab pos="1049338" algn="l"/>
                <a:tab pos="1498600" algn="l"/>
                <a:tab pos="1947863" algn="l"/>
                <a:tab pos="2397125" algn="l"/>
                <a:tab pos="2846388" algn="l"/>
                <a:tab pos="3295650" algn="l"/>
                <a:tab pos="3744913" algn="l"/>
                <a:tab pos="4194175" algn="l"/>
                <a:tab pos="4643438" algn="l"/>
                <a:tab pos="5092700" algn="l"/>
                <a:tab pos="5541963" algn="l"/>
                <a:tab pos="5991225" algn="l"/>
                <a:tab pos="6440488" algn="l"/>
                <a:tab pos="6889750" algn="l"/>
                <a:tab pos="7339013" algn="l"/>
                <a:tab pos="7788275" algn="l"/>
                <a:tab pos="8237538" algn="l"/>
                <a:tab pos="8686800" algn="l"/>
                <a:tab pos="9136063" algn="l"/>
                <a:tab pos="9585325" algn="l"/>
              </a:tabLst>
            </a:pPr>
            <a:endParaRPr lang="cs-CZ" sz="2800">
              <a:solidFill>
                <a:srgbClr val="000000"/>
              </a:solidFill>
            </a:endParaRPr>
          </a:p>
        </p:txBody>
      </p:sp>
      <p:pic>
        <p:nvPicPr>
          <p:cNvPr id="5126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11863" y="2708275"/>
            <a:ext cx="2373312" cy="3195638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  <p:graphicFrame>
        <p:nvGraphicFramePr>
          <p:cNvPr id="5122" name="Object 6"/>
          <p:cNvGraphicFramePr>
            <a:graphicFrameLocks noChangeAspect="1"/>
          </p:cNvGraphicFramePr>
          <p:nvPr/>
        </p:nvGraphicFramePr>
        <p:xfrm>
          <a:off x="1835150" y="4724400"/>
          <a:ext cx="1943100" cy="1041400"/>
        </p:xfrm>
        <a:graphic>
          <a:graphicData uri="http://schemas.openxmlformats.org/presentationml/2006/ole">
            <p:oleObj spid="_x0000_s5122" name="Rovnice" r:id="rId5" imgW="901440" imgH="482400" progId="Equation.3">
              <p:embed/>
            </p:oleObj>
          </a:graphicData>
        </a:graphic>
      </p:graphicFrame>
      <p:graphicFrame>
        <p:nvGraphicFramePr>
          <p:cNvPr id="5123" name="Object 7"/>
          <p:cNvGraphicFramePr>
            <a:graphicFrameLocks noChangeAspect="1"/>
          </p:cNvGraphicFramePr>
          <p:nvPr/>
        </p:nvGraphicFramePr>
        <p:xfrm>
          <a:off x="1835150" y="3284538"/>
          <a:ext cx="1924050" cy="1085850"/>
        </p:xfrm>
        <a:graphic>
          <a:graphicData uri="http://schemas.openxmlformats.org/presentationml/2006/ole">
            <p:oleObj spid="_x0000_s5123" name="Rovnice" r:id="rId6" imgW="901440" imgH="507960" progId="Equation.3">
              <p:embed/>
            </p:oleObj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" name="Text Box 1"/>
          <p:cNvSpPr txBox="1">
            <a:spLocks noChangeArrowheads="1"/>
          </p:cNvSpPr>
          <p:nvPr/>
        </p:nvSpPr>
        <p:spPr bwMode="auto">
          <a:xfrm>
            <a:off x="457200" y="130175"/>
            <a:ext cx="8229600" cy="14319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 anchor="ctr"/>
          <a:lstStyle/>
          <a:p>
            <a:pPr algn="ctr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4400">
                <a:solidFill>
                  <a:srgbClr val="376092"/>
                </a:solidFill>
              </a:rPr>
              <a:t>3. Případ namáhání</a:t>
            </a:r>
          </a:p>
        </p:txBody>
      </p:sp>
      <p:sp>
        <p:nvSpPr>
          <p:cNvPr id="6149" name="Text Box 2"/>
          <p:cNvSpPr txBox="1">
            <a:spLocks noChangeArrowheads="1"/>
          </p:cNvSpPr>
          <p:nvPr/>
        </p:nvSpPr>
        <p:spPr bwMode="auto">
          <a:xfrm>
            <a:off x="381000" y="1600200"/>
            <a:ext cx="8229600" cy="489426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/>
          <a:lstStyle/>
          <a:p>
            <a:pPr marL="601663" indent="-601663">
              <a:lnSpc>
                <a:spcPct val="90000"/>
              </a:lnSpc>
              <a:spcBef>
                <a:spcPts val="700"/>
              </a:spcBef>
              <a:buSzPct val="45000"/>
              <a:buFont typeface="Wingdings" pitchFamily="2" charset="2"/>
              <a:buChar char=""/>
              <a:tabLst>
                <a:tab pos="601663" algn="l"/>
                <a:tab pos="1049338" algn="l"/>
                <a:tab pos="1498600" algn="l"/>
                <a:tab pos="1947863" algn="l"/>
                <a:tab pos="2397125" algn="l"/>
                <a:tab pos="2846388" algn="l"/>
                <a:tab pos="3295650" algn="l"/>
                <a:tab pos="3744913" algn="l"/>
                <a:tab pos="4194175" algn="l"/>
                <a:tab pos="4643438" algn="l"/>
                <a:tab pos="5092700" algn="l"/>
                <a:tab pos="5541963" algn="l"/>
                <a:tab pos="5991225" algn="l"/>
                <a:tab pos="6440488" algn="l"/>
                <a:tab pos="6889750" algn="l"/>
                <a:tab pos="7339013" algn="l"/>
                <a:tab pos="7788275" algn="l"/>
                <a:tab pos="8237538" algn="l"/>
                <a:tab pos="8686800" algn="l"/>
                <a:tab pos="9136063" algn="l"/>
                <a:tab pos="9585325" algn="l"/>
              </a:tabLst>
            </a:pPr>
            <a:r>
              <a:rPr lang="cs-CZ" sz="2800">
                <a:solidFill>
                  <a:srgbClr val="000000"/>
                </a:solidFill>
              </a:rPr>
              <a:t>Ve 3. případě je jeden konec pevně  vetknutý, druhý je veden posuvným kloubem.</a:t>
            </a:r>
          </a:p>
          <a:p>
            <a:pPr marL="601663" indent="-601663">
              <a:lnSpc>
                <a:spcPct val="90000"/>
              </a:lnSpc>
              <a:spcBef>
                <a:spcPts val="700"/>
              </a:spcBef>
              <a:buSzPct val="45000"/>
              <a:buFont typeface="Wingdings" pitchFamily="2" charset="2"/>
              <a:buChar char=""/>
              <a:tabLst>
                <a:tab pos="601663" algn="l"/>
                <a:tab pos="1049338" algn="l"/>
                <a:tab pos="1498600" algn="l"/>
                <a:tab pos="1947863" algn="l"/>
                <a:tab pos="2397125" algn="l"/>
                <a:tab pos="2846388" algn="l"/>
                <a:tab pos="3295650" algn="l"/>
                <a:tab pos="3744913" algn="l"/>
                <a:tab pos="4194175" algn="l"/>
                <a:tab pos="4643438" algn="l"/>
                <a:tab pos="5092700" algn="l"/>
                <a:tab pos="5541963" algn="l"/>
                <a:tab pos="5991225" algn="l"/>
                <a:tab pos="6440488" algn="l"/>
                <a:tab pos="6889750" algn="l"/>
                <a:tab pos="7339013" algn="l"/>
                <a:tab pos="7788275" algn="l"/>
                <a:tab pos="8237538" algn="l"/>
                <a:tab pos="8686800" algn="l"/>
                <a:tab pos="9136063" algn="l"/>
                <a:tab pos="9585325" algn="l"/>
              </a:tabLst>
            </a:pPr>
            <a:r>
              <a:rPr lang="cs-CZ" sz="2800">
                <a:solidFill>
                  <a:srgbClr val="000000"/>
                </a:solidFill>
              </a:rPr>
              <a:t>Kritická síla F</a:t>
            </a:r>
            <a:r>
              <a:rPr lang="cs-CZ" sz="2800" baseline="-25000">
                <a:solidFill>
                  <a:srgbClr val="000000"/>
                </a:solidFill>
              </a:rPr>
              <a:t>kr</a:t>
            </a:r>
            <a:r>
              <a:rPr lang="cs-CZ" sz="2800">
                <a:solidFill>
                  <a:srgbClr val="000000"/>
                </a:solidFill>
              </a:rPr>
              <a:t> vztažená na:</a:t>
            </a:r>
          </a:p>
          <a:p>
            <a:pPr marL="1344613" lvl="1" indent="-601663">
              <a:lnSpc>
                <a:spcPct val="90000"/>
              </a:lnSpc>
              <a:spcBef>
                <a:spcPts val="700"/>
              </a:spcBef>
              <a:buSzPct val="45000"/>
              <a:buFont typeface="Wingdings" pitchFamily="2" charset="2"/>
              <a:buChar char=""/>
              <a:tabLst>
                <a:tab pos="601663" algn="l"/>
                <a:tab pos="1049338" algn="l"/>
                <a:tab pos="1498600" algn="l"/>
                <a:tab pos="1947863" algn="l"/>
                <a:tab pos="2397125" algn="l"/>
                <a:tab pos="2846388" algn="l"/>
                <a:tab pos="3295650" algn="l"/>
                <a:tab pos="3744913" algn="l"/>
                <a:tab pos="4194175" algn="l"/>
                <a:tab pos="4643438" algn="l"/>
                <a:tab pos="5092700" algn="l"/>
                <a:tab pos="5541963" algn="l"/>
                <a:tab pos="5991225" algn="l"/>
                <a:tab pos="6440488" algn="l"/>
                <a:tab pos="6889750" algn="l"/>
                <a:tab pos="7339013" algn="l"/>
                <a:tab pos="7788275" algn="l"/>
                <a:tab pos="8237538" algn="l"/>
                <a:tab pos="8686800" algn="l"/>
                <a:tab pos="9136063" algn="l"/>
                <a:tab pos="9585325" algn="l"/>
              </a:tabLst>
            </a:pPr>
            <a:r>
              <a:rPr lang="cs-CZ" sz="2800">
                <a:solidFill>
                  <a:srgbClr val="000000"/>
                </a:solidFill>
              </a:rPr>
              <a:t>Délku prutu:</a:t>
            </a:r>
          </a:p>
          <a:p>
            <a:pPr marL="1344613" lvl="1" indent="-601663">
              <a:lnSpc>
                <a:spcPct val="90000"/>
              </a:lnSpc>
              <a:spcBef>
                <a:spcPts val="700"/>
              </a:spcBef>
              <a:buSzPct val="45000"/>
              <a:buFont typeface="Wingdings" pitchFamily="2" charset="2"/>
              <a:buChar char=""/>
              <a:tabLst>
                <a:tab pos="601663" algn="l"/>
                <a:tab pos="1049338" algn="l"/>
                <a:tab pos="1498600" algn="l"/>
                <a:tab pos="1947863" algn="l"/>
                <a:tab pos="2397125" algn="l"/>
                <a:tab pos="2846388" algn="l"/>
                <a:tab pos="3295650" algn="l"/>
                <a:tab pos="3744913" algn="l"/>
                <a:tab pos="4194175" algn="l"/>
                <a:tab pos="4643438" algn="l"/>
                <a:tab pos="5092700" algn="l"/>
                <a:tab pos="5541963" algn="l"/>
                <a:tab pos="5991225" algn="l"/>
                <a:tab pos="6440488" algn="l"/>
                <a:tab pos="6889750" algn="l"/>
                <a:tab pos="7339013" algn="l"/>
                <a:tab pos="7788275" algn="l"/>
                <a:tab pos="8237538" algn="l"/>
                <a:tab pos="8686800" algn="l"/>
                <a:tab pos="9136063" algn="l"/>
                <a:tab pos="9585325" algn="l"/>
              </a:tabLst>
            </a:pPr>
            <a:endParaRPr lang="cs-CZ" sz="2800">
              <a:solidFill>
                <a:srgbClr val="000000"/>
              </a:solidFill>
            </a:endParaRPr>
          </a:p>
          <a:p>
            <a:pPr marL="1344613" lvl="1" indent="-601663">
              <a:lnSpc>
                <a:spcPct val="90000"/>
              </a:lnSpc>
              <a:spcBef>
                <a:spcPts val="700"/>
              </a:spcBef>
              <a:buSzPct val="45000"/>
              <a:buFont typeface="Wingdings" pitchFamily="2" charset="2"/>
              <a:buChar char=""/>
              <a:tabLst>
                <a:tab pos="601663" algn="l"/>
                <a:tab pos="1049338" algn="l"/>
                <a:tab pos="1498600" algn="l"/>
                <a:tab pos="1947863" algn="l"/>
                <a:tab pos="2397125" algn="l"/>
                <a:tab pos="2846388" algn="l"/>
                <a:tab pos="3295650" algn="l"/>
                <a:tab pos="3744913" algn="l"/>
                <a:tab pos="4194175" algn="l"/>
                <a:tab pos="4643438" algn="l"/>
                <a:tab pos="5092700" algn="l"/>
                <a:tab pos="5541963" algn="l"/>
                <a:tab pos="5991225" algn="l"/>
                <a:tab pos="6440488" algn="l"/>
                <a:tab pos="6889750" algn="l"/>
                <a:tab pos="7339013" algn="l"/>
                <a:tab pos="7788275" algn="l"/>
                <a:tab pos="8237538" algn="l"/>
                <a:tab pos="8686800" algn="l"/>
                <a:tab pos="9136063" algn="l"/>
                <a:tab pos="9585325" algn="l"/>
              </a:tabLst>
            </a:pPr>
            <a:endParaRPr lang="cs-CZ" sz="2800">
              <a:solidFill>
                <a:srgbClr val="000000"/>
              </a:solidFill>
            </a:endParaRPr>
          </a:p>
          <a:p>
            <a:pPr marL="1344613" lvl="1" indent="-601663">
              <a:lnSpc>
                <a:spcPct val="90000"/>
              </a:lnSpc>
              <a:spcBef>
                <a:spcPts val="700"/>
              </a:spcBef>
              <a:buSzPct val="45000"/>
              <a:buFont typeface="Wingdings" pitchFamily="2" charset="2"/>
              <a:buChar char=""/>
              <a:tabLst>
                <a:tab pos="601663" algn="l"/>
                <a:tab pos="1049338" algn="l"/>
                <a:tab pos="1498600" algn="l"/>
                <a:tab pos="1947863" algn="l"/>
                <a:tab pos="2397125" algn="l"/>
                <a:tab pos="2846388" algn="l"/>
                <a:tab pos="3295650" algn="l"/>
                <a:tab pos="3744913" algn="l"/>
                <a:tab pos="4194175" algn="l"/>
                <a:tab pos="4643438" algn="l"/>
                <a:tab pos="5092700" algn="l"/>
                <a:tab pos="5541963" algn="l"/>
                <a:tab pos="5991225" algn="l"/>
                <a:tab pos="6440488" algn="l"/>
                <a:tab pos="6889750" algn="l"/>
                <a:tab pos="7339013" algn="l"/>
                <a:tab pos="7788275" algn="l"/>
                <a:tab pos="8237538" algn="l"/>
                <a:tab pos="8686800" algn="l"/>
                <a:tab pos="9136063" algn="l"/>
                <a:tab pos="9585325" algn="l"/>
              </a:tabLst>
            </a:pPr>
            <a:r>
              <a:rPr lang="cs-CZ" sz="2800">
                <a:solidFill>
                  <a:srgbClr val="000000"/>
                </a:solidFill>
              </a:rPr>
              <a:t>Redukovanou délku l</a:t>
            </a:r>
            <a:r>
              <a:rPr lang="cs-CZ" sz="2800" baseline="-25000">
                <a:solidFill>
                  <a:srgbClr val="000000"/>
                </a:solidFill>
              </a:rPr>
              <a:t>red</a:t>
            </a:r>
            <a:r>
              <a:rPr lang="cs-CZ" sz="2800">
                <a:solidFill>
                  <a:srgbClr val="000000"/>
                </a:solidFill>
              </a:rPr>
              <a:t>: </a:t>
            </a:r>
          </a:p>
          <a:p>
            <a:pPr marL="1344613" lvl="1" indent="-601663">
              <a:lnSpc>
                <a:spcPct val="90000"/>
              </a:lnSpc>
              <a:spcBef>
                <a:spcPts val="700"/>
              </a:spcBef>
              <a:buSzPct val="45000"/>
              <a:buFont typeface="Wingdings" pitchFamily="2" charset="2"/>
              <a:buChar char=""/>
              <a:tabLst>
                <a:tab pos="601663" algn="l"/>
                <a:tab pos="1049338" algn="l"/>
                <a:tab pos="1498600" algn="l"/>
                <a:tab pos="1947863" algn="l"/>
                <a:tab pos="2397125" algn="l"/>
                <a:tab pos="2846388" algn="l"/>
                <a:tab pos="3295650" algn="l"/>
                <a:tab pos="3744913" algn="l"/>
                <a:tab pos="4194175" algn="l"/>
                <a:tab pos="4643438" algn="l"/>
                <a:tab pos="5092700" algn="l"/>
                <a:tab pos="5541963" algn="l"/>
                <a:tab pos="5991225" algn="l"/>
                <a:tab pos="6440488" algn="l"/>
                <a:tab pos="6889750" algn="l"/>
                <a:tab pos="7339013" algn="l"/>
                <a:tab pos="7788275" algn="l"/>
                <a:tab pos="8237538" algn="l"/>
                <a:tab pos="8686800" algn="l"/>
                <a:tab pos="9136063" algn="l"/>
                <a:tab pos="9585325" algn="l"/>
              </a:tabLst>
            </a:pPr>
            <a:endParaRPr lang="cs-CZ" sz="2800">
              <a:solidFill>
                <a:srgbClr val="000000"/>
              </a:solidFill>
            </a:endParaRPr>
          </a:p>
          <a:p>
            <a:pPr marL="1344613" lvl="1" indent="-601663">
              <a:lnSpc>
                <a:spcPct val="90000"/>
              </a:lnSpc>
              <a:spcBef>
                <a:spcPts val="700"/>
              </a:spcBef>
              <a:buSzPct val="45000"/>
              <a:buFont typeface="Wingdings" pitchFamily="2" charset="2"/>
              <a:buChar char=""/>
              <a:tabLst>
                <a:tab pos="601663" algn="l"/>
                <a:tab pos="1049338" algn="l"/>
                <a:tab pos="1498600" algn="l"/>
                <a:tab pos="1947863" algn="l"/>
                <a:tab pos="2397125" algn="l"/>
                <a:tab pos="2846388" algn="l"/>
                <a:tab pos="3295650" algn="l"/>
                <a:tab pos="3744913" algn="l"/>
                <a:tab pos="4194175" algn="l"/>
                <a:tab pos="4643438" algn="l"/>
                <a:tab pos="5092700" algn="l"/>
                <a:tab pos="5541963" algn="l"/>
                <a:tab pos="5991225" algn="l"/>
                <a:tab pos="6440488" algn="l"/>
                <a:tab pos="6889750" algn="l"/>
                <a:tab pos="7339013" algn="l"/>
                <a:tab pos="7788275" algn="l"/>
                <a:tab pos="8237538" algn="l"/>
                <a:tab pos="8686800" algn="l"/>
                <a:tab pos="9136063" algn="l"/>
                <a:tab pos="9585325" algn="l"/>
              </a:tabLst>
            </a:pPr>
            <a:endParaRPr lang="cs-CZ" sz="2800">
              <a:solidFill>
                <a:srgbClr val="000000"/>
              </a:solidFill>
            </a:endParaRPr>
          </a:p>
          <a:p>
            <a:pPr marL="601663" indent="-601663">
              <a:lnSpc>
                <a:spcPct val="90000"/>
              </a:lnSpc>
              <a:spcBef>
                <a:spcPts val="700"/>
              </a:spcBef>
              <a:buSzPct val="45000"/>
              <a:buFont typeface="Wingdings" pitchFamily="2" charset="2"/>
              <a:buChar char=""/>
              <a:tabLst>
                <a:tab pos="601663" algn="l"/>
                <a:tab pos="1049338" algn="l"/>
                <a:tab pos="1498600" algn="l"/>
                <a:tab pos="1947863" algn="l"/>
                <a:tab pos="2397125" algn="l"/>
                <a:tab pos="2846388" algn="l"/>
                <a:tab pos="3295650" algn="l"/>
                <a:tab pos="3744913" algn="l"/>
                <a:tab pos="4194175" algn="l"/>
                <a:tab pos="4643438" algn="l"/>
                <a:tab pos="5092700" algn="l"/>
                <a:tab pos="5541963" algn="l"/>
                <a:tab pos="5991225" algn="l"/>
                <a:tab pos="6440488" algn="l"/>
                <a:tab pos="6889750" algn="l"/>
                <a:tab pos="7339013" algn="l"/>
                <a:tab pos="7788275" algn="l"/>
                <a:tab pos="8237538" algn="l"/>
                <a:tab pos="8686800" algn="l"/>
                <a:tab pos="9136063" algn="l"/>
                <a:tab pos="9585325" algn="l"/>
              </a:tabLst>
            </a:pPr>
            <a:r>
              <a:rPr lang="cs-CZ" sz="2800">
                <a:solidFill>
                  <a:srgbClr val="000000"/>
                </a:solidFill>
              </a:rPr>
              <a:t>Redukovaná délka l</a:t>
            </a:r>
            <a:r>
              <a:rPr lang="cs-CZ" sz="2800" baseline="-25000">
                <a:solidFill>
                  <a:srgbClr val="000000"/>
                </a:solidFill>
              </a:rPr>
              <a:t>red</a:t>
            </a:r>
            <a:r>
              <a:rPr lang="cs-CZ" sz="2800">
                <a:solidFill>
                  <a:srgbClr val="000000"/>
                </a:solidFill>
              </a:rPr>
              <a:t>=l/√2</a:t>
            </a:r>
          </a:p>
          <a:p>
            <a:pPr marL="601663" indent="-601663">
              <a:lnSpc>
                <a:spcPct val="90000"/>
              </a:lnSpc>
              <a:spcBef>
                <a:spcPts val="700"/>
              </a:spcBef>
              <a:buSzPct val="45000"/>
              <a:buFont typeface="Wingdings" pitchFamily="2" charset="2"/>
              <a:buChar char=""/>
              <a:tabLst>
                <a:tab pos="601663" algn="l"/>
                <a:tab pos="1049338" algn="l"/>
                <a:tab pos="1498600" algn="l"/>
                <a:tab pos="1947863" algn="l"/>
                <a:tab pos="2397125" algn="l"/>
                <a:tab pos="2846388" algn="l"/>
                <a:tab pos="3295650" algn="l"/>
                <a:tab pos="3744913" algn="l"/>
                <a:tab pos="4194175" algn="l"/>
                <a:tab pos="4643438" algn="l"/>
                <a:tab pos="5092700" algn="l"/>
                <a:tab pos="5541963" algn="l"/>
                <a:tab pos="5991225" algn="l"/>
                <a:tab pos="6440488" algn="l"/>
                <a:tab pos="6889750" algn="l"/>
                <a:tab pos="7339013" algn="l"/>
                <a:tab pos="7788275" algn="l"/>
                <a:tab pos="8237538" algn="l"/>
                <a:tab pos="8686800" algn="l"/>
                <a:tab pos="9136063" algn="l"/>
                <a:tab pos="9585325" algn="l"/>
              </a:tabLst>
            </a:pPr>
            <a:endParaRPr lang="cs-CZ" sz="2800">
              <a:solidFill>
                <a:srgbClr val="000000"/>
              </a:solidFill>
            </a:endParaRPr>
          </a:p>
          <a:p>
            <a:pPr marL="601663" indent="-601663">
              <a:lnSpc>
                <a:spcPct val="90000"/>
              </a:lnSpc>
              <a:spcBef>
                <a:spcPts val="700"/>
              </a:spcBef>
              <a:buSzPct val="45000"/>
              <a:tabLst>
                <a:tab pos="601663" algn="l"/>
                <a:tab pos="1049338" algn="l"/>
                <a:tab pos="1498600" algn="l"/>
                <a:tab pos="1947863" algn="l"/>
                <a:tab pos="2397125" algn="l"/>
                <a:tab pos="2846388" algn="l"/>
                <a:tab pos="3295650" algn="l"/>
                <a:tab pos="3744913" algn="l"/>
                <a:tab pos="4194175" algn="l"/>
                <a:tab pos="4643438" algn="l"/>
                <a:tab pos="5092700" algn="l"/>
                <a:tab pos="5541963" algn="l"/>
                <a:tab pos="5991225" algn="l"/>
                <a:tab pos="6440488" algn="l"/>
                <a:tab pos="6889750" algn="l"/>
                <a:tab pos="7339013" algn="l"/>
                <a:tab pos="7788275" algn="l"/>
                <a:tab pos="8237538" algn="l"/>
                <a:tab pos="8686800" algn="l"/>
                <a:tab pos="9136063" algn="l"/>
                <a:tab pos="9585325" algn="l"/>
              </a:tabLst>
            </a:pPr>
            <a:endParaRPr lang="cs-CZ" sz="2800">
              <a:solidFill>
                <a:srgbClr val="000000"/>
              </a:solidFill>
            </a:endParaRPr>
          </a:p>
        </p:txBody>
      </p:sp>
      <p:pic>
        <p:nvPicPr>
          <p:cNvPr id="6150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27763" y="2781300"/>
            <a:ext cx="2328862" cy="3094038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  <p:graphicFrame>
        <p:nvGraphicFramePr>
          <p:cNvPr id="6146" name="Object 6"/>
          <p:cNvGraphicFramePr>
            <a:graphicFrameLocks noChangeAspect="1"/>
          </p:cNvGraphicFramePr>
          <p:nvPr/>
        </p:nvGraphicFramePr>
        <p:xfrm>
          <a:off x="1835150" y="4797425"/>
          <a:ext cx="1943100" cy="1041400"/>
        </p:xfrm>
        <a:graphic>
          <a:graphicData uri="http://schemas.openxmlformats.org/presentationml/2006/ole">
            <p:oleObj spid="_x0000_s6146" name="Rovnice" r:id="rId5" imgW="901440" imgH="482400" progId="Equation.3">
              <p:embed/>
            </p:oleObj>
          </a:graphicData>
        </a:graphic>
      </p:graphicFrame>
      <p:graphicFrame>
        <p:nvGraphicFramePr>
          <p:cNvPr id="6147" name="Object 7"/>
          <p:cNvGraphicFramePr>
            <a:graphicFrameLocks noChangeAspect="1"/>
          </p:cNvGraphicFramePr>
          <p:nvPr/>
        </p:nvGraphicFramePr>
        <p:xfrm>
          <a:off x="1835150" y="3357563"/>
          <a:ext cx="2087563" cy="1085850"/>
        </p:xfrm>
        <a:graphic>
          <a:graphicData uri="http://schemas.openxmlformats.org/presentationml/2006/ole">
            <p:oleObj spid="_x0000_s6147" name="Rovnice" r:id="rId6" imgW="977760" imgH="507960" progId="Equation.3">
              <p:embed/>
            </p:oleObj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2" name="Text Box 1"/>
          <p:cNvSpPr txBox="1">
            <a:spLocks noChangeArrowheads="1"/>
          </p:cNvSpPr>
          <p:nvPr/>
        </p:nvSpPr>
        <p:spPr bwMode="auto">
          <a:xfrm>
            <a:off x="457200" y="130175"/>
            <a:ext cx="8229600" cy="14319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 anchor="ctr"/>
          <a:lstStyle/>
          <a:p>
            <a:pPr algn="ctr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4400">
                <a:solidFill>
                  <a:srgbClr val="376092"/>
                </a:solidFill>
              </a:rPr>
              <a:t>4. Případ namáhání</a:t>
            </a:r>
          </a:p>
        </p:txBody>
      </p:sp>
      <p:sp>
        <p:nvSpPr>
          <p:cNvPr id="7173" name="Text Box 2"/>
          <p:cNvSpPr txBox="1">
            <a:spLocks noChangeArrowheads="1"/>
          </p:cNvSpPr>
          <p:nvPr/>
        </p:nvSpPr>
        <p:spPr bwMode="auto">
          <a:xfrm>
            <a:off x="468313" y="1268413"/>
            <a:ext cx="8229600" cy="4894262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/>
          <a:lstStyle/>
          <a:p>
            <a:pPr marL="601663" indent="-601663">
              <a:lnSpc>
                <a:spcPct val="90000"/>
              </a:lnSpc>
              <a:spcBef>
                <a:spcPts val="700"/>
              </a:spcBef>
              <a:buSzPct val="45000"/>
              <a:buFont typeface="Wingdings" pitchFamily="2" charset="2"/>
              <a:buChar char=""/>
              <a:tabLst>
                <a:tab pos="601663" algn="l"/>
                <a:tab pos="1049338" algn="l"/>
                <a:tab pos="1498600" algn="l"/>
                <a:tab pos="1947863" algn="l"/>
                <a:tab pos="2397125" algn="l"/>
                <a:tab pos="2846388" algn="l"/>
                <a:tab pos="3295650" algn="l"/>
                <a:tab pos="3744913" algn="l"/>
                <a:tab pos="4194175" algn="l"/>
                <a:tab pos="4643438" algn="l"/>
                <a:tab pos="5092700" algn="l"/>
                <a:tab pos="5541963" algn="l"/>
                <a:tab pos="5991225" algn="l"/>
                <a:tab pos="6440488" algn="l"/>
                <a:tab pos="6889750" algn="l"/>
                <a:tab pos="7339013" algn="l"/>
                <a:tab pos="7788275" algn="l"/>
                <a:tab pos="8237538" algn="l"/>
                <a:tab pos="8686800" algn="l"/>
                <a:tab pos="9136063" algn="l"/>
                <a:tab pos="9585325" algn="l"/>
              </a:tabLst>
            </a:pPr>
            <a:r>
              <a:rPr lang="cs-CZ" sz="2800">
                <a:solidFill>
                  <a:srgbClr val="000000"/>
                </a:solidFill>
              </a:rPr>
              <a:t>Ve 4. případě jsou oba konce pevně vetknuty a jeden je posuvný v ose prutu.</a:t>
            </a:r>
          </a:p>
          <a:p>
            <a:pPr marL="601663" indent="-601663">
              <a:lnSpc>
                <a:spcPct val="90000"/>
              </a:lnSpc>
              <a:spcBef>
                <a:spcPts val="700"/>
              </a:spcBef>
              <a:buSzPct val="45000"/>
              <a:buFont typeface="Wingdings" pitchFamily="2" charset="2"/>
              <a:buChar char=""/>
              <a:tabLst>
                <a:tab pos="601663" algn="l"/>
                <a:tab pos="1049338" algn="l"/>
                <a:tab pos="1498600" algn="l"/>
                <a:tab pos="1947863" algn="l"/>
                <a:tab pos="2397125" algn="l"/>
                <a:tab pos="2846388" algn="l"/>
                <a:tab pos="3295650" algn="l"/>
                <a:tab pos="3744913" algn="l"/>
                <a:tab pos="4194175" algn="l"/>
                <a:tab pos="4643438" algn="l"/>
                <a:tab pos="5092700" algn="l"/>
                <a:tab pos="5541963" algn="l"/>
                <a:tab pos="5991225" algn="l"/>
                <a:tab pos="6440488" algn="l"/>
                <a:tab pos="6889750" algn="l"/>
                <a:tab pos="7339013" algn="l"/>
                <a:tab pos="7788275" algn="l"/>
                <a:tab pos="8237538" algn="l"/>
                <a:tab pos="8686800" algn="l"/>
                <a:tab pos="9136063" algn="l"/>
                <a:tab pos="9585325" algn="l"/>
              </a:tabLst>
            </a:pPr>
            <a:r>
              <a:rPr lang="cs-CZ" sz="2800">
                <a:solidFill>
                  <a:srgbClr val="000000"/>
                </a:solidFill>
              </a:rPr>
              <a:t>Kritická síla F</a:t>
            </a:r>
            <a:r>
              <a:rPr lang="cs-CZ" sz="2800" baseline="-25000">
                <a:solidFill>
                  <a:srgbClr val="000000"/>
                </a:solidFill>
              </a:rPr>
              <a:t>kr</a:t>
            </a:r>
            <a:r>
              <a:rPr lang="cs-CZ" sz="2800">
                <a:solidFill>
                  <a:srgbClr val="000000"/>
                </a:solidFill>
              </a:rPr>
              <a:t> vztažená na:</a:t>
            </a:r>
          </a:p>
          <a:p>
            <a:pPr marL="1344613" lvl="1" indent="-601663">
              <a:lnSpc>
                <a:spcPct val="90000"/>
              </a:lnSpc>
              <a:spcBef>
                <a:spcPts val="700"/>
              </a:spcBef>
              <a:buSzPct val="45000"/>
              <a:buFont typeface="Wingdings" pitchFamily="2" charset="2"/>
              <a:buChar char=""/>
              <a:tabLst>
                <a:tab pos="601663" algn="l"/>
                <a:tab pos="1049338" algn="l"/>
                <a:tab pos="1498600" algn="l"/>
                <a:tab pos="1947863" algn="l"/>
                <a:tab pos="2397125" algn="l"/>
                <a:tab pos="2846388" algn="l"/>
                <a:tab pos="3295650" algn="l"/>
                <a:tab pos="3744913" algn="l"/>
                <a:tab pos="4194175" algn="l"/>
                <a:tab pos="4643438" algn="l"/>
                <a:tab pos="5092700" algn="l"/>
                <a:tab pos="5541963" algn="l"/>
                <a:tab pos="5991225" algn="l"/>
                <a:tab pos="6440488" algn="l"/>
                <a:tab pos="6889750" algn="l"/>
                <a:tab pos="7339013" algn="l"/>
                <a:tab pos="7788275" algn="l"/>
                <a:tab pos="8237538" algn="l"/>
                <a:tab pos="8686800" algn="l"/>
                <a:tab pos="9136063" algn="l"/>
                <a:tab pos="9585325" algn="l"/>
              </a:tabLst>
            </a:pPr>
            <a:r>
              <a:rPr lang="cs-CZ" sz="2800">
                <a:solidFill>
                  <a:srgbClr val="000000"/>
                </a:solidFill>
              </a:rPr>
              <a:t>Délku prutu:</a:t>
            </a:r>
          </a:p>
          <a:p>
            <a:pPr marL="1344613" lvl="1" indent="-601663">
              <a:lnSpc>
                <a:spcPct val="90000"/>
              </a:lnSpc>
              <a:spcBef>
                <a:spcPts val="700"/>
              </a:spcBef>
              <a:buSzPct val="45000"/>
              <a:buFont typeface="Wingdings" pitchFamily="2" charset="2"/>
              <a:buChar char=""/>
              <a:tabLst>
                <a:tab pos="601663" algn="l"/>
                <a:tab pos="1049338" algn="l"/>
                <a:tab pos="1498600" algn="l"/>
                <a:tab pos="1947863" algn="l"/>
                <a:tab pos="2397125" algn="l"/>
                <a:tab pos="2846388" algn="l"/>
                <a:tab pos="3295650" algn="l"/>
                <a:tab pos="3744913" algn="l"/>
                <a:tab pos="4194175" algn="l"/>
                <a:tab pos="4643438" algn="l"/>
                <a:tab pos="5092700" algn="l"/>
                <a:tab pos="5541963" algn="l"/>
                <a:tab pos="5991225" algn="l"/>
                <a:tab pos="6440488" algn="l"/>
                <a:tab pos="6889750" algn="l"/>
                <a:tab pos="7339013" algn="l"/>
                <a:tab pos="7788275" algn="l"/>
                <a:tab pos="8237538" algn="l"/>
                <a:tab pos="8686800" algn="l"/>
                <a:tab pos="9136063" algn="l"/>
                <a:tab pos="9585325" algn="l"/>
              </a:tabLst>
            </a:pPr>
            <a:endParaRPr lang="cs-CZ" sz="2800">
              <a:solidFill>
                <a:srgbClr val="000000"/>
              </a:solidFill>
            </a:endParaRPr>
          </a:p>
          <a:p>
            <a:pPr marL="1344613" lvl="1" indent="-601663">
              <a:lnSpc>
                <a:spcPct val="90000"/>
              </a:lnSpc>
              <a:spcBef>
                <a:spcPts val="700"/>
              </a:spcBef>
              <a:buSzPct val="45000"/>
              <a:buFont typeface="Wingdings" pitchFamily="2" charset="2"/>
              <a:buChar char=""/>
              <a:tabLst>
                <a:tab pos="601663" algn="l"/>
                <a:tab pos="1049338" algn="l"/>
                <a:tab pos="1498600" algn="l"/>
                <a:tab pos="1947863" algn="l"/>
                <a:tab pos="2397125" algn="l"/>
                <a:tab pos="2846388" algn="l"/>
                <a:tab pos="3295650" algn="l"/>
                <a:tab pos="3744913" algn="l"/>
                <a:tab pos="4194175" algn="l"/>
                <a:tab pos="4643438" algn="l"/>
                <a:tab pos="5092700" algn="l"/>
                <a:tab pos="5541963" algn="l"/>
                <a:tab pos="5991225" algn="l"/>
                <a:tab pos="6440488" algn="l"/>
                <a:tab pos="6889750" algn="l"/>
                <a:tab pos="7339013" algn="l"/>
                <a:tab pos="7788275" algn="l"/>
                <a:tab pos="8237538" algn="l"/>
                <a:tab pos="8686800" algn="l"/>
                <a:tab pos="9136063" algn="l"/>
                <a:tab pos="9585325" algn="l"/>
              </a:tabLst>
            </a:pPr>
            <a:endParaRPr lang="cs-CZ" sz="2800">
              <a:solidFill>
                <a:srgbClr val="000000"/>
              </a:solidFill>
            </a:endParaRPr>
          </a:p>
          <a:p>
            <a:pPr marL="1344613" lvl="1" indent="-601663">
              <a:lnSpc>
                <a:spcPct val="90000"/>
              </a:lnSpc>
              <a:spcBef>
                <a:spcPts val="700"/>
              </a:spcBef>
              <a:buSzPct val="45000"/>
              <a:buFont typeface="Wingdings" pitchFamily="2" charset="2"/>
              <a:buChar char=""/>
              <a:tabLst>
                <a:tab pos="601663" algn="l"/>
                <a:tab pos="1049338" algn="l"/>
                <a:tab pos="1498600" algn="l"/>
                <a:tab pos="1947863" algn="l"/>
                <a:tab pos="2397125" algn="l"/>
                <a:tab pos="2846388" algn="l"/>
                <a:tab pos="3295650" algn="l"/>
                <a:tab pos="3744913" algn="l"/>
                <a:tab pos="4194175" algn="l"/>
                <a:tab pos="4643438" algn="l"/>
                <a:tab pos="5092700" algn="l"/>
                <a:tab pos="5541963" algn="l"/>
                <a:tab pos="5991225" algn="l"/>
                <a:tab pos="6440488" algn="l"/>
                <a:tab pos="6889750" algn="l"/>
                <a:tab pos="7339013" algn="l"/>
                <a:tab pos="7788275" algn="l"/>
                <a:tab pos="8237538" algn="l"/>
                <a:tab pos="8686800" algn="l"/>
                <a:tab pos="9136063" algn="l"/>
                <a:tab pos="9585325" algn="l"/>
              </a:tabLst>
            </a:pPr>
            <a:r>
              <a:rPr lang="cs-CZ" sz="2800">
                <a:solidFill>
                  <a:srgbClr val="000000"/>
                </a:solidFill>
              </a:rPr>
              <a:t>Redukovanou délku l</a:t>
            </a:r>
            <a:r>
              <a:rPr lang="cs-CZ" sz="2800" baseline="-25000">
                <a:solidFill>
                  <a:srgbClr val="000000"/>
                </a:solidFill>
              </a:rPr>
              <a:t>red</a:t>
            </a:r>
            <a:r>
              <a:rPr lang="cs-CZ" sz="2800">
                <a:solidFill>
                  <a:srgbClr val="000000"/>
                </a:solidFill>
              </a:rPr>
              <a:t>: </a:t>
            </a:r>
          </a:p>
          <a:p>
            <a:pPr marL="1344613" lvl="1" indent="-601663">
              <a:lnSpc>
                <a:spcPct val="90000"/>
              </a:lnSpc>
              <a:spcBef>
                <a:spcPts val="700"/>
              </a:spcBef>
              <a:buSzPct val="45000"/>
              <a:buFont typeface="Wingdings" pitchFamily="2" charset="2"/>
              <a:buChar char=""/>
              <a:tabLst>
                <a:tab pos="601663" algn="l"/>
                <a:tab pos="1049338" algn="l"/>
                <a:tab pos="1498600" algn="l"/>
                <a:tab pos="1947863" algn="l"/>
                <a:tab pos="2397125" algn="l"/>
                <a:tab pos="2846388" algn="l"/>
                <a:tab pos="3295650" algn="l"/>
                <a:tab pos="3744913" algn="l"/>
                <a:tab pos="4194175" algn="l"/>
                <a:tab pos="4643438" algn="l"/>
                <a:tab pos="5092700" algn="l"/>
                <a:tab pos="5541963" algn="l"/>
                <a:tab pos="5991225" algn="l"/>
                <a:tab pos="6440488" algn="l"/>
                <a:tab pos="6889750" algn="l"/>
                <a:tab pos="7339013" algn="l"/>
                <a:tab pos="7788275" algn="l"/>
                <a:tab pos="8237538" algn="l"/>
                <a:tab pos="8686800" algn="l"/>
                <a:tab pos="9136063" algn="l"/>
                <a:tab pos="9585325" algn="l"/>
              </a:tabLst>
            </a:pPr>
            <a:endParaRPr lang="cs-CZ" sz="2800">
              <a:solidFill>
                <a:srgbClr val="000000"/>
              </a:solidFill>
            </a:endParaRPr>
          </a:p>
          <a:p>
            <a:pPr marL="1344613" lvl="1" indent="-601663">
              <a:lnSpc>
                <a:spcPct val="90000"/>
              </a:lnSpc>
              <a:spcBef>
                <a:spcPts val="700"/>
              </a:spcBef>
              <a:buSzPct val="45000"/>
              <a:buFont typeface="Wingdings" pitchFamily="2" charset="2"/>
              <a:buChar char=""/>
              <a:tabLst>
                <a:tab pos="601663" algn="l"/>
                <a:tab pos="1049338" algn="l"/>
                <a:tab pos="1498600" algn="l"/>
                <a:tab pos="1947863" algn="l"/>
                <a:tab pos="2397125" algn="l"/>
                <a:tab pos="2846388" algn="l"/>
                <a:tab pos="3295650" algn="l"/>
                <a:tab pos="3744913" algn="l"/>
                <a:tab pos="4194175" algn="l"/>
                <a:tab pos="4643438" algn="l"/>
                <a:tab pos="5092700" algn="l"/>
                <a:tab pos="5541963" algn="l"/>
                <a:tab pos="5991225" algn="l"/>
                <a:tab pos="6440488" algn="l"/>
                <a:tab pos="6889750" algn="l"/>
                <a:tab pos="7339013" algn="l"/>
                <a:tab pos="7788275" algn="l"/>
                <a:tab pos="8237538" algn="l"/>
                <a:tab pos="8686800" algn="l"/>
                <a:tab pos="9136063" algn="l"/>
                <a:tab pos="9585325" algn="l"/>
              </a:tabLst>
            </a:pPr>
            <a:endParaRPr lang="cs-CZ" sz="2800">
              <a:solidFill>
                <a:srgbClr val="000000"/>
              </a:solidFill>
            </a:endParaRPr>
          </a:p>
          <a:p>
            <a:pPr marL="601663" indent="-601663">
              <a:lnSpc>
                <a:spcPct val="90000"/>
              </a:lnSpc>
              <a:spcBef>
                <a:spcPts val="700"/>
              </a:spcBef>
              <a:buSzPct val="45000"/>
              <a:buFont typeface="Wingdings" pitchFamily="2" charset="2"/>
              <a:buChar char=""/>
              <a:tabLst>
                <a:tab pos="601663" algn="l"/>
                <a:tab pos="1049338" algn="l"/>
                <a:tab pos="1498600" algn="l"/>
                <a:tab pos="1947863" algn="l"/>
                <a:tab pos="2397125" algn="l"/>
                <a:tab pos="2846388" algn="l"/>
                <a:tab pos="3295650" algn="l"/>
                <a:tab pos="3744913" algn="l"/>
                <a:tab pos="4194175" algn="l"/>
                <a:tab pos="4643438" algn="l"/>
                <a:tab pos="5092700" algn="l"/>
                <a:tab pos="5541963" algn="l"/>
                <a:tab pos="5991225" algn="l"/>
                <a:tab pos="6440488" algn="l"/>
                <a:tab pos="6889750" algn="l"/>
                <a:tab pos="7339013" algn="l"/>
                <a:tab pos="7788275" algn="l"/>
                <a:tab pos="8237538" algn="l"/>
                <a:tab pos="8686800" algn="l"/>
                <a:tab pos="9136063" algn="l"/>
                <a:tab pos="9585325" algn="l"/>
              </a:tabLst>
            </a:pPr>
            <a:r>
              <a:rPr lang="cs-CZ" sz="2800">
                <a:solidFill>
                  <a:srgbClr val="000000"/>
                </a:solidFill>
              </a:rPr>
              <a:t>Redukovaná délka l</a:t>
            </a:r>
            <a:r>
              <a:rPr lang="cs-CZ" sz="2800" baseline="-25000">
                <a:solidFill>
                  <a:srgbClr val="000000"/>
                </a:solidFill>
              </a:rPr>
              <a:t>red</a:t>
            </a:r>
            <a:r>
              <a:rPr lang="cs-CZ" sz="2800">
                <a:solidFill>
                  <a:srgbClr val="000000"/>
                </a:solidFill>
              </a:rPr>
              <a:t>=l/2</a:t>
            </a:r>
          </a:p>
          <a:p>
            <a:pPr marL="1344613" lvl="1" indent="-601663">
              <a:lnSpc>
                <a:spcPct val="90000"/>
              </a:lnSpc>
              <a:spcBef>
                <a:spcPts val="700"/>
              </a:spcBef>
              <a:buSzPct val="45000"/>
              <a:buFont typeface="Wingdings" pitchFamily="2" charset="2"/>
              <a:buChar char=""/>
              <a:tabLst>
                <a:tab pos="601663" algn="l"/>
                <a:tab pos="1049338" algn="l"/>
                <a:tab pos="1498600" algn="l"/>
                <a:tab pos="1947863" algn="l"/>
                <a:tab pos="2397125" algn="l"/>
                <a:tab pos="2846388" algn="l"/>
                <a:tab pos="3295650" algn="l"/>
                <a:tab pos="3744913" algn="l"/>
                <a:tab pos="4194175" algn="l"/>
                <a:tab pos="4643438" algn="l"/>
                <a:tab pos="5092700" algn="l"/>
                <a:tab pos="5541963" algn="l"/>
                <a:tab pos="5991225" algn="l"/>
                <a:tab pos="6440488" algn="l"/>
                <a:tab pos="6889750" algn="l"/>
                <a:tab pos="7339013" algn="l"/>
                <a:tab pos="7788275" algn="l"/>
                <a:tab pos="8237538" algn="l"/>
                <a:tab pos="8686800" algn="l"/>
                <a:tab pos="9136063" algn="l"/>
                <a:tab pos="9585325" algn="l"/>
              </a:tabLst>
            </a:pPr>
            <a:endParaRPr lang="cs-CZ" sz="2800">
              <a:solidFill>
                <a:srgbClr val="000000"/>
              </a:solidFill>
            </a:endParaRPr>
          </a:p>
          <a:p>
            <a:pPr marL="1344613" lvl="1" indent="-601663">
              <a:lnSpc>
                <a:spcPct val="90000"/>
              </a:lnSpc>
              <a:spcBef>
                <a:spcPts val="700"/>
              </a:spcBef>
              <a:buSzPct val="45000"/>
              <a:tabLst>
                <a:tab pos="601663" algn="l"/>
                <a:tab pos="1049338" algn="l"/>
                <a:tab pos="1498600" algn="l"/>
                <a:tab pos="1947863" algn="l"/>
                <a:tab pos="2397125" algn="l"/>
                <a:tab pos="2846388" algn="l"/>
                <a:tab pos="3295650" algn="l"/>
                <a:tab pos="3744913" algn="l"/>
                <a:tab pos="4194175" algn="l"/>
                <a:tab pos="4643438" algn="l"/>
                <a:tab pos="5092700" algn="l"/>
                <a:tab pos="5541963" algn="l"/>
                <a:tab pos="5991225" algn="l"/>
                <a:tab pos="6440488" algn="l"/>
                <a:tab pos="6889750" algn="l"/>
                <a:tab pos="7339013" algn="l"/>
                <a:tab pos="7788275" algn="l"/>
                <a:tab pos="8237538" algn="l"/>
                <a:tab pos="8686800" algn="l"/>
                <a:tab pos="9136063" algn="l"/>
                <a:tab pos="9585325" algn="l"/>
              </a:tabLst>
            </a:pPr>
            <a:endParaRPr lang="cs-CZ" sz="2800">
              <a:solidFill>
                <a:srgbClr val="000000"/>
              </a:solidFill>
            </a:endParaRPr>
          </a:p>
          <a:p>
            <a:pPr marL="1344613" lvl="1" indent="-601663">
              <a:lnSpc>
                <a:spcPct val="90000"/>
              </a:lnSpc>
              <a:spcBef>
                <a:spcPts val="700"/>
              </a:spcBef>
              <a:buSzPct val="45000"/>
              <a:buFont typeface="Wingdings" pitchFamily="2" charset="2"/>
              <a:buChar char=""/>
              <a:tabLst>
                <a:tab pos="601663" algn="l"/>
                <a:tab pos="1049338" algn="l"/>
                <a:tab pos="1498600" algn="l"/>
                <a:tab pos="1947863" algn="l"/>
                <a:tab pos="2397125" algn="l"/>
                <a:tab pos="2846388" algn="l"/>
                <a:tab pos="3295650" algn="l"/>
                <a:tab pos="3744913" algn="l"/>
                <a:tab pos="4194175" algn="l"/>
                <a:tab pos="4643438" algn="l"/>
                <a:tab pos="5092700" algn="l"/>
                <a:tab pos="5541963" algn="l"/>
                <a:tab pos="5991225" algn="l"/>
                <a:tab pos="6440488" algn="l"/>
                <a:tab pos="6889750" algn="l"/>
                <a:tab pos="7339013" algn="l"/>
                <a:tab pos="7788275" algn="l"/>
                <a:tab pos="8237538" algn="l"/>
                <a:tab pos="8686800" algn="l"/>
                <a:tab pos="9136063" algn="l"/>
                <a:tab pos="9585325" algn="l"/>
              </a:tabLst>
            </a:pPr>
            <a:endParaRPr lang="cs-CZ" sz="2800" baseline="-25000">
              <a:solidFill>
                <a:srgbClr val="000000"/>
              </a:solidFill>
            </a:endParaRPr>
          </a:p>
          <a:p>
            <a:pPr marL="1344613" lvl="1" indent="-601663">
              <a:lnSpc>
                <a:spcPct val="90000"/>
              </a:lnSpc>
              <a:spcBef>
                <a:spcPts val="700"/>
              </a:spcBef>
              <a:buSzPct val="45000"/>
              <a:buFont typeface="Wingdings" pitchFamily="2" charset="2"/>
              <a:buChar char=""/>
              <a:tabLst>
                <a:tab pos="601663" algn="l"/>
                <a:tab pos="1049338" algn="l"/>
                <a:tab pos="1498600" algn="l"/>
                <a:tab pos="1947863" algn="l"/>
                <a:tab pos="2397125" algn="l"/>
                <a:tab pos="2846388" algn="l"/>
                <a:tab pos="3295650" algn="l"/>
                <a:tab pos="3744913" algn="l"/>
                <a:tab pos="4194175" algn="l"/>
                <a:tab pos="4643438" algn="l"/>
                <a:tab pos="5092700" algn="l"/>
                <a:tab pos="5541963" algn="l"/>
                <a:tab pos="5991225" algn="l"/>
                <a:tab pos="6440488" algn="l"/>
                <a:tab pos="6889750" algn="l"/>
                <a:tab pos="7339013" algn="l"/>
                <a:tab pos="7788275" algn="l"/>
                <a:tab pos="8237538" algn="l"/>
                <a:tab pos="8686800" algn="l"/>
                <a:tab pos="9136063" algn="l"/>
                <a:tab pos="9585325" algn="l"/>
              </a:tabLst>
            </a:pPr>
            <a:endParaRPr lang="cs-CZ" sz="2800" baseline="-25000">
              <a:solidFill>
                <a:srgbClr val="000000"/>
              </a:solidFill>
            </a:endParaRPr>
          </a:p>
          <a:p>
            <a:pPr marL="601663" indent="-601663">
              <a:lnSpc>
                <a:spcPct val="90000"/>
              </a:lnSpc>
              <a:spcBef>
                <a:spcPts val="700"/>
              </a:spcBef>
              <a:buSzPct val="45000"/>
              <a:tabLst>
                <a:tab pos="601663" algn="l"/>
                <a:tab pos="1049338" algn="l"/>
                <a:tab pos="1498600" algn="l"/>
                <a:tab pos="1947863" algn="l"/>
                <a:tab pos="2397125" algn="l"/>
                <a:tab pos="2846388" algn="l"/>
                <a:tab pos="3295650" algn="l"/>
                <a:tab pos="3744913" algn="l"/>
                <a:tab pos="4194175" algn="l"/>
                <a:tab pos="4643438" algn="l"/>
                <a:tab pos="5092700" algn="l"/>
                <a:tab pos="5541963" algn="l"/>
                <a:tab pos="5991225" algn="l"/>
                <a:tab pos="6440488" algn="l"/>
                <a:tab pos="6889750" algn="l"/>
                <a:tab pos="7339013" algn="l"/>
                <a:tab pos="7788275" algn="l"/>
                <a:tab pos="8237538" algn="l"/>
                <a:tab pos="8686800" algn="l"/>
                <a:tab pos="9136063" algn="l"/>
                <a:tab pos="9585325" algn="l"/>
              </a:tabLst>
            </a:pPr>
            <a:endParaRPr lang="cs-CZ" sz="2800">
              <a:solidFill>
                <a:srgbClr val="000000"/>
              </a:solidFill>
            </a:endParaRPr>
          </a:p>
          <a:p>
            <a:pPr marL="601663" indent="-601663">
              <a:lnSpc>
                <a:spcPct val="90000"/>
              </a:lnSpc>
              <a:spcBef>
                <a:spcPts val="700"/>
              </a:spcBef>
              <a:buSzPct val="45000"/>
              <a:tabLst>
                <a:tab pos="601663" algn="l"/>
                <a:tab pos="1049338" algn="l"/>
                <a:tab pos="1498600" algn="l"/>
                <a:tab pos="1947863" algn="l"/>
                <a:tab pos="2397125" algn="l"/>
                <a:tab pos="2846388" algn="l"/>
                <a:tab pos="3295650" algn="l"/>
                <a:tab pos="3744913" algn="l"/>
                <a:tab pos="4194175" algn="l"/>
                <a:tab pos="4643438" algn="l"/>
                <a:tab pos="5092700" algn="l"/>
                <a:tab pos="5541963" algn="l"/>
                <a:tab pos="5991225" algn="l"/>
                <a:tab pos="6440488" algn="l"/>
                <a:tab pos="6889750" algn="l"/>
                <a:tab pos="7339013" algn="l"/>
                <a:tab pos="7788275" algn="l"/>
                <a:tab pos="8237538" algn="l"/>
                <a:tab pos="8686800" algn="l"/>
                <a:tab pos="9136063" algn="l"/>
                <a:tab pos="9585325" algn="l"/>
              </a:tabLst>
            </a:pPr>
            <a:endParaRPr lang="cs-CZ" sz="2800">
              <a:solidFill>
                <a:srgbClr val="000000"/>
              </a:solidFill>
            </a:endParaRPr>
          </a:p>
        </p:txBody>
      </p:sp>
      <p:graphicFrame>
        <p:nvGraphicFramePr>
          <p:cNvPr id="7170" name="Object 3"/>
          <p:cNvGraphicFramePr>
            <a:graphicFrameLocks noChangeAspect="1"/>
          </p:cNvGraphicFramePr>
          <p:nvPr/>
        </p:nvGraphicFramePr>
        <p:xfrm>
          <a:off x="1908175" y="2997200"/>
          <a:ext cx="2087563" cy="1085850"/>
        </p:xfrm>
        <a:graphic>
          <a:graphicData uri="http://schemas.openxmlformats.org/presentationml/2006/ole">
            <p:oleObj spid="_x0000_s7170" name="Rovnice" r:id="rId4" imgW="977760" imgH="507960" progId="Equation.3">
              <p:embed/>
            </p:oleObj>
          </a:graphicData>
        </a:graphic>
      </p:graphicFrame>
      <p:pic>
        <p:nvPicPr>
          <p:cNvPr id="7174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227763" y="2133600"/>
            <a:ext cx="2282825" cy="3094038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  <p:graphicFrame>
        <p:nvGraphicFramePr>
          <p:cNvPr id="7171" name="Object 6"/>
          <p:cNvGraphicFramePr>
            <a:graphicFrameLocks noChangeAspect="1"/>
          </p:cNvGraphicFramePr>
          <p:nvPr/>
        </p:nvGraphicFramePr>
        <p:xfrm>
          <a:off x="1908175" y="4365625"/>
          <a:ext cx="1943100" cy="1041400"/>
        </p:xfrm>
        <a:graphic>
          <a:graphicData uri="http://schemas.openxmlformats.org/presentationml/2006/ole">
            <p:oleObj spid="_x0000_s7171" name="Rovnice" r:id="rId6" imgW="901440" imgH="482400" progId="Equation.3">
              <p:embed/>
            </p:oleObj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6" name="Text Box 1"/>
          <p:cNvSpPr txBox="1"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 anchor="ctr"/>
          <a:lstStyle/>
          <a:p>
            <a:pPr algn="ctr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4400" b="1">
                <a:solidFill>
                  <a:srgbClr val="376092"/>
                </a:solidFill>
              </a:rPr>
              <a:t>Nepružný vzpěr</a:t>
            </a:r>
          </a:p>
        </p:txBody>
      </p:sp>
      <p:sp>
        <p:nvSpPr>
          <p:cNvPr id="8197" name="Text Box 2"/>
          <p:cNvSpPr txBox="1">
            <a:spLocks noChangeArrowheads="1"/>
          </p:cNvSpPr>
          <p:nvPr/>
        </p:nvSpPr>
        <p:spPr bwMode="auto">
          <a:xfrm>
            <a:off x="395288" y="1052513"/>
            <a:ext cx="8229600" cy="438785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/>
          <a:lstStyle/>
          <a:p>
            <a:pPr marL="342900" indent="-338138">
              <a:spcBef>
                <a:spcPts val="700"/>
              </a:spcBef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endParaRPr lang="cs-CZ" sz="2800">
              <a:solidFill>
                <a:srgbClr val="000000"/>
              </a:solidFill>
            </a:endParaRPr>
          </a:p>
          <a:p>
            <a:pPr marL="342900" indent="-338138">
              <a:buFontTx/>
              <a:buChar char="•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r>
              <a:rPr lang="cs-CZ" sz="2800">
                <a:solidFill>
                  <a:srgbClr val="000000"/>
                </a:solidFill>
              </a:rPr>
              <a:t>Jestliže je štíhlostní poměr menší než štíhlost, nacházíme se v oblasti nepružného (tvárného) vzpěru a součást namáhanou vzpěrem počítáme podle Tetmajerovy-Jasinského rovnice:</a:t>
            </a:r>
          </a:p>
          <a:p>
            <a:pPr marL="342900" indent="-338138">
              <a:buFontTx/>
              <a:buChar char="•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endParaRPr lang="cs-CZ" sz="2800">
              <a:solidFill>
                <a:srgbClr val="000000"/>
              </a:solidFill>
            </a:endParaRPr>
          </a:p>
          <a:p>
            <a:pPr marL="342900" indent="-338138">
              <a:buFontTx/>
              <a:buChar char="•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endParaRPr lang="cs-CZ" sz="2800">
              <a:solidFill>
                <a:srgbClr val="000000"/>
              </a:solidFill>
            </a:endParaRPr>
          </a:p>
          <a:p>
            <a:pPr marL="342900" indent="-338138">
              <a:buFontTx/>
              <a:buChar char="•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r>
              <a:rPr lang="cs-CZ" sz="2800">
                <a:solidFill>
                  <a:srgbClr val="000000"/>
                </a:solidFill>
              </a:rPr>
              <a:t>Přípustná síla je pak dána vztahem:</a:t>
            </a:r>
          </a:p>
          <a:p>
            <a:pPr marL="342900" indent="-338138" hangingPunct="0">
              <a:spcBef>
                <a:spcPts val="700"/>
              </a:spcBef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r>
              <a:rPr lang="cs-CZ" sz="2800">
                <a:solidFill>
                  <a:srgbClr val="000000"/>
                </a:solidFill>
              </a:rPr>
              <a:t> </a:t>
            </a:r>
          </a:p>
          <a:p>
            <a:pPr marL="342900" indent="-338138"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endParaRPr lang="cs-CZ" sz="2800">
              <a:solidFill>
                <a:srgbClr val="000000"/>
              </a:solidFill>
            </a:endParaRPr>
          </a:p>
          <a:p>
            <a:pPr marL="342900" indent="-338138"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endParaRPr lang="cs-CZ" sz="2800">
              <a:solidFill>
                <a:srgbClr val="000000"/>
              </a:solidFill>
            </a:endParaRPr>
          </a:p>
          <a:p>
            <a:pPr marL="342900" indent="-338138"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endParaRPr lang="cs-CZ" sz="2800">
              <a:solidFill>
                <a:srgbClr val="000000"/>
              </a:solidFill>
            </a:endParaRPr>
          </a:p>
          <a:p>
            <a:pPr marL="342900" indent="-338138"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endParaRPr lang="cs-CZ" sz="2800">
              <a:solidFill>
                <a:srgbClr val="000000"/>
              </a:solidFill>
            </a:endParaRPr>
          </a:p>
          <a:p>
            <a:pPr marL="342900" indent="-338138">
              <a:spcBef>
                <a:spcPts val="700"/>
              </a:spcBef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endParaRPr lang="cs-CZ" sz="2800">
              <a:solidFill>
                <a:srgbClr val="000000"/>
              </a:solidFill>
            </a:endParaRPr>
          </a:p>
        </p:txBody>
      </p:sp>
      <p:graphicFrame>
        <p:nvGraphicFramePr>
          <p:cNvPr id="8194" name="Object 2"/>
          <p:cNvGraphicFramePr>
            <a:graphicFrameLocks noChangeAspect="1"/>
          </p:cNvGraphicFramePr>
          <p:nvPr/>
        </p:nvGraphicFramePr>
        <p:xfrm>
          <a:off x="1371600" y="3352800"/>
          <a:ext cx="2678113" cy="465138"/>
        </p:xfrm>
        <a:graphic>
          <a:graphicData uri="http://schemas.openxmlformats.org/presentationml/2006/ole">
            <p:oleObj spid="_x0000_s8194" name="Rovnice" r:id="rId4" imgW="1066680" imgH="203040" progId="Equation.3">
              <p:embed/>
            </p:oleObj>
          </a:graphicData>
        </a:graphic>
      </p:graphicFrame>
      <p:graphicFrame>
        <p:nvGraphicFramePr>
          <p:cNvPr id="8195" name="Object 3"/>
          <p:cNvGraphicFramePr>
            <a:graphicFrameLocks noChangeAspect="1"/>
          </p:cNvGraphicFramePr>
          <p:nvPr/>
        </p:nvGraphicFramePr>
        <p:xfrm>
          <a:off x="1933575" y="4748213"/>
          <a:ext cx="1419225" cy="917575"/>
        </p:xfrm>
        <a:graphic>
          <a:graphicData uri="http://schemas.openxmlformats.org/presentationml/2006/ole">
            <p:oleObj spid="_x0000_s8195" name="Rovnice" r:id="rId5" imgW="609480" imgH="393480" progId="Equation.3">
              <p:embed/>
            </p:oleObj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ext Box 2"/>
          <p:cNvSpPr txBox="1"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315" name="Text Box 3"/>
          <p:cNvSpPr txBox="1">
            <a:spLocks noChangeArrowheads="1"/>
          </p:cNvSpPr>
          <p:nvPr/>
        </p:nvSpPr>
        <p:spPr bwMode="auto">
          <a:xfrm>
            <a:off x="611188" y="765175"/>
            <a:ext cx="8229600" cy="452596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38138" indent="-338138" defTabSz="449263">
              <a:spcBef>
                <a:spcPts val="350"/>
              </a:spcBef>
              <a:buSzPct val="100000"/>
              <a:tabLst>
                <a:tab pos="338138" algn="l"/>
                <a:tab pos="785813" algn="l"/>
                <a:tab pos="1235075" algn="l"/>
                <a:tab pos="1684338" algn="l"/>
                <a:tab pos="2133600" algn="l"/>
                <a:tab pos="2582863" algn="l"/>
                <a:tab pos="3032125" algn="l"/>
                <a:tab pos="3481388" algn="l"/>
                <a:tab pos="3930650" algn="l"/>
                <a:tab pos="4379913" algn="l"/>
                <a:tab pos="4829175" algn="l"/>
                <a:tab pos="5278438" algn="l"/>
                <a:tab pos="5727700" algn="l"/>
                <a:tab pos="6176963" algn="l"/>
                <a:tab pos="6626225" algn="l"/>
                <a:tab pos="7075488" algn="l"/>
                <a:tab pos="7524750" algn="l"/>
                <a:tab pos="7974013" algn="l"/>
                <a:tab pos="8423275" algn="l"/>
                <a:tab pos="8872538" algn="l"/>
                <a:tab pos="9321800" algn="l"/>
              </a:tabLst>
            </a:pPr>
            <a:endParaRPr lang="cs-CZ" sz="1400">
              <a:solidFill>
                <a:srgbClr val="000000"/>
              </a:solidFill>
              <a:ea typeface="Arial Unicode MS" pitchFamily="34" charset="-128"/>
              <a:cs typeface="Arial Unicode MS" pitchFamily="34" charset="-128"/>
            </a:endParaRPr>
          </a:p>
          <a:p>
            <a:pPr marL="338138" indent="-338138" defTabSz="449263">
              <a:spcBef>
                <a:spcPts val="350"/>
              </a:spcBef>
              <a:buClr>
                <a:srgbClr val="000000"/>
              </a:buClr>
              <a:buSzPct val="100000"/>
              <a:buFont typeface="Arial" charset="0"/>
              <a:buChar char="•"/>
              <a:tabLst>
                <a:tab pos="338138" algn="l"/>
                <a:tab pos="785813" algn="l"/>
                <a:tab pos="1235075" algn="l"/>
                <a:tab pos="1684338" algn="l"/>
                <a:tab pos="2133600" algn="l"/>
                <a:tab pos="2582863" algn="l"/>
                <a:tab pos="3032125" algn="l"/>
                <a:tab pos="3481388" algn="l"/>
                <a:tab pos="3930650" algn="l"/>
                <a:tab pos="4379913" algn="l"/>
                <a:tab pos="4829175" algn="l"/>
                <a:tab pos="5278438" algn="l"/>
                <a:tab pos="5727700" algn="l"/>
                <a:tab pos="6176963" algn="l"/>
                <a:tab pos="6626225" algn="l"/>
                <a:tab pos="7075488" algn="l"/>
                <a:tab pos="7524750" algn="l"/>
                <a:tab pos="7974013" algn="l"/>
                <a:tab pos="8423275" algn="l"/>
                <a:tab pos="8872538" algn="l"/>
                <a:tab pos="9321800" algn="l"/>
              </a:tabLst>
            </a:pPr>
            <a:r>
              <a:rPr lang="cs-CZ" b="1">
                <a:solidFill>
                  <a:srgbClr val="000000"/>
                </a:solidFill>
                <a:ea typeface="Arial Unicode MS" pitchFamily="34" charset="-128"/>
                <a:cs typeface="Arial Unicode MS" pitchFamily="34" charset="-128"/>
              </a:rPr>
              <a:t>Citace:</a:t>
            </a:r>
            <a:r>
              <a:rPr lang="cs-CZ">
                <a:solidFill>
                  <a:srgbClr val="000000"/>
                </a:solidFill>
                <a:ea typeface="Arial Unicode MS" pitchFamily="34" charset="-128"/>
                <a:cs typeface="Arial Unicode MS" pitchFamily="34" charset="-128"/>
              </a:rPr>
              <a:t> </a:t>
            </a:r>
          </a:p>
          <a:p>
            <a:pPr marL="338138" indent="-338138" defTabSz="449263">
              <a:spcBef>
                <a:spcPts val="350"/>
              </a:spcBef>
              <a:buClr>
                <a:srgbClr val="000000"/>
              </a:buClr>
              <a:buSzPct val="100000"/>
              <a:buFont typeface="Arial" charset="0"/>
              <a:buChar char="•"/>
              <a:tabLst>
                <a:tab pos="338138" algn="l"/>
                <a:tab pos="785813" algn="l"/>
                <a:tab pos="1235075" algn="l"/>
                <a:tab pos="1684338" algn="l"/>
                <a:tab pos="2133600" algn="l"/>
                <a:tab pos="2582863" algn="l"/>
                <a:tab pos="3032125" algn="l"/>
                <a:tab pos="3481388" algn="l"/>
                <a:tab pos="3930650" algn="l"/>
                <a:tab pos="4379913" algn="l"/>
                <a:tab pos="4829175" algn="l"/>
                <a:tab pos="5278438" algn="l"/>
                <a:tab pos="5727700" algn="l"/>
                <a:tab pos="6176963" algn="l"/>
                <a:tab pos="6626225" algn="l"/>
                <a:tab pos="7075488" algn="l"/>
                <a:tab pos="7524750" algn="l"/>
                <a:tab pos="7974013" algn="l"/>
                <a:tab pos="8423275" algn="l"/>
                <a:tab pos="8872538" algn="l"/>
                <a:tab pos="9321800" algn="l"/>
              </a:tabLst>
            </a:pPr>
            <a:r>
              <a:rPr lang="cs-CZ" sz="1600">
                <a:solidFill>
                  <a:srgbClr val="000000"/>
                </a:solidFill>
                <a:latin typeface="Times New Roman" pitchFamily="18" charset="0"/>
                <a:ea typeface="Arial Unicode MS" pitchFamily="34" charset="-128"/>
                <a:cs typeface="Arial Unicode MS" pitchFamily="34" charset="-128"/>
              </a:rPr>
              <a:t>MRŇÁK, Ladislav a DRDLA, Alexander. </a:t>
            </a:r>
            <a:r>
              <a:rPr lang="cs-CZ" sz="1600" i="1">
                <a:solidFill>
                  <a:srgbClr val="000000"/>
                </a:solidFill>
                <a:latin typeface="Times New Roman" pitchFamily="18" charset="0"/>
                <a:ea typeface="Arial Unicode MS" pitchFamily="34" charset="-128"/>
                <a:cs typeface="Arial Unicode MS" pitchFamily="34" charset="-128"/>
              </a:rPr>
              <a:t>Mechanika: pružnost a pevnost pro střední průmyslové školy strojnické. </a:t>
            </a:r>
            <a:r>
              <a:rPr lang="cs-CZ" sz="1600">
                <a:solidFill>
                  <a:srgbClr val="000000"/>
                </a:solidFill>
                <a:latin typeface="Times New Roman" pitchFamily="18" charset="0"/>
                <a:ea typeface="Arial Unicode MS" pitchFamily="34" charset="-128"/>
                <a:cs typeface="Arial Unicode MS" pitchFamily="34" charset="-128"/>
              </a:rPr>
              <a:t>3. vyd. Praha: Nakladatelství technické literatury, 1981, 368 s. S. 307.</a:t>
            </a:r>
          </a:p>
          <a:p>
            <a:pPr marL="338138" indent="-338138" defTabSz="449263">
              <a:spcBef>
                <a:spcPts val="350"/>
              </a:spcBef>
              <a:buClr>
                <a:srgbClr val="000000"/>
              </a:buClr>
              <a:buSzPct val="100000"/>
              <a:buFont typeface="Arial" charset="0"/>
              <a:buChar char="•"/>
              <a:tabLst>
                <a:tab pos="338138" algn="l"/>
                <a:tab pos="785813" algn="l"/>
                <a:tab pos="1235075" algn="l"/>
                <a:tab pos="1684338" algn="l"/>
                <a:tab pos="2133600" algn="l"/>
                <a:tab pos="2582863" algn="l"/>
                <a:tab pos="3032125" algn="l"/>
                <a:tab pos="3481388" algn="l"/>
                <a:tab pos="3930650" algn="l"/>
                <a:tab pos="4379913" algn="l"/>
                <a:tab pos="4829175" algn="l"/>
                <a:tab pos="5278438" algn="l"/>
                <a:tab pos="5727700" algn="l"/>
                <a:tab pos="6176963" algn="l"/>
                <a:tab pos="6626225" algn="l"/>
                <a:tab pos="7075488" algn="l"/>
                <a:tab pos="7524750" algn="l"/>
                <a:tab pos="7974013" algn="l"/>
                <a:tab pos="8423275" algn="l"/>
                <a:tab pos="8872538" algn="l"/>
                <a:tab pos="9321800" algn="l"/>
              </a:tabLst>
            </a:pPr>
            <a:r>
              <a:rPr lang="cs-CZ" sz="1600">
                <a:solidFill>
                  <a:srgbClr val="000000"/>
                </a:solidFill>
                <a:latin typeface="Times New Roman" pitchFamily="18" charset="0"/>
                <a:ea typeface="Arial Unicode MS" pitchFamily="34" charset="-128"/>
                <a:cs typeface="Arial Unicode MS" pitchFamily="34" charset="-128"/>
              </a:rPr>
              <a:t>ŠÁMAL, Oldřich. </a:t>
            </a:r>
            <a:r>
              <a:rPr lang="cs-CZ" sz="1600" i="1">
                <a:latin typeface="Times New Roman" pitchFamily="18" charset="0"/>
              </a:rPr>
              <a:t>Mechanika: sbírka řešených úloh</a:t>
            </a:r>
            <a:r>
              <a:rPr lang="cs-CZ" sz="1600">
                <a:latin typeface="Times New Roman" pitchFamily="18" charset="0"/>
              </a:rPr>
              <a:t>. 1. vyd. Úvaly: Albra, 2006, 112 s. ISBN 80-736-1016-7. S. 96,97.</a:t>
            </a:r>
            <a:endParaRPr lang="cs-CZ" sz="1600">
              <a:solidFill>
                <a:srgbClr val="000000"/>
              </a:solidFill>
              <a:latin typeface="Times New Roman" pitchFamily="18" charset="0"/>
              <a:ea typeface="Arial Unicode MS" pitchFamily="34" charset="-128"/>
              <a:cs typeface="Arial Unicode MS" pitchFamily="34" charset="-128"/>
            </a:endParaRPr>
          </a:p>
          <a:p>
            <a:pPr marL="338138" indent="-338138" defTabSz="449263">
              <a:spcBef>
                <a:spcPts val="350"/>
              </a:spcBef>
              <a:buClr>
                <a:srgbClr val="000000"/>
              </a:buClr>
              <a:buSzPct val="100000"/>
              <a:buFont typeface="Arial" charset="0"/>
              <a:buChar char="•"/>
              <a:tabLst>
                <a:tab pos="338138" algn="l"/>
                <a:tab pos="785813" algn="l"/>
                <a:tab pos="1235075" algn="l"/>
                <a:tab pos="1684338" algn="l"/>
                <a:tab pos="2133600" algn="l"/>
                <a:tab pos="2582863" algn="l"/>
                <a:tab pos="3032125" algn="l"/>
                <a:tab pos="3481388" algn="l"/>
                <a:tab pos="3930650" algn="l"/>
                <a:tab pos="4379913" algn="l"/>
                <a:tab pos="4829175" algn="l"/>
                <a:tab pos="5278438" algn="l"/>
                <a:tab pos="5727700" algn="l"/>
                <a:tab pos="6176963" algn="l"/>
                <a:tab pos="6626225" algn="l"/>
                <a:tab pos="7075488" algn="l"/>
                <a:tab pos="7524750" algn="l"/>
                <a:tab pos="7974013" algn="l"/>
                <a:tab pos="8423275" algn="l"/>
                <a:tab pos="8872538" algn="l"/>
                <a:tab pos="9321800" algn="l"/>
              </a:tabLst>
            </a:pPr>
            <a:r>
              <a:rPr lang="cs-CZ" sz="1600">
                <a:solidFill>
                  <a:srgbClr val="000000"/>
                </a:solidFill>
                <a:latin typeface="Times New Roman" pitchFamily="18" charset="0"/>
                <a:ea typeface="Arial Unicode MS" pitchFamily="34" charset="-128"/>
                <a:cs typeface="Arial Unicode MS" pitchFamily="34" charset="-128"/>
              </a:rPr>
              <a:t>JEČMÍNEK  Josef. </a:t>
            </a:r>
            <a:r>
              <a:rPr lang="cs-CZ" sz="1600" i="1">
                <a:solidFill>
                  <a:srgbClr val="000000"/>
                </a:solidFill>
                <a:latin typeface="Times New Roman" pitchFamily="18" charset="0"/>
                <a:ea typeface="Arial Unicode MS" pitchFamily="34" charset="-128"/>
                <a:cs typeface="Arial Unicode MS" pitchFamily="34" charset="-128"/>
              </a:rPr>
              <a:t>Technická mechanika:pružnost a pevnost. </a:t>
            </a:r>
            <a:r>
              <a:rPr lang="cs-CZ" sz="1600">
                <a:solidFill>
                  <a:srgbClr val="000000"/>
                </a:solidFill>
                <a:latin typeface="Times New Roman" pitchFamily="18" charset="0"/>
                <a:ea typeface="Arial Unicode MS" pitchFamily="34" charset="-128"/>
                <a:cs typeface="Arial Unicode MS" pitchFamily="34" charset="-128"/>
              </a:rPr>
              <a:t>4. vyd. Praha: Státní nakladatelství technické literatury, 1955, 384 s. S. 252</a:t>
            </a:r>
          </a:p>
          <a:p>
            <a:pPr marL="338138" indent="-338138" defTabSz="449263">
              <a:spcBef>
                <a:spcPts val="350"/>
              </a:spcBef>
              <a:buClr>
                <a:srgbClr val="000000"/>
              </a:buClr>
              <a:buSzPct val="100000"/>
              <a:buFont typeface="Arial" charset="0"/>
              <a:buChar char="•"/>
              <a:tabLst>
                <a:tab pos="338138" algn="l"/>
                <a:tab pos="785813" algn="l"/>
                <a:tab pos="1235075" algn="l"/>
                <a:tab pos="1684338" algn="l"/>
                <a:tab pos="2133600" algn="l"/>
                <a:tab pos="2582863" algn="l"/>
                <a:tab pos="3032125" algn="l"/>
                <a:tab pos="3481388" algn="l"/>
                <a:tab pos="3930650" algn="l"/>
                <a:tab pos="4379913" algn="l"/>
                <a:tab pos="4829175" algn="l"/>
                <a:tab pos="5278438" algn="l"/>
                <a:tab pos="5727700" algn="l"/>
                <a:tab pos="6176963" algn="l"/>
                <a:tab pos="6626225" algn="l"/>
                <a:tab pos="7075488" algn="l"/>
                <a:tab pos="7524750" algn="l"/>
                <a:tab pos="7974013" algn="l"/>
                <a:tab pos="8423275" algn="l"/>
                <a:tab pos="8872538" algn="l"/>
                <a:tab pos="9321800" algn="l"/>
              </a:tabLst>
            </a:pPr>
            <a:endParaRPr lang="cs-CZ" sz="1600">
              <a:solidFill>
                <a:srgbClr val="000000"/>
              </a:solidFill>
              <a:latin typeface="Times New Roman" pitchFamily="18" charset="0"/>
              <a:ea typeface="Arial Unicode MS" pitchFamily="34" charset="-128"/>
              <a:cs typeface="Arial Unicode MS" pitchFamily="34" charset="-128"/>
            </a:endParaRPr>
          </a:p>
          <a:p>
            <a:pPr marL="338138" indent="-338138" defTabSz="449263">
              <a:spcBef>
                <a:spcPts val="350"/>
              </a:spcBef>
              <a:buClr>
                <a:srgbClr val="000000"/>
              </a:buClr>
              <a:buSzPct val="100000"/>
              <a:tabLst>
                <a:tab pos="338138" algn="l"/>
                <a:tab pos="785813" algn="l"/>
                <a:tab pos="1235075" algn="l"/>
                <a:tab pos="1684338" algn="l"/>
                <a:tab pos="2133600" algn="l"/>
                <a:tab pos="2582863" algn="l"/>
                <a:tab pos="3032125" algn="l"/>
                <a:tab pos="3481388" algn="l"/>
                <a:tab pos="3930650" algn="l"/>
                <a:tab pos="4379913" algn="l"/>
                <a:tab pos="4829175" algn="l"/>
                <a:tab pos="5278438" algn="l"/>
                <a:tab pos="5727700" algn="l"/>
                <a:tab pos="6176963" algn="l"/>
                <a:tab pos="6626225" algn="l"/>
                <a:tab pos="7075488" algn="l"/>
                <a:tab pos="7524750" algn="l"/>
                <a:tab pos="7974013" algn="l"/>
                <a:tab pos="8423275" algn="l"/>
                <a:tab pos="8872538" algn="l"/>
                <a:tab pos="9321800" algn="l"/>
              </a:tabLst>
            </a:pPr>
            <a:r>
              <a:rPr lang="cs-CZ" sz="1400">
                <a:solidFill>
                  <a:srgbClr val="000000"/>
                </a:solidFill>
                <a:ea typeface="Arial Unicode MS" pitchFamily="34" charset="-128"/>
                <a:cs typeface="Arial Unicode MS" pitchFamily="34" charset="-128"/>
              </a:rPr>
              <a:t/>
            </a:r>
            <a:br>
              <a:rPr lang="cs-CZ" sz="1400">
                <a:solidFill>
                  <a:srgbClr val="000000"/>
                </a:solidFill>
                <a:ea typeface="Arial Unicode MS" pitchFamily="34" charset="-128"/>
                <a:cs typeface="Arial Unicode MS" pitchFamily="34" charset="-128"/>
              </a:rPr>
            </a:br>
            <a:endParaRPr lang="cs-CZ" sz="1400">
              <a:solidFill>
                <a:srgbClr val="000000"/>
              </a:solidFill>
              <a:ea typeface="Arial Unicode MS" pitchFamily="34" charset="-128"/>
              <a:cs typeface="Arial Unicode MS" pitchFamily="34" charset="-128"/>
            </a:endParaRPr>
          </a:p>
          <a:p>
            <a:pPr marL="338138" indent="-338138" algn="just" defTabSz="449263">
              <a:spcBef>
                <a:spcPts val="300"/>
              </a:spcBef>
              <a:buSzPct val="100000"/>
              <a:tabLst>
                <a:tab pos="338138" algn="l"/>
                <a:tab pos="785813" algn="l"/>
                <a:tab pos="1235075" algn="l"/>
                <a:tab pos="1684338" algn="l"/>
                <a:tab pos="2133600" algn="l"/>
                <a:tab pos="2582863" algn="l"/>
                <a:tab pos="3032125" algn="l"/>
                <a:tab pos="3481388" algn="l"/>
                <a:tab pos="3930650" algn="l"/>
                <a:tab pos="4379913" algn="l"/>
                <a:tab pos="4829175" algn="l"/>
                <a:tab pos="5278438" algn="l"/>
                <a:tab pos="5727700" algn="l"/>
                <a:tab pos="6176963" algn="l"/>
                <a:tab pos="6626225" algn="l"/>
                <a:tab pos="7075488" algn="l"/>
                <a:tab pos="7524750" algn="l"/>
                <a:tab pos="7974013" algn="l"/>
                <a:tab pos="8423275" algn="l"/>
                <a:tab pos="8872538" algn="l"/>
                <a:tab pos="9321800" algn="l"/>
              </a:tabLst>
            </a:pPr>
            <a:endParaRPr lang="cs-CZ" sz="1200">
              <a:solidFill>
                <a:srgbClr val="000000"/>
              </a:solidFill>
              <a:ea typeface="Arial Unicode MS" pitchFamily="34" charset="-128"/>
              <a:cs typeface="Arial Unicode MS" pitchFamily="34" charset="-128"/>
            </a:endParaRPr>
          </a:p>
          <a:p>
            <a:pPr marL="338138" indent="-338138" algn="just" defTabSz="449263">
              <a:spcBef>
                <a:spcPts val="300"/>
              </a:spcBef>
              <a:buSzPct val="100000"/>
              <a:tabLst>
                <a:tab pos="338138" algn="l"/>
                <a:tab pos="785813" algn="l"/>
                <a:tab pos="1235075" algn="l"/>
                <a:tab pos="1684338" algn="l"/>
                <a:tab pos="2133600" algn="l"/>
                <a:tab pos="2582863" algn="l"/>
                <a:tab pos="3032125" algn="l"/>
                <a:tab pos="3481388" algn="l"/>
                <a:tab pos="3930650" algn="l"/>
                <a:tab pos="4379913" algn="l"/>
                <a:tab pos="4829175" algn="l"/>
                <a:tab pos="5278438" algn="l"/>
                <a:tab pos="5727700" algn="l"/>
                <a:tab pos="6176963" algn="l"/>
                <a:tab pos="6626225" algn="l"/>
                <a:tab pos="7075488" algn="l"/>
                <a:tab pos="7524750" algn="l"/>
                <a:tab pos="7974013" algn="l"/>
                <a:tab pos="8423275" algn="l"/>
                <a:tab pos="8872538" algn="l"/>
                <a:tab pos="9321800" algn="l"/>
              </a:tabLst>
            </a:pPr>
            <a:endParaRPr lang="cs-CZ" sz="1200">
              <a:solidFill>
                <a:srgbClr val="000000"/>
              </a:solidFill>
              <a:ea typeface="Arial Unicode MS" pitchFamily="34" charset="-128"/>
              <a:cs typeface="Arial Unicode MS" pitchFamily="34" charset="-128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166</TotalTime>
  <Words>646</Words>
  <Application>Microsoft Office PowerPoint</Application>
  <PresentationFormat>Předvádění na obrazovce (4:3)</PresentationFormat>
  <Paragraphs>136</Paragraphs>
  <Slides>12</Slides>
  <Notes>11</Notes>
  <HiddenSlides>0</HiddenSlides>
  <MMClips>0</MMClips>
  <ScaleCrop>false</ScaleCrop>
  <HeadingPairs>
    <vt:vector size="8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8" baseType="lpstr">
      <vt:lpstr>Arial</vt:lpstr>
      <vt:lpstr>Times New Roman</vt:lpstr>
      <vt:lpstr>Wingdings</vt:lpstr>
      <vt:lpstr>Arial Unicode MS</vt:lpstr>
      <vt:lpstr>Výchozí návrh</vt:lpstr>
      <vt:lpstr>Editor rovnic 3.0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Dum</cp:lastModifiedBy>
  <cp:revision>30</cp:revision>
  <cp:lastPrinted>1601-01-01T00:00:00Z</cp:lastPrinted>
  <dcterms:created xsi:type="dcterms:W3CDTF">1601-01-01T00:00:00Z</dcterms:created>
  <dcterms:modified xsi:type="dcterms:W3CDTF">2014-05-10T11:32:42Z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i4>1</vt:i4>
  </property>
</Properties>
</file>