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bin" ContentType="application/vnd.openxmlformats-officedocument.oleObject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58" r:id="rId3"/>
    <p:sldId id="259" r:id="rId4"/>
    <p:sldId id="267" r:id="rId5"/>
    <p:sldId id="268" r:id="rId6"/>
    <p:sldId id="269" r:id="rId7"/>
    <p:sldId id="273" r:id="rId8"/>
    <p:sldId id="275" r:id="rId9"/>
    <p:sldId id="272" r:id="rId10"/>
    <p:sldId id="262" r:id="rId11"/>
    <p:sldId id="263" r:id="rId12"/>
    <p:sldId id="264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image" Target="../media/image7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268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717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17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FBF8EE62-95C1-47F5-BE8B-F41AFC541F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1964369-B111-4798-ACE2-0D5BB841FD7B}" type="slidenum">
              <a:rPr lang="cs-CZ" smtClean="0"/>
              <a:pPr/>
              <a:t>2</a:t>
            </a:fld>
            <a:endParaRPr lang="cs-CZ" smtClean="0"/>
          </a:p>
        </p:txBody>
      </p:sp>
      <p:sp>
        <p:nvSpPr>
          <p:cNvPr id="12291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3225" cy="4111625"/>
          </a:xfrm>
          <a:noFill/>
          <a:ln/>
        </p:spPr>
        <p:txBody>
          <a:bodyPr wrap="none" anchor="ctr"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053687A-D5B9-4C32-9334-CE586034A32B}" type="slidenum">
              <a:rPr lang="cs-CZ" smtClean="0"/>
              <a:pPr/>
              <a:t>3</a:t>
            </a:fld>
            <a:endParaRPr lang="cs-CZ" smtClean="0"/>
          </a:p>
        </p:txBody>
      </p:sp>
      <p:sp>
        <p:nvSpPr>
          <p:cNvPr id="14339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4340" name="Rectangle 3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3225" cy="4111625"/>
          </a:xfrm>
          <a:noFill/>
          <a:ln/>
        </p:spPr>
        <p:txBody>
          <a:bodyPr wrap="none" anchor="ctr"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C13E4182-A796-4A77-A361-9DAAC39396B6}" type="slidenum">
              <a:rPr lang="cs-CZ" sz="1200"/>
              <a:pPr algn="r"/>
              <a:t>4</a:t>
            </a:fld>
            <a:endParaRPr lang="cs-CZ" sz="1200"/>
          </a:p>
        </p:txBody>
      </p:sp>
      <p:sp>
        <p:nvSpPr>
          <p:cNvPr id="32771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3225" cy="4111625"/>
          </a:xfrm>
          <a:noFill/>
          <a:ln/>
        </p:spPr>
        <p:txBody>
          <a:bodyPr wrap="none" anchor="ctr"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B700A5EC-B6D1-4AD6-AC91-3712078457AF}" type="slidenum">
              <a:rPr lang="cs-CZ" sz="1200"/>
              <a:pPr algn="r"/>
              <a:t>5</a:t>
            </a:fld>
            <a:endParaRPr lang="cs-CZ" sz="1200"/>
          </a:p>
        </p:txBody>
      </p:sp>
      <p:sp>
        <p:nvSpPr>
          <p:cNvPr id="34819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3225" cy="4111625"/>
          </a:xfrm>
          <a:noFill/>
          <a:ln/>
        </p:spPr>
        <p:txBody>
          <a:bodyPr wrap="none" anchor="ctr"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ECAC651C-20A1-4576-B1A3-3ED86F07CEF6}" type="slidenum">
              <a:rPr lang="cs-CZ" sz="1200"/>
              <a:pPr algn="r"/>
              <a:t>6</a:t>
            </a:fld>
            <a:endParaRPr lang="cs-CZ" sz="1200"/>
          </a:p>
        </p:txBody>
      </p:sp>
      <p:sp>
        <p:nvSpPr>
          <p:cNvPr id="36867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3225" cy="4111625"/>
          </a:xfrm>
          <a:noFill/>
          <a:ln/>
        </p:spPr>
        <p:txBody>
          <a:bodyPr wrap="none" anchor="ctr"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A0059AD3-B52C-4C8E-B942-F41BFDB6D3B6}" type="slidenum">
              <a:rPr lang="cs-CZ" sz="1200"/>
              <a:pPr algn="r"/>
              <a:t>7</a:t>
            </a:fld>
            <a:endParaRPr lang="cs-CZ" sz="1200"/>
          </a:p>
        </p:txBody>
      </p:sp>
      <p:sp>
        <p:nvSpPr>
          <p:cNvPr id="45059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3225" cy="4111625"/>
          </a:xfrm>
          <a:noFill/>
          <a:ln/>
        </p:spPr>
        <p:txBody>
          <a:bodyPr wrap="none" anchor="ctr"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A15CB4B0-FE16-40E8-8D44-59319E7236BA}" type="slidenum">
              <a:rPr lang="cs-CZ" sz="1200"/>
              <a:pPr algn="r"/>
              <a:t>8</a:t>
            </a:fld>
            <a:endParaRPr lang="cs-CZ" sz="1200"/>
          </a:p>
        </p:txBody>
      </p:sp>
      <p:sp>
        <p:nvSpPr>
          <p:cNvPr id="49155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3225" cy="4111625"/>
          </a:xfrm>
          <a:noFill/>
          <a:ln/>
        </p:spPr>
        <p:txBody>
          <a:bodyPr wrap="none" anchor="ctr"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FF858A79-7949-41FD-B357-46AE73A965E7}" type="slidenum">
              <a:rPr lang="cs-CZ" sz="1200"/>
              <a:pPr algn="r"/>
              <a:t>9</a:t>
            </a:fld>
            <a:endParaRPr lang="cs-CZ" sz="1200"/>
          </a:p>
        </p:txBody>
      </p:sp>
      <p:sp>
        <p:nvSpPr>
          <p:cNvPr id="43011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3225" cy="4111625"/>
          </a:xfrm>
          <a:noFill/>
          <a:ln/>
        </p:spPr>
        <p:txBody>
          <a:bodyPr wrap="none" anchor="ctr"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267B9A0-BE6A-41B2-9AD5-C452AB05B526}" type="slidenum">
              <a:rPr lang="cs-CZ" smtClean="0"/>
              <a:pPr/>
              <a:t>10</a:t>
            </a:fld>
            <a:endParaRPr lang="cs-CZ" smtClean="0"/>
          </a:p>
        </p:txBody>
      </p:sp>
      <p:sp>
        <p:nvSpPr>
          <p:cNvPr id="17411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3225" cy="4111625"/>
          </a:xfrm>
          <a:noFill/>
          <a:ln/>
        </p:spPr>
        <p:txBody>
          <a:bodyPr wrap="none" anchor="ctr"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C35346B-50F8-40EB-886C-13B471E08309}" type="slidenum">
              <a:rPr lang="cs-CZ" smtClean="0"/>
              <a:pPr/>
              <a:t>11</a:t>
            </a:fld>
            <a:endParaRPr lang="cs-CZ" smtClean="0"/>
          </a:p>
        </p:txBody>
      </p:sp>
      <p:sp>
        <p:nvSpPr>
          <p:cNvPr id="18435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3225" cy="4111625"/>
          </a:xfrm>
          <a:noFill/>
          <a:ln/>
        </p:spPr>
        <p:txBody>
          <a:bodyPr wrap="none" anchor="ctr"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F1F521A-8EAB-444D-95B7-B4F2C467A0C4}" type="slidenum">
              <a:rPr lang="cs-CZ" smtClean="0"/>
              <a:pPr/>
              <a:t>12</a:t>
            </a:fld>
            <a:endParaRPr lang="cs-CZ" smtClean="0"/>
          </a:p>
        </p:txBody>
      </p:sp>
      <p:sp>
        <p:nvSpPr>
          <p:cNvPr id="19459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Rectangle 3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3225" cy="4111625"/>
          </a:xfrm>
          <a:noFill/>
          <a:ln/>
        </p:spPr>
        <p:txBody>
          <a:bodyPr wrap="none" anchor="ctr"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3F1B8C6-59E0-42A0-A4A6-D575C62D09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C20975-B6CA-4B80-B1A7-6B58994DA6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1F1051-EEB7-4A91-A17D-EC323E1B7D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FBFAAE-EF24-424B-8826-9F72777952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FC3AF3-2483-48BC-AC6B-EBD7CABBE7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11C097-EBF2-4999-B7C6-8D46687B21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76FC4A-8618-41E9-A5E7-4AEA3F4FAD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F3F4A0-E472-40A5-8860-D93139CEE0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9B3487-ACB2-435B-B58E-D6A6D1C9C2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8C2213-060A-4C52-95CB-1EAB9DD73C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13CAD6-5B04-41B2-A269-965730B785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AD62D282-AC41-4C69-87D2-6C6B851058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3.bin"/><Relationship Id="rId5" Type="http://schemas.openxmlformats.org/officeDocument/2006/relationships/oleObject" Target="../embeddings/oleObject2.bin"/><Relationship Id="rId4" Type="http://schemas.openxmlformats.org/officeDocument/2006/relationships/oleObject" Target="../embeddings/oleObject1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5" Type="http://schemas.openxmlformats.org/officeDocument/2006/relationships/oleObject" Target="../embeddings/oleObject5.bin"/><Relationship Id="rId4" Type="http://schemas.openxmlformats.org/officeDocument/2006/relationships/oleObject" Target="../embeddings/oleObject4.bin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zápatí 3"/>
          <p:cNvSpPr txBox="1">
            <a:spLocks noGrp="1"/>
          </p:cNvSpPr>
          <p:nvPr/>
        </p:nvSpPr>
        <p:spPr bwMode="auto">
          <a:xfrm>
            <a:off x="900113" y="6381750"/>
            <a:ext cx="7488237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1200" dirty="0">
                <a:solidFill>
                  <a:srgbClr val="898989"/>
                </a:solidFill>
                <a:cs typeface="Arial" charset="0"/>
              </a:rPr>
              <a:t>Autorem materiálu a všech jeho částí, není-li uvedeno jinak, je Ing. Bc. Zdeňka </a:t>
            </a:r>
            <a:r>
              <a:rPr lang="cs-CZ" sz="1200" dirty="0" err="1">
                <a:solidFill>
                  <a:srgbClr val="898989"/>
                </a:solidFill>
                <a:cs typeface="Arial" charset="0"/>
              </a:rPr>
              <a:t>Soprová</a:t>
            </a:r>
            <a:r>
              <a:rPr lang="cs-CZ" sz="1200" dirty="0">
                <a:solidFill>
                  <a:srgbClr val="898989"/>
                </a:solidFill>
                <a:cs typeface="Arial" charset="0"/>
              </a:rPr>
              <a:t>.</a:t>
            </a:r>
            <a:br>
              <a:rPr lang="cs-CZ" sz="1200" dirty="0">
                <a:solidFill>
                  <a:srgbClr val="898989"/>
                </a:solidFill>
                <a:cs typeface="Arial" charset="0"/>
              </a:rPr>
            </a:br>
            <a:endParaRPr lang="cs-CZ" sz="1200" dirty="0">
              <a:solidFill>
                <a:srgbClr val="898989"/>
              </a:solidFill>
              <a:cs typeface="Arial" charset="0"/>
            </a:endParaRPr>
          </a:p>
          <a:p>
            <a:pPr algn="ctr"/>
            <a:endParaRPr lang="cs-CZ" sz="1200" dirty="0">
              <a:solidFill>
                <a:srgbClr val="898989"/>
              </a:solidFill>
              <a:cs typeface="Arial" charset="0"/>
            </a:endParaRPr>
          </a:p>
        </p:txBody>
      </p:sp>
      <p:graphicFrame>
        <p:nvGraphicFramePr>
          <p:cNvPr id="4150" name="Group 54"/>
          <p:cNvGraphicFramePr>
            <a:graphicFrameLocks noGrp="1"/>
          </p:cNvGraphicFramePr>
          <p:nvPr/>
        </p:nvGraphicFramePr>
        <p:xfrm>
          <a:off x="1258888" y="827088"/>
          <a:ext cx="6743700" cy="3110231"/>
        </p:xfrm>
        <a:graphic>
          <a:graphicData uri="http://schemas.openxmlformats.org/drawingml/2006/table">
            <a:tbl>
              <a:tblPr/>
              <a:tblGrid>
                <a:gridCol w="1562100"/>
                <a:gridCol w="1890712"/>
                <a:gridCol w="830263"/>
                <a:gridCol w="136525"/>
                <a:gridCol w="136525"/>
                <a:gridCol w="400050"/>
                <a:gridCol w="1008062"/>
                <a:gridCol w="779463"/>
              </a:tblGrid>
              <a:tr h="9001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5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Obchodní akademie a Střední odborná škola, gen. F. Fajtla, Louny, p.o.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Osvoboditelů 380, Louny</a:t>
                      </a:r>
                    </a:p>
                  </a:txBody>
                  <a:tcPr marL="68580" marR="68580" marT="0" marB="0" anchor="ctr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CZ.1.07/1.5.00/34.0052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sady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18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DUM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20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Mechanika 2. r. – Pružnost a pevnost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Tematický okruh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Cyklické namáhání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materiálu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Cyklické namáhání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7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Ing. Bc. Zdeňka Soprová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825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24.3.2014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 II.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9275">
                <a:tc gridSpan="8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zjistí, co rozumíme pojmem cyklus, v jakých oblastech mohou cykly probíhat a jaké jsou druhy cyklického zatížení.Učební materiál je určen pro II. ročník technických škol.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3563">
                <a:tc gridSpan="8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pokyn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Učitel látku promítá na tabuli a provádí výklad.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grpSp>
        <p:nvGrpSpPr>
          <p:cNvPr id="4142" name="Skupina 3"/>
          <p:cNvGrpSpPr>
            <a:grpSpLocks/>
          </p:cNvGrpSpPr>
          <p:nvPr/>
        </p:nvGrpSpPr>
        <p:grpSpPr bwMode="auto">
          <a:xfrm>
            <a:off x="1476375" y="838200"/>
            <a:ext cx="3892550" cy="847725"/>
            <a:chOff x="1475656" y="2133600"/>
            <a:chExt cx="3893393" cy="847725"/>
          </a:xfrm>
        </p:grpSpPr>
        <p:pic>
          <p:nvPicPr>
            <p:cNvPr id="4143" name="Obrázek 1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1475656" y="2133600"/>
              <a:ext cx="2905125" cy="8477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4144" name="Obrázek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788024" y="2266949"/>
              <a:ext cx="581025" cy="58102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Ovr>
    <a:masterClrMapping/>
  </p:clrMapOvr>
  <p:transition advTm="4422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457200" y="130175"/>
            <a:ext cx="8229600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 defTabSz="449263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 b="1">
                <a:solidFill>
                  <a:srgbClr val="376092"/>
                </a:solidFill>
                <a:ea typeface="Arial Unicode MS" pitchFamily="34" charset="-128"/>
                <a:cs typeface="Arial Unicode MS" pitchFamily="34" charset="-128"/>
              </a:rPr>
              <a:t>Cyklické namáhání</a:t>
            </a:r>
          </a:p>
        </p:txBody>
      </p:sp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381000" y="1600200"/>
            <a:ext cx="8229600" cy="48942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604838" indent="-604838" defTabSz="449263">
              <a:lnSpc>
                <a:spcPct val="90000"/>
              </a:lnSpc>
              <a:spcBef>
                <a:spcPts val="700"/>
              </a:spcBef>
              <a:buClr>
                <a:srgbClr val="000000"/>
              </a:buClr>
              <a:buSzPct val="45000"/>
              <a:buFont typeface="Wingdings" pitchFamily="2" charset="2"/>
              <a:buChar char="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r>
              <a:rPr lang="cs-CZ" sz="2800" dirty="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Cyklické zatížení – takové zatížení, které periodicky kolísá mezi maximem a minimem</a:t>
            </a:r>
          </a:p>
          <a:p>
            <a:pPr marL="604838" indent="-604838" defTabSz="449263">
              <a:lnSpc>
                <a:spcPct val="90000"/>
              </a:lnSpc>
              <a:spcBef>
                <a:spcPts val="700"/>
              </a:spcBef>
              <a:buClr>
                <a:srgbClr val="000000"/>
              </a:buClr>
              <a:buSzPct val="45000"/>
              <a:buFont typeface="Wingdings" pitchFamily="2" charset="2"/>
              <a:buChar char="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r>
              <a:rPr lang="cs-CZ" sz="2800" dirty="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Lze si ho představit tak, že k určitému konstantnímu předpětí (střední síle) připojíme konstantní přídavnou sílu, kmitající kolem síly střední (pružina)</a:t>
            </a:r>
          </a:p>
          <a:p>
            <a:pPr marL="604838" indent="-604838" defTabSz="449263">
              <a:lnSpc>
                <a:spcPct val="90000"/>
              </a:lnSpc>
              <a:spcBef>
                <a:spcPts val="700"/>
              </a:spcBef>
              <a:buClr>
                <a:srgbClr val="000000"/>
              </a:buClr>
              <a:buSzPct val="45000"/>
              <a:buFont typeface="Wingdings" pitchFamily="2" charset="2"/>
              <a:buChar char="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r>
              <a:rPr lang="cs-CZ" sz="2800" dirty="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Nakreslíme-li časový průběh tohoto zatížení nebo </a:t>
            </a:r>
            <a:r>
              <a:rPr lang="cs-CZ" sz="2800" dirty="0" smtClean="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napětí, </a:t>
            </a:r>
            <a:r>
              <a:rPr lang="cs-CZ" sz="2800" dirty="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dostaneme cyklus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 Box 2"/>
          <p:cNvSpPr txBox="1">
            <a:spLocks noChangeArrowheads="1"/>
          </p:cNvSpPr>
          <p:nvPr/>
        </p:nvSpPr>
        <p:spPr bwMode="auto">
          <a:xfrm>
            <a:off x="457200" y="130175"/>
            <a:ext cx="8229600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 defTabSz="449263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 b="1">
                <a:solidFill>
                  <a:srgbClr val="376092"/>
                </a:solidFill>
                <a:ea typeface="Arial Unicode MS" pitchFamily="34" charset="-128"/>
                <a:cs typeface="Arial Unicode MS" pitchFamily="34" charset="-128"/>
              </a:rPr>
              <a:t>Cyklus</a:t>
            </a:r>
          </a:p>
        </p:txBody>
      </p:sp>
      <p:sp>
        <p:nvSpPr>
          <p:cNvPr id="7171" name="Text Box 3"/>
          <p:cNvSpPr txBox="1">
            <a:spLocks noChangeArrowheads="1"/>
          </p:cNvSpPr>
          <p:nvPr/>
        </p:nvSpPr>
        <p:spPr bwMode="auto">
          <a:xfrm>
            <a:off x="395288" y="1628775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604838" indent="-604838" defTabSz="449263">
              <a:lnSpc>
                <a:spcPct val="90000"/>
              </a:lnSpc>
              <a:spcBef>
                <a:spcPts val="70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endParaRPr lang="cs-CZ" sz="2800">
              <a:solidFill>
                <a:srgbClr val="000000"/>
              </a:solidFill>
              <a:ea typeface="Arial Unicode MS" pitchFamily="34" charset="-128"/>
              <a:cs typeface="Arial Unicode MS" pitchFamily="34" charset="-128"/>
            </a:endParaRPr>
          </a:p>
        </p:txBody>
      </p:sp>
      <p:pic>
        <p:nvPicPr>
          <p:cNvPr id="7172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47800" y="1676400"/>
            <a:ext cx="5791200" cy="38036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ext Box 2"/>
          <p:cNvSpPr txBox="1">
            <a:spLocks noChangeArrowheads="1"/>
          </p:cNvSpPr>
          <p:nvPr/>
        </p:nvSpPr>
        <p:spPr bwMode="auto">
          <a:xfrm>
            <a:off x="457200" y="130175"/>
            <a:ext cx="8229600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 defTabSz="449263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4400" b="1">
              <a:solidFill>
                <a:srgbClr val="376092"/>
              </a:solidFill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31747" name="Text Box 3"/>
          <p:cNvSpPr txBox="1">
            <a:spLocks noChangeArrowheads="1"/>
          </p:cNvSpPr>
          <p:nvPr/>
        </p:nvSpPr>
        <p:spPr bwMode="auto">
          <a:xfrm>
            <a:off x="381000" y="914400"/>
            <a:ext cx="8229600" cy="48942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604838" indent="-604838" defTabSz="449263">
              <a:lnSpc>
                <a:spcPct val="90000"/>
              </a:lnSpc>
              <a:spcBef>
                <a:spcPts val="700"/>
              </a:spcBef>
              <a:buClr>
                <a:srgbClr val="000000"/>
              </a:buClr>
              <a:buSzPct val="45000"/>
              <a:buFont typeface="Wingdings" pitchFamily="2" charset="2"/>
              <a:buChar char="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r>
              <a:rPr lang="el-GR" sz="2800">
                <a:solidFill>
                  <a:srgbClr val="000000"/>
                </a:solidFill>
                <a:cs typeface="Arial" charset="0"/>
              </a:rPr>
              <a:t>σ</a:t>
            </a:r>
            <a:r>
              <a:rPr lang="cs-CZ" sz="2800" baseline="-25000">
                <a:solidFill>
                  <a:srgbClr val="000000"/>
                </a:solidFill>
                <a:cs typeface="Arial" charset="0"/>
              </a:rPr>
              <a:t>n</a:t>
            </a:r>
            <a:r>
              <a:rPr lang="cs-CZ" sz="2800">
                <a:solidFill>
                  <a:srgbClr val="000000"/>
                </a:solidFill>
                <a:cs typeface="Arial" charset="0"/>
              </a:rPr>
              <a:t> – dolní napětí je minimální vzniklé napětí  </a:t>
            </a:r>
          </a:p>
          <a:p>
            <a:pPr marL="604838" indent="-604838" defTabSz="449263">
              <a:lnSpc>
                <a:spcPct val="90000"/>
              </a:lnSpc>
              <a:spcBef>
                <a:spcPts val="700"/>
              </a:spcBef>
              <a:buClr>
                <a:srgbClr val="000000"/>
              </a:buClr>
              <a:buSzPct val="45000"/>
              <a:buFont typeface="Wingdings" pitchFamily="2" charset="2"/>
              <a:buChar char="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endParaRPr lang="cs-CZ" sz="2800">
              <a:solidFill>
                <a:srgbClr val="000000"/>
              </a:solidFill>
              <a:cs typeface="Arial" charset="0"/>
            </a:endParaRPr>
          </a:p>
          <a:p>
            <a:pPr marL="604838" indent="-604838" defTabSz="449263">
              <a:lnSpc>
                <a:spcPct val="90000"/>
              </a:lnSpc>
              <a:spcBef>
                <a:spcPts val="700"/>
              </a:spcBef>
              <a:buClr>
                <a:srgbClr val="000000"/>
              </a:buClr>
              <a:buSzPct val="45000"/>
              <a:buFont typeface="Wingdings" pitchFamily="2" charset="2"/>
              <a:buChar char="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endParaRPr lang="cs-CZ" sz="2800">
              <a:solidFill>
                <a:srgbClr val="000000"/>
              </a:solidFill>
              <a:ea typeface="Arial Unicode MS" pitchFamily="34" charset="-128"/>
              <a:cs typeface="Arial Unicode MS" pitchFamily="34" charset="-128"/>
            </a:endParaRPr>
          </a:p>
          <a:p>
            <a:pPr marL="604838" indent="-604838" defTabSz="449263">
              <a:lnSpc>
                <a:spcPct val="90000"/>
              </a:lnSpc>
              <a:spcBef>
                <a:spcPts val="700"/>
              </a:spcBef>
              <a:buClr>
                <a:srgbClr val="000000"/>
              </a:buClr>
              <a:buSzPct val="45000"/>
              <a:buFont typeface="Wingdings" pitchFamily="2" charset="2"/>
              <a:buChar char="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r>
              <a:rPr lang="el-GR" sz="2800">
                <a:solidFill>
                  <a:srgbClr val="000000"/>
                </a:solidFill>
                <a:cs typeface="Arial" charset="0"/>
              </a:rPr>
              <a:t>σ</a:t>
            </a:r>
            <a:r>
              <a:rPr lang="cs-CZ" sz="2800" baseline="-25000">
                <a:solidFill>
                  <a:srgbClr val="000000"/>
                </a:solidFill>
                <a:cs typeface="Arial" charset="0"/>
              </a:rPr>
              <a:t>m</a:t>
            </a:r>
            <a:r>
              <a:rPr lang="cs-CZ" sz="2800">
                <a:solidFill>
                  <a:srgbClr val="000000"/>
                </a:solidFill>
                <a:cs typeface="Arial" charset="0"/>
              </a:rPr>
              <a:t> – střední napětí je střední hodnota mezi maximálním a minimálním napětí vzniklým při zatížení </a:t>
            </a:r>
          </a:p>
          <a:p>
            <a:pPr marL="604838" indent="-604838" defTabSz="449263">
              <a:lnSpc>
                <a:spcPct val="90000"/>
              </a:lnSpc>
              <a:spcBef>
                <a:spcPts val="700"/>
              </a:spcBef>
              <a:buClr>
                <a:srgbClr val="000000"/>
              </a:buClr>
              <a:buSzPct val="45000"/>
              <a:buFont typeface="Wingdings" pitchFamily="2" charset="2"/>
              <a:buChar char="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endParaRPr lang="cs-CZ" sz="2800">
              <a:solidFill>
                <a:srgbClr val="000000"/>
              </a:solidFill>
              <a:cs typeface="Arial" charset="0"/>
            </a:endParaRPr>
          </a:p>
          <a:p>
            <a:pPr marL="604838" indent="-604838" defTabSz="449263">
              <a:lnSpc>
                <a:spcPct val="90000"/>
              </a:lnSpc>
              <a:spcBef>
                <a:spcPts val="700"/>
              </a:spcBef>
              <a:buClr>
                <a:srgbClr val="000000"/>
              </a:buClr>
              <a:buSzPct val="45000"/>
              <a:buFont typeface="Wingdings" pitchFamily="2" charset="2"/>
              <a:buChar char="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r>
              <a:rPr lang="el-GR" sz="2800">
                <a:solidFill>
                  <a:srgbClr val="000000"/>
                </a:solidFill>
                <a:cs typeface="Arial" charset="0"/>
              </a:rPr>
              <a:t>σ</a:t>
            </a:r>
            <a:r>
              <a:rPr lang="cs-CZ" sz="2800" baseline="-2500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h </a:t>
            </a:r>
            <a:r>
              <a:rPr lang="cs-CZ" sz="280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– horní napětí je maximální napětí vzniklé při zatížení součásti v průběhu cyklu</a:t>
            </a:r>
          </a:p>
        </p:txBody>
      </p:sp>
      <p:graphicFrame>
        <p:nvGraphicFramePr>
          <p:cNvPr id="31748" name="Object 4"/>
          <p:cNvGraphicFramePr>
            <a:graphicFrameLocks noChangeAspect="1"/>
          </p:cNvGraphicFramePr>
          <p:nvPr/>
        </p:nvGraphicFramePr>
        <p:xfrm>
          <a:off x="1219200" y="1600200"/>
          <a:ext cx="3521075" cy="460375"/>
        </p:xfrm>
        <a:graphic>
          <a:graphicData uri="http://schemas.openxmlformats.org/presentationml/2006/ole">
            <p:oleObj spid="_x0000_s31748" name="Rovnice" r:id="rId4" imgW="1358640" imgH="177480" progId="Equation.3">
              <p:embed/>
            </p:oleObj>
          </a:graphicData>
        </a:graphic>
      </p:graphicFrame>
      <p:graphicFrame>
        <p:nvGraphicFramePr>
          <p:cNvPr id="31750" name="Object 6"/>
          <p:cNvGraphicFramePr>
            <a:graphicFrameLocks noChangeAspect="1"/>
          </p:cNvGraphicFramePr>
          <p:nvPr/>
        </p:nvGraphicFramePr>
        <p:xfrm>
          <a:off x="2590800" y="3124200"/>
          <a:ext cx="2286000" cy="512763"/>
        </p:xfrm>
        <a:graphic>
          <a:graphicData uri="http://schemas.openxmlformats.org/presentationml/2006/ole">
            <p:oleObj spid="_x0000_s31750" name="Rovnice" r:id="rId5" imgW="965160" imgH="215640" progId="Equation.3">
              <p:embed/>
            </p:oleObj>
          </a:graphicData>
        </a:graphic>
      </p:graphicFrame>
      <p:graphicFrame>
        <p:nvGraphicFramePr>
          <p:cNvPr id="31752" name="Object 8"/>
          <p:cNvGraphicFramePr>
            <a:graphicFrameLocks noChangeAspect="1"/>
          </p:cNvGraphicFramePr>
          <p:nvPr/>
        </p:nvGraphicFramePr>
        <p:xfrm>
          <a:off x="1143000" y="5181600"/>
          <a:ext cx="3581400" cy="468313"/>
        </p:xfrm>
        <a:graphic>
          <a:graphicData uri="http://schemas.openxmlformats.org/presentationml/2006/ole">
            <p:oleObj spid="_x0000_s31752" name="Rovnice" r:id="rId6" imgW="1358640" imgH="17748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ext Box 2"/>
          <p:cNvSpPr txBox="1">
            <a:spLocks noChangeArrowheads="1"/>
          </p:cNvSpPr>
          <p:nvPr/>
        </p:nvSpPr>
        <p:spPr bwMode="auto">
          <a:xfrm>
            <a:off x="457200" y="130175"/>
            <a:ext cx="8229600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 defTabSz="449263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4400" b="1">
              <a:solidFill>
                <a:srgbClr val="376092"/>
              </a:solidFill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33795" name="Text Box 3"/>
          <p:cNvSpPr txBox="1">
            <a:spLocks noChangeArrowheads="1"/>
          </p:cNvSpPr>
          <p:nvPr/>
        </p:nvSpPr>
        <p:spPr bwMode="auto">
          <a:xfrm>
            <a:off x="381000" y="914400"/>
            <a:ext cx="8229600" cy="48942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604838" indent="-604838" defTabSz="449263">
              <a:lnSpc>
                <a:spcPct val="90000"/>
              </a:lnSpc>
              <a:spcBef>
                <a:spcPts val="700"/>
              </a:spcBef>
              <a:buClr>
                <a:srgbClr val="000000"/>
              </a:buClr>
              <a:buSzPct val="45000"/>
              <a:buFont typeface="Wingdings" pitchFamily="2" charset="2"/>
              <a:buChar char="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r>
              <a:rPr lang="el-GR" sz="2800">
                <a:solidFill>
                  <a:srgbClr val="000000"/>
                </a:solidFill>
                <a:cs typeface="Arial" charset="0"/>
              </a:rPr>
              <a:t>σ</a:t>
            </a:r>
            <a:r>
              <a:rPr lang="cs-CZ" sz="2800" baseline="-25000">
                <a:solidFill>
                  <a:srgbClr val="000000"/>
                </a:solidFill>
                <a:cs typeface="Arial" charset="0"/>
              </a:rPr>
              <a:t>a</a:t>
            </a:r>
            <a:r>
              <a:rPr lang="cs-CZ" sz="2800">
                <a:solidFill>
                  <a:srgbClr val="000000"/>
                </a:solidFill>
                <a:cs typeface="Arial" charset="0"/>
              </a:rPr>
              <a:t> – amplituda napětí</a:t>
            </a:r>
          </a:p>
          <a:p>
            <a:pPr marL="604838" indent="-604838" defTabSz="449263">
              <a:lnSpc>
                <a:spcPct val="90000"/>
              </a:lnSpc>
              <a:spcBef>
                <a:spcPts val="700"/>
              </a:spcBef>
              <a:buClr>
                <a:srgbClr val="000000"/>
              </a:buClr>
              <a:buSzPct val="45000"/>
              <a:buFont typeface="Wingdings" pitchFamily="2" charset="2"/>
              <a:buChar char="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endParaRPr lang="cs-CZ" sz="2800">
              <a:solidFill>
                <a:srgbClr val="000000"/>
              </a:solidFill>
              <a:cs typeface="Arial" charset="0"/>
            </a:endParaRPr>
          </a:p>
          <a:p>
            <a:pPr marL="604838" indent="-604838" defTabSz="449263">
              <a:lnSpc>
                <a:spcPct val="90000"/>
              </a:lnSpc>
              <a:spcBef>
                <a:spcPts val="700"/>
              </a:spcBef>
              <a:buClr>
                <a:srgbClr val="000000"/>
              </a:buClr>
              <a:buSzPct val="45000"/>
              <a:buFont typeface="Wingdings" pitchFamily="2" charset="2"/>
              <a:buChar char="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endParaRPr lang="cs-CZ" sz="2800">
              <a:solidFill>
                <a:srgbClr val="000000"/>
              </a:solidFill>
              <a:ea typeface="Arial Unicode MS" pitchFamily="34" charset="-128"/>
              <a:cs typeface="Arial Unicode MS" pitchFamily="34" charset="-128"/>
            </a:endParaRPr>
          </a:p>
          <a:p>
            <a:pPr marL="604838" indent="-604838" defTabSz="449263">
              <a:lnSpc>
                <a:spcPct val="90000"/>
              </a:lnSpc>
              <a:spcBef>
                <a:spcPts val="700"/>
              </a:spcBef>
              <a:buClr>
                <a:srgbClr val="000000"/>
              </a:buClr>
              <a:buSzPct val="45000"/>
              <a:buFont typeface="Wingdings" pitchFamily="2" charset="2"/>
              <a:buChar char="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r>
              <a:rPr lang="cs-CZ" sz="2800">
                <a:solidFill>
                  <a:srgbClr val="000000"/>
                </a:solidFill>
                <a:cs typeface="Arial" charset="0"/>
              </a:rPr>
              <a:t>2</a:t>
            </a:r>
            <a:r>
              <a:rPr lang="el-GR" sz="2800">
                <a:solidFill>
                  <a:srgbClr val="000000"/>
                </a:solidFill>
                <a:cs typeface="Arial" charset="0"/>
              </a:rPr>
              <a:t>σ</a:t>
            </a:r>
            <a:r>
              <a:rPr lang="cs-CZ" sz="2800" baseline="-25000">
                <a:solidFill>
                  <a:srgbClr val="000000"/>
                </a:solidFill>
                <a:cs typeface="Arial" charset="0"/>
              </a:rPr>
              <a:t>a</a:t>
            </a:r>
            <a:r>
              <a:rPr lang="cs-CZ" sz="2800">
                <a:solidFill>
                  <a:srgbClr val="000000"/>
                </a:solidFill>
                <a:cs typeface="Arial" charset="0"/>
              </a:rPr>
              <a:t> – výkmit</a:t>
            </a:r>
          </a:p>
          <a:p>
            <a:pPr marL="604838" indent="-604838" defTabSz="449263">
              <a:lnSpc>
                <a:spcPct val="90000"/>
              </a:lnSpc>
              <a:spcBef>
                <a:spcPts val="700"/>
              </a:spcBef>
              <a:buClr>
                <a:srgbClr val="000000"/>
              </a:buClr>
              <a:buSzPct val="45000"/>
              <a:buFont typeface="Wingdings" pitchFamily="2" charset="2"/>
              <a:buChar char="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endParaRPr lang="cs-CZ" sz="2800">
              <a:solidFill>
                <a:srgbClr val="000000"/>
              </a:solidFill>
              <a:cs typeface="Arial" charset="0"/>
            </a:endParaRPr>
          </a:p>
        </p:txBody>
      </p:sp>
      <p:graphicFrame>
        <p:nvGraphicFramePr>
          <p:cNvPr id="33796" name="Object 4"/>
          <p:cNvGraphicFramePr>
            <a:graphicFrameLocks noChangeAspect="1"/>
          </p:cNvGraphicFramePr>
          <p:nvPr/>
        </p:nvGraphicFramePr>
        <p:xfrm>
          <a:off x="1143000" y="1524000"/>
          <a:ext cx="3355975" cy="361950"/>
        </p:xfrm>
        <a:graphic>
          <a:graphicData uri="http://schemas.openxmlformats.org/presentationml/2006/ole">
            <p:oleObj spid="_x0000_s33796" name="Rovnice" r:id="rId4" imgW="1295280" imgH="139680" progId="Equation.3">
              <p:embed/>
            </p:oleObj>
          </a:graphicData>
        </a:graphic>
      </p:graphicFrame>
      <p:graphicFrame>
        <p:nvGraphicFramePr>
          <p:cNvPr id="33797" name="Object 5"/>
          <p:cNvGraphicFramePr>
            <a:graphicFrameLocks noChangeAspect="1"/>
          </p:cNvGraphicFramePr>
          <p:nvPr/>
        </p:nvGraphicFramePr>
        <p:xfrm>
          <a:off x="1143000" y="2971800"/>
          <a:ext cx="1893888" cy="422275"/>
        </p:xfrm>
        <a:graphic>
          <a:graphicData uri="http://schemas.openxmlformats.org/presentationml/2006/ole">
            <p:oleObj spid="_x0000_s33797" name="Rovnice" r:id="rId5" imgW="799920" imgH="177480" progId="Equation.3">
              <p:embed/>
            </p:oleObj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ext Box 2"/>
          <p:cNvSpPr txBox="1">
            <a:spLocks noChangeArrowheads="1"/>
          </p:cNvSpPr>
          <p:nvPr/>
        </p:nvSpPr>
        <p:spPr bwMode="auto">
          <a:xfrm>
            <a:off x="457200" y="130175"/>
            <a:ext cx="8229600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 defTabSz="449263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4400">
                <a:solidFill>
                  <a:srgbClr val="376092"/>
                </a:solidFill>
                <a:ea typeface="Arial Unicode MS" pitchFamily="34" charset="-128"/>
                <a:cs typeface="Arial Unicode MS" pitchFamily="34" charset="-128"/>
              </a:rPr>
              <a:t>Cykly, druhy cyklického zatížení</a:t>
            </a:r>
          </a:p>
        </p:txBody>
      </p:sp>
      <p:sp>
        <p:nvSpPr>
          <p:cNvPr id="35843" name="Text Box 3"/>
          <p:cNvSpPr txBox="1">
            <a:spLocks noChangeArrowheads="1"/>
          </p:cNvSpPr>
          <p:nvPr/>
        </p:nvSpPr>
        <p:spPr bwMode="auto">
          <a:xfrm>
            <a:off x="381000" y="1600200"/>
            <a:ext cx="8229600" cy="48942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604838" indent="-604838" defTabSz="449263">
              <a:lnSpc>
                <a:spcPct val="90000"/>
              </a:lnSpc>
              <a:spcBef>
                <a:spcPts val="700"/>
              </a:spcBef>
              <a:buClr>
                <a:srgbClr val="000000"/>
              </a:buClr>
              <a:buSzPct val="45000"/>
              <a:buFont typeface="Wingdings" pitchFamily="2" charset="2"/>
              <a:buChar char="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r>
              <a:rPr lang="cs-CZ" sz="280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Cykly znázorňujeme sinusovkou, i když v praxi nemusí být tento průběh dodržen. </a:t>
            </a:r>
          </a:p>
          <a:p>
            <a:pPr marL="604838" indent="-604838" defTabSz="449263">
              <a:lnSpc>
                <a:spcPct val="90000"/>
              </a:lnSpc>
              <a:spcBef>
                <a:spcPts val="700"/>
              </a:spcBef>
              <a:buClr>
                <a:srgbClr val="000000"/>
              </a:buClr>
              <a:buSzPct val="45000"/>
              <a:buFont typeface="Wingdings" pitchFamily="2" charset="2"/>
              <a:buChar char="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r>
              <a:rPr lang="cs-CZ" sz="280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V praxi nezávisí získané veličiny na časové jednotce, ve které se jeden cyklus odehrál. </a:t>
            </a:r>
          </a:p>
          <a:p>
            <a:pPr marL="604838" indent="-604838" defTabSz="449263">
              <a:lnSpc>
                <a:spcPct val="90000"/>
              </a:lnSpc>
              <a:spcBef>
                <a:spcPts val="700"/>
              </a:spcBef>
              <a:buClr>
                <a:srgbClr val="000000"/>
              </a:buClr>
              <a:buSzPct val="45000"/>
              <a:buFont typeface="Wingdings" pitchFamily="2" charset="2"/>
              <a:buChar char="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r>
              <a:rPr lang="cs-CZ" sz="280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Cykly mohou probíhat:  </a:t>
            </a:r>
          </a:p>
          <a:p>
            <a:pPr marL="800100" lvl="1" indent="-342900" defTabSz="449263">
              <a:lnSpc>
                <a:spcPct val="90000"/>
              </a:lnSpc>
              <a:spcBef>
                <a:spcPts val="700"/>
              </a:spcBef>
              <a:buClr>
                <a:srgbClr val="000000"/>
              </a:buClr>
              <a:buFont typeface="Wingdings" pitchFamily="2" charset="2"/>
              <a:buAutoNum type="arabicParenR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r>
              <a:rPr lang="cs-CZ" sz="280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Jen v oblasti kladné (tahové)</a:t>
            </a:r>
          </a:p>
          <a:p>
            <a:pPr marL="800100" lvl="1" indent="-342900" defTabSz="449263">
              <a:lnSpc>
                <a:spcPct val="90000"/>
              </a:lnSpc>
              <a:spcBef>
                <a:spcPts val="700"/>
              </a:spcBef>
              <a:buClr>
                <a:srgbClr val="000000"/>
              </a:buClr>
              <a:buFont typeface="Wingdings" pitchFamily="2" charset="2"/>
              <a:buAutoNum type="arabicParenR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r>
              <a:rPr lang="cs-CZ" sz="280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Jen v oblasti záporné (tlakové)</a:t>
            </a:r>
          </a:p>
          <a:p>
            <a:pPr marL="800100" lvl="1" indent="-342900" defTabSz="449263">
              <a:lnSpc>
                <a:spcPct val="90000"/>
              </a:lnSpc>
              <a:spcBef>
                <a:spcPts val="700"/>
              </a:spcBef>
              <a:buClr>
                <a:srgbClr val="000000"/>
              </a:buClr>
              <a:buFont typeface="Wingdings" pitchFamily="2" charset="2"/>
              <a:buAutoNum type="arabicParenR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r>
              <a:rPr lang="cs-CZ" sz="280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V obou oblastech</a:t>
            </a:r>
          </a:p>
          <a:p>
            <a:pPr marL="800100" lvl="1" indent="-342900" defTabSz="449263">
              <a:lnSpc>
                <a:spcPct val="90000"/>
              </a:lnSpc>
              <a:spcBef>
                <a:spcPts val="700"/>
              </a:spcBef>
              <a:buClr>
                <a:srgbClr val="000000"/>
              </a:buClr>
              <a:buFontTx/>
              <a:buChar char="•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r>
              <a:rPr lang="cs-CZ" sz="280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Totéž platí i pro tečné napětí</a:t>
            </a:r>
          </a:p>
          <a:p>
            <a:pPr marL="800100" lvl="1" indent="-342900" defTabSz="449263">
              <a:lnSpc>
                <a:spcPct val="90000"/>
              </a:lnSpc>
              <a:spcBef>
                <a:spcPts val="700"/>
              </a:spcBef>
              <a:buClr>
                <a:srgbClr val="000000"/>
              </a:buClr>
              <a:buFont typeface="Wingdings" pitchFamily="2" charset="2"/>
              <a:buAutoNum type="arabicParenR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endParaRPr lang="cs-CZ" sz="2800">
              <a:solidFill>
                <a:srgbClr val="000000"/>
              </a:solidFill>
              <a:ea typeface="Arial Unicode MS" pitchFamily="34" charset="-128"/>
              <a:cs typeface="Arial Unicode MS" pitchFamily="34" charset="-128"/>
            </a:endParaRPr>
          </a:p>
          <a:p>
            <a:pPr marL="604838" indent="-604838" defTabSz="449263">
              <a:lnSpc>
                <a:spcPct val="90000"/>
              </a:lnSpc>
              <a:spcBef>
                <a:spcPts val="700"/>
              </a:spcBef>
              <a:buClr>
                <a:srgbClr val="000000"/>
              </a:buClr>
              <a:buFont typeface="Wingdings" pitchFamily="2" charset="2"/>
              <a:buAutoNum type="alphaLcParenR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endParaRPr lang="cs-CZ" sz="2800">
              <a:solidFill>
                <a:srgbClr val="000000"/>
              </a:solidFill>
              <a:ea typeface="Arial Unicode MS" pitchFamily="34" charset="-128"/>
              <a:cs typeface="Arial Unicode MS" pitchFamily="34" charset="-128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ext Box 2"/>
          <p:cNvSpPr txBox="1">
            <a:spLocks noChangeArrowheads="1"/>
          </p:cNvSpPr>
          <p:nvPr/>
        </p:nvSpPr>
        <p:spPr bwMode="auto">
          <a:xfrm>
            <a:off x="457200" y="130175"/>
            <a:ext cx="8229600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 defTabSz="449263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4400">
              <a:solidFill>
                <a:srgbClr val="376092"/>
              </a:solidFill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44035" name="Text Box 3"/>
          <p:cNvSpPr txBox="1">
            <a:spLocks noChangeArrowheads="1"/>
          </p:cNvSpPr>
          <p:nvPr/>
        </p:nvSpPr>
        <p:spPr bwMode="auto">
          <a:xfrm>
            <a:off x="381000" y="990600"/>
            <a:ext cx="8229600" cy="48942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604838" indent="-604838" defTabSz="449263">
              <a:lnSpc>
                <a:spcPct val="90000"/>
              </a:lnSpc>
              <a:spcBef>
                <a:spcPts val="700"/>
              </a:spcBef>
              <a:buClr>
                <a:srgbClr val="000000"/>
              </a:buClr>
              <a:buSzPct val="45000"/>
              <a:buFont typeface="Wingdings" pitchFamily="2" charset="2"/>
              <a:buChar char="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r>
              <a:rPr lang="cs-CZ" sz="280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Cyklická namáhání značíme indexem C u značky napětí. </a:t>
            </a:r>
          </a:p>
          <a:p>
            <a:pPr marL="604838" indent="-604838" defTabSz="449263">
              <a:lnSpc>
                <a:spcPct val="90000"/>
              </a:lnSpc>
              <a:spcBef>
                <a:spcPts val="700"/>
              </a:spcBef>
              <a:buClr>
                <a:srgbClr val="000000"/>
              </a:buClr>
              <a:buSzPct val="45000"/>
              <a:buFont typeface="Wingdings" pitchFamily="2" charset="2"/>
              <a:buChar char="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r>
              <a:rPr lang="cs-CZ" sz="280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K rozlišení druhů cyklů připojujeme k indexu ještě h nebo n. </a:t>
            </a:r>
          </a:p>
          <a:p>
            <a:pPr marL="800100" lvl="1" indent="-342900" defTabSz="449263">
              <a:lnSpc>
                <a:spcPct val="90000"/>
              </a:lnSpc>
              <a:spcBef>
                <a:spcPts val="700"/>
              </a:spcBef>
              <a:buClr>
                <a:srgbClr val="000000"/>
              </a:buClr>
              <a:buSzPct val="45000"/>
              <a:buFont typeface="Wingdings" pitchFamily="2" charset="2"/>
              <a:buChar char="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r>
              <a:rPr lang="cs-CZ" sz="280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Je-li horní napětí kladné, píše se značka h vlevo od C, je-li záporné, vpravo od C, je-li nulové, pak značka odpadá. </a:t>
            </a:r>
          </a:p>
          <a:p>
            <a:pPr marL="800100" lvl="1" indent="-342900" defTabSz="449263">
              <a:lnSpc>
                <a:spcPct val="90000"/>
              </a:lnSpc>
              <a:spcBef>
                <a:spcPts val="700"/>
              </a:spcBef>
              <a:buClr>
                <a:srgbClr val="000000"/>
              </a:buClr>
              <a:buSzPct val="45000"/>
              <a:buFont typeface="Wingdings" pitchFamily="2" charset="2"/>
              <a:buChar char="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r>
              <a:rPr lang="cs-CZ" sz="280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Je-li dolní napětí záporné, píše se n vpravo od C, je-li kladné, vlevo od C.</a:t>
            </a:r>
          </a:p>
          <a:p>
            <a:pPr marL="604838" indent="-604838" defTabSz="449263">
              <a:lnSpc>
                <a:spcPct val="90000"/>
              </a:lnSpc>
              <a:spcBef>
                <a:spcPts val="700"/>
              </a:spcBef>
              <a:buClr>
                <a:srgbClr val="000000"/>
              </a:buClr>
              <a:buFont typeface="Wingdings" pitchFamily="2" charset="2"/>
              <a:buAutoNum type="alphaLcParenR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endParaRPr lang="cs-CZ" sz="2800">
              <a:solidFill>
                <a:srgbClr val="000000"/>
              </a:solidFill>
              <a:ea typeface="Arial Unicode MS" pitchFamily="34" charset="-128"/>
              <a:cs typeface="Arial Unicode MS" pitchFamily="34" charset="-128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ext Box 2"/>
          <p:cNvSpPr txBox="1">
            <a:spLocks noChangeArrowheads="1"/>
          </p:cNvSpPr>
          <p:nvPr/>
        </p:nvSpPr>
        <p:spPr bwMode="auto">
          <a:xfrm>
            <a:off x="457200" y="130175"/>
            <a:ext cx="8229600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 defTabSz="449263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4400">
              <a:solidFill>
                <a:srgbClr val="376092"/>
              </a:solidFill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48131" name="Text Box 3"/>
          <p:cNvSpPr txBox="1">
            <a:spLocks noChangeArrowheads="1"/>
          </p:cNvSpPr>
          <p:nvPr/>
        </p:nvSpPr>
        <p:spPr bwMode="auto">
          <a:xfrm>
            <a:off x="381000" y="685800"/>
            <a:ext cx="8229600" cy="48942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800100" lvl="1" indent="-342900" algn="ctr" defTabSz="449263">
              <a:lnSpc>
                <a:spcPct val="90000"/>
              </a:lnSpc>
              <a:spcBef>
                <a:spcPts val="700"/>
              </a:spcBef>
              <a:buClr>
                <a:srgbClr val="000000"/>
              </a:buClr>
              <a:buFont typeface="Wingdings" pitchFamily="2" charset="2"/>
              <a:buNone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r>
              <a:rPr lang="cs-CZ" sz="280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Cykly</a:t>
            </a:r>
          </a:p>
          <a:p>
            <a:pPr marL="604838" indent="-604838" defTabSz="449263">
              <a:lnSpc>
                <a:spcPct val="90000"/>
              </a:lnSpc>
              <a:spcBef>
                <a:spcPts val="700"/>
              </a:spcBef>
              <a:buClr>
                <a:srgbClr val="000000"/>
              </a:buClr>
              <a:buFont typeface="Wingdings" pitchFamily="2" charset="2"/>
              <a:buAutoNum type="alphaLcParenR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endParaRPr lang="cs-CZ" sz="2800">
              <a:solidFill>
                <a:srgbClr val="000000"/>
              </a:solidFill>
              <a:ea typeface="Arial Unicode MS" pitchFamily="34" charset="-128"/>
              <a:cs typeface="Arial Unicode MS" pitchFamily="34" charset="-128"/>
            </a:endParaRPr>
          </a:p>
        </p:txBody>
      </p:sp>
      <p:pic>
        <p:nvPicPr>
          <p:cNvPr id="4813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71600" y="1447800"/>
            <a:ext cx="6413500" cy="411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ext Box 2"/>
          <p:cNvSpPr txBox="1">
            <a:spLocks noChangeArrowheads="1"/>
          </p:cNvSpPr>
          <p:nvPr/>
        </p:nvSpPr>
        <p:spPr bwMode="auto">
          <a:xfrm>
            <a:off x="457200" y="130175"/>
            <a:ext cx="8229600" cy="1431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anchor="ctr"/>
          <a:lstStyle/>
          <a:p>
            <a:pPr algn="ctr" defTabSz="449263">
              <a:buSzPct val="10000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4400">
              <a:solidFill>
                <a:srgbClr val="376092"/>
              </a:solidFill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41987" name="Text Box 3"/>
          <p:cNvSpPr txBox="1">
            <a:spLocks noChangeArrowheads="1"/>
          </p:cNvSpPr>
          <p:nvPr/>
        </p:nvSpPr>
        <p:spPr bwMode="auto">
          <a:xfrm>
            <a:off x="381000" y="838200"/>
            <a:ext cx="8229600" cy="48942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604838" indent="-604838" defTabSz="449263">
              <a:lnSpc>
                <a:spcPct val="90000"/>
              </a:lnSpc>
              <a:spcBef>
                <a:spcPts val="700"/>
              </a:spcBef>
              <a:buClr>
                <a:srgbClr val="000000"/>
              </a:buClr>
              <a:buSzPct val="45000"/>
              <a:buFont typeface="Wingdings" pitchFamily="2" charset="2"/>
              <a:buChar char="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r>
              <a:rPr lang="cs-CZ" sz="280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Druhy cyklického zatížení:</a:t>
            </a:r>
          </a:p>
          <a:p>
            <a:pPr marL="800100" lvl="1" indent="-342900" defTabSz="449263">
              <a:lnSpc>
                <a:spcPct val="90000"/>
              </a:lnSpc>
              <a:spcBef>
                <a:spcPts val="700"/>
              </a:spcBef>
              <a:buClr>
                <a:srgbClr val="000000"/>
              </a:buClr>
              <a:buFont typeface="Wingdings" pitchFamily="2" charset="2"/>
              <a:buAutoNum type="alphaLcParenR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r>
              <a:rPr lang="cs-CZ" sz="280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Tepavé </a:t>
            </a:r>
            <a:endParaRPr lang="el-GR" sz="2800" baseline="-25000">
              <a:solidFill>
                <a:srgbClr val="000000"/>
              </a:solidFill>
              <a:cs typeface="Arial" charset="0"/>
            </a:endParaRPr>
          </a:p>
          <a:p>
            <a:pPr marL="800100" lvl="1" indent="-342900" defTabSz="449263">
              <a:lnSpc>
                <a:spcPct val="90000"/>
              </a:lnSpc>
              <a:spcBef>
                <a:spcPts val="700"/>
              </a:spcBef>
              <a:buClr>
                <a:srgbClr val="000000"/>
              </a:buClr>
              <a:buFont typeface="Wingdings" pitchFamily="2" charset="2"/>
              <a:buAutoNum type="alphaLcParenR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r>
              <a:rPr lang="cs-CZ" sz="280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Míjivé</a:t>
            </a:r>
          </a:p>
          <a:p>
            <a:pPr marL="800100" lvl="1" indent="-342900" defTabSz="449263">
              <a:lnSpc>
                <a:spcPct val="90000"/>
              </a:lnSpc>
              <a:spcBef>
                <a:spcPts val="700"/>
              </a:spcBef>
              <a:buClr>
                <a:srgbClr val="000000"/>
              </a:buClr>
              <a:buFont typeface="Wingdings" pitchFamily="2" charset="2"/>
              <a:buAutoNum type="alphaLcParenR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r>
              <a:rPr lang="cs-CZ" sz="280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Střídavé</a:t>
            </a:r>
          </a:p>
          <a:p>
            <a:pPr marL="800100" lvl="1" indent="-342900" defTabSz="449263">
              <a:lnSpc>
                <a:spcPct val="90000"/>
              </a:lnSpc>
              <a:spcBef>
                <a:spcPts val="700"/>
              </a:spcBef>
              <a:buClr>
                <a:srgbClr val="000000"/>
              </a:buClr>
              <a:buFont typeface="Wingdings" pitchFamily="2" charset="2"/>
              <a:buAutoNum type="alphaLcParenR"/>
              <a:tabLst>
                <a:tab pos="604838" algn="l"/>
                <a:tab pos="1052513" algn="l"/>
                <a:tab pos="1501775" algn="l"/>
                <a:tab pos="1951038" algn="l"/>
                <a:tab pos="2400300" algn="l"/>
                <a:tab pos="2849563" algn="l"/>
                <a:tab pos="3298825" algn="l"/>
                <a:tab pos="3748088" algn="l"/>
                <a:tab pos="4197350" algn="l"/>
                <a:tab pos="4646613" algn="l"/>
                <a:tab pos="5095875" algn="l"/>
                <a:tab pos="5545138" algn="l"/>
                <a:tab pos="5994400" algn="l"/>
                <a:tab pos="6443663" algn="l"/>
                <a:tab pos="6892925" algn="l"/>
                <a:tab pos="7342188" algn="l"/>
                <a:tab pos="7791450" algn="l"/>
                <a:tab pos="8240713" algn="l"/>
                <a:tab pos="8689975" algn="l"/>
                <a:tab pos="9139238" algn="l"/>
                <a:tab pos="9588500" algn="l"/>
              </a:tabLst>
            </a:pPr>
            <a:endParaRPr lang="cs-CZ" sz="2800">
              <a:solidFill>
                <a:srgbClr val="000000"/>
              </a:solidFill>
              <a:ea typeface="Arial Unicode MS" pitchFamily="34" charset="-128"/>
              <a:cs typeface="Arial Unicode MS" pitchFamily="34" charset="-128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 Box 2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9219" name="Text Box 3"/>
          <p:cNvSpPr txBox="1">
            <a:spLocks noChangeArrowheads="1"/>
          </p:cNvSpPr>
          <p:nvPr/>
        </p:nvSpPr>
        <p:spPr bwMode="auto">
          <a:xfrm>
            <a:off x="571500" y="785813"/>
            <a:ext cx="8015288" cy="45259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38138" indent="-338138" defTabSz="449263">
              <a:spcBef>
                <a:spcPts val="80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sz="3200" b="1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Kontrolní otázky:</a:t>
            </a:r>
          </a:p>
          <a:p>
            <a:pPr marL="338138" indent="-338138" defTabSz="449263">
              <a:spcBef>
                <a:spcPts val="800"/>
              </a:spcBef>
              <a:buClr>
                <a:srgbClr val="000000"/>
              </a:buClr>
              <a:buSzPct val="100000"/>
              <a:buFont typeface="Arial" charset="0"/>
              <a:buAutoNum type="arabicPeriod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sz="320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80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Co rozumíme pojmem cyklické zatížení? </a:t>
            </a:r>
          </a:p>
          <a:p>
            <a:pPr marL="338138" indent="-338138" defTabSz="449263">
              <a:spcBef>
                <a:spcPts val="800"/>
              </a:spcBef>
              <a:buClr>
                <a:srgbClr val="000000"/>
              </a:buClr>
              <a:buSzPct val="100000"/>
              <a:buFont typeface="Arial" charset="0"/>
              <a:buAutoNum type="arabicPeriod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sz="280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 Jakým způsobem znázorňujeme cykly?</a:t>
            </a:r>
          </a:p>
          <a:p>
            <a:pPr marL="338138" indent="-338138" defTabSz="449263">
              <a:spcBef>
                <a:spcPts val="800"/>
              </a:spcBef>
              <a:buClr>
                <a:srgbClr val="000000"/>
              </a:buClr>
              <a:buSzPct val="100000"/>
              <a:buFont typeface="Arial" charset="0"/>
              <a:buAutoNum type="arabicPeriod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sz="280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 V jakých oblastech mohou cykly probíhat? </a:t>
            </a:r>
          </a:p>
          <a:p>
            <a:pPr marL="338138" indent="-338138" defTabSz="449263">
              <a:spcBef>
                <a:spcPts val="800"/>
              </a:spcBef>
              <a:buClr>
                <a:srgbClr val="000000"/>
              </a:buClr>
              <a:buSzPct val="100000"/>
              <a:buFont typeface="Arial" charset="0"/>
              <a:buAutoNum type="arabicPeriod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sz="280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 Jak značíme cyklická namáhání?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Text Box 2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052" name="Text Box 3"/>
          <p:cNvSpPr txBox="1">
            <a:spLocks noChangeArrowheads="1"/>
          </p:cNvSpPr>
          <p:nvPr/>
        </p:nvSpPr>
        <p:spPr bwMode="auto">
          <a:xfrm>
            <a:off x="642938" y="785813"/>
            <a:ext cx="7943850" cy="60626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2900" indent="-342900" defTabSz="449263">
              <a:spcBef>
                <a:spcPts val="80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sz="320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Řešení:</a:t>
            </a:r>
          </a:p>
          <a:p>
            <a:pPr marL="342900" indent="-342900" defTabSz="449263">
              <a:spcBef>
                <a:spcPts val="800"/>
              </a:spcBef>
              <a:buClr>
                <a:srgbClr val="000000"/>
              </a:buClr>
              <a:buSzPct val="100000"/>
              <a:buFont typeface="Arial" charset="0"/>
              <a:buAutoNum type="arabicPeriod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sz="320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400">
                <a:solidFill>
                  <a:srgbClr val="000000"/>
                </a:solidFill>
              </a:rPr>
              <a:t>Zatížení, které periodicky kolísá mezi maximem a minimem</a:t>
            </a:r>
            <a:endParaRPr lang="cs-CZ" sz="2400">
              <a:solidFill>
                <a:srgbClr val="000000"/>
              </a:solidFill>
              <a:ea typeface="Arial Unicode MS" pitchFamily="34" charset="-128"/>
              <a:cs typeface="Arial Unicode MS" pitchFamily="34" charset="-128"/>
            </a:endParaRPr>
          </a:p>
          <a:p>
            <a:pPr marL="342900" indent="-342900" defTabSz="449263">
              <a:spcBef>
                <a:spcPts val="800"/>
              </a:spcBef>
              <a:buClr>
                <a:srgbClr val="000000"/>
              </a:buClr>
              <a:buSzPct val="100000"/>
              <a:buFont typeface="Arial" charset="0"/>
              <a:buAutoNum type="arabicPeriod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sz="240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 Sinusovkou</a:t>
            </a:r>
          </a:p>
          <a:p>
            <a:pPr marL="342900" indent="-342900" defTabSz="449263">
              <a:spcBef>
                <a:spcPts val="800"/>
              </a:spcBef>
              <a:buClr>
                <a:srgbClr val="000000"/>
              </a:buClr>
              <a:buSzPct val="100000"/>
              <a:buFont typeface="Arial" charset="0"/>
              <a:buAutoNum type="arabicPeriod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sz="240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Cykly mohou probíhat:</a:t>
            </a:r>
          </a:p>
          <a:p>
            <a:pPr marL="800100" lvl="1" indent="-342900" defTabSz="449263">
              <a:spcBef>
                <a:spcPts val="800"/>
              </a:spcBef>
              <a:buClr>
                <a:srgbClr val="000000"/>
              </a:buClr>
              <a:buSzPct val="100000"/>
              <a:buFont typeface="Arial" charset="0"/>
              <a:buAutoNum type="alphaLcParenR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sz="240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Jen v oblasti kladné</a:t>
            </a:r>
          </a:p>
          <a:p>
            <a:pPr marL="800100" lvl="1" indent="-342900" defTabSz="449263">
              <a:spcBef>
                <a:spcPts val="800"/>
              </a:spcBef>
              <a:buClr>
                <a:srgbClr val="000000"/>
              </a:buClr>
              <a:buSzPct val="100000"/>
              <a:buFont typeface="Arial" charset="0"/>
              <a:buAutoNum type="alphaLcParenR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sz="240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Jen v oblasti záporné</a:t>
            </a:r>
          </a:p>
          <a:p>
            <a:pPr marL="800100" lvl="1" indent="-342900" defTabSz="449263">
              <a:spcBef>
                <a:spcPts val="800"/>
              </a:spcBef>
              <a:buClr>
                <a:srgbClr val="000000"/>
              </a:buClr>
              <a:buSzPct val="100000"/>
              <a:buFont typeface="Arial" charset="0"/>
              <a:buAutoNum type="alphaLcParenR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sz="240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V obou oblastech</a:t>
            </a:r>
          </a:p>
          <a:p>
            <a:pPr marL="342900" indent="-342900" defTabSz="449263">
              <a:spcBef>
                <a:spcPts val="800"/>
              </a:spcBef>
              <a:buClr>
                <a:srgbClr val="000000"/>
              </a:buClr>
              <a:buSzPct val="100000"/>
              <a:buFont typeface="Arial" charset="0"/>
              <a:buAutoNum type="arabicPeriod" startAt="4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sz="240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 </a:t>
            </a:r>
            <a:r>
              <a:rPr lang="cs-CZ" sz="2400">
                <a:solidFill>
                  <a:srgbClr val="000000"/>
                </a:solidFill>
              </a:rPr>
              <a:t>Cyklická namáhání značíme indexem C u značky napětí.</a:t>
            </a:r>
            <a:endParaRPr lang="cs-CZ" sz="2400">
              <a:solidFill>
                <a:srgbClr val="000000"/>
              </a:solidFill>
              <a:ea typeface="Arial Unicode MS" pitchFamily="34" charset="-128"/>
              <a:cs typeface="Arial Unicode MS" pitchFamily="34" charset="-128"/>
            </a:endParaRPr>
          </a:p>
          <a:p>
            <a:pPr marL="342900" indent="-342900" defTabSz="449263">
              <a:spcBef>
                <a:spcPts val="800"/>
              </a:spcBef>
              <a:buSzPct val="100000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endParaRPr lang="cs-CZ" sz="2400">
              <a:solidFill>
                <a:srgbClr val="000000"/>
              </a:solidFill>
              <a:ea typeface="Arial Unicode MS" pitchFamily="34" charset="-128"/>
              <a:cs typeface="Arial Unicode MS" pitchFamily="34" charset="-128"/>
            </a:endParaRPr>
          </a:p>
          <a:p>
            <a:pPr marL="342900" indent="-342900" algn="just" defTabSz="449263">
              <a:spcBef>
                <a:spcPts val="800"/>
              </a:spcBef>
              <a:buSzPct val="100000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endParaRPr lang="cs-CZ" sz="3200">
              <a:solidFill>
                <a:srgbClr val="000000"/>
              </a:solidFill>
              <a:ea typeface="Arial Unicode MS" pitchFamily="34" charset="-128"/>
              <a:cs typeface="Arial Unicode MS" pitchFamily="34" charset="-128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 Box 2"/>
          <p:cNvSpPr txBox="1">
            <a:spLocks noChangeArrowheads="1"/>
          </p:cNvSpPr>
          <p:nvPr/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10243" name="Text Box 3"/>
          <p:cNvSpPr txBox="1">
            <a:spLocks noChangeArrowheads="1"/>
          </p:cNvSpPr>
          <p:nvPr/>
        </p:nvSpPr>
        <p:spPr bwMode="auto">
          <a:xfrm>
            <a:off x="611188" y="765175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38138" indent="-338138" defTabSz="449263">
              <a:spcBef>
                <a:spcPts val="350"/>
              </a:spcBef>
              <a:buSzPct val="100000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endParaRPr lang="cs-CZ" sz="1400">
              <a:solidFill>
                <a:srgbClr val="000000"/>
              </a:solidFill>
              <a:ea typeface="Arial Unicode MS" pitchFamily="34" charset="-128"/>
              <a:cs typeface="Arial Unicode MS" pitchFamily="34" charset="-128"/>
            </a:endParaRPr>
          </a:p>
          <a:p>
            <a:pPr marL="338138" indent="-338138" defTabSz="449263">
              <a:spcBef>
                <a:spcPts val="35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b="1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Citace:</a:t>
            </a:r>
            <a:r>
              <a:rPr lang="cs-CZ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> </a:t>
            </a:r>
          </a:p>
          <a:p>
            <a:pPr marL="338138" indent="-338138" defTabSz="449263">
              <a:spcBef>
                <a:spcPts val="350"/>
              </a:spcBef>
              <a:buClr>
                <a:srgbClr val="000000"/>
              </a:buClr>
              <a:buSzPct val="100000"/>
              <a:buFont typeface="Arial" charset="0"/>
              <a:buChar char="•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sz="1600">
                <a:solidFill>
                  <a:srgbClr val="000000"/>
                </a:solidFill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t>MRŇÁK, Ladislav a DRDLA, Alexander. </a:t>
            </a:r>
            <a:r>
              <a:rPr lang="cs-CZ" sz="1600" i="1">
                <a:solidFill>
                  <a:srgbClr val="000000"/>
                </a:solidFill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t>Mechanika: pružnost a pevnost pro střední průmyslové školy strojnické. </a:t>
            </a:r>
            <a:r>
              <a:rPr lang="cs-CZ" sz="1600">
                <a:solidFill>
                  <a:srgbClr val="000000"/>
                </a:solidFill>
                <a:latin typeface="Times New Roman" pitchFamily="18" charset="0"/>
                <a:ea typeface="Arial Unicode MS" pitchFamily="34" charset="-128"/>
                <a:cs typeface="Arial Unicode MS" pitchFamily="34" charset="-128"/>
              </a:rPr>
              <a:t>3. vyd. Praha: Nakladatelství technické literatury, 1981, 368 s. S. 327,328,329.</a:t>
            </a:r>
          </a:p>
          <a:p>
            <a:pPr marL="338138" indent="-338138" defTabSz="449263">
              <a:spcBef>
                <a:spcPts val="350"/>
              </a:spcBef>
              <a:buClr>
                <a:srgbClr val="000000"/>
              </a:buClr>
              <a:buSzPct val="100000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r>
              <a:rPr lang="cs-CZ" sz="140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  <a:t/>
            </a:r>
            <a:br>
              <a:rPr lang="cs-CZ" sz="1400">
                <a:solidFill>
                  <a:srgbClr val="000000"/>
                </a:solidFill>
                <a:ea typeface="Arial Unicode MS" pitchFamily="34" charset="-128"/>
                <a:cs typeface="Arial Unicode MS" pitchFamily="34" charset="-128"/>
              </a:rPr>
            </a:br>
            <a:endParaRPr lang="cs-CZ" sz="1400">
              <a:solidFill>
                <a:srgbClr val="000000"/>
              </a:solidFill>
              <a:ea typeface="Arial Unicode MS" pitchFamily="34" charset="-128"/>
              <a:cs typeface="Arial Unicode MS" pitchFamily="34" charset="-128"/>
            </a:endParaRPr>
          </a:p>
          <a:p>
            <a:pPr marL="338138" indent="-338138" algn="just" defTabSz="449263">
              <a:spcBef>
                <a:spcPts val="300"/>
              </a:spcBef>
              <a:buSzPct val="100000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endParaRPr lang="cs-CZ" sz="1200">
              <a:solidFill>
                <a:srgbClr val="000000"/>
              </a:solidFill>
              <a:ea typeface="Arial Unicode MS" pitchFamily="34" charset="-128"/>
              <a:cs typeface="Arial Unicode MS" pitchFamily="34" charset="-128"/>
            </a:endParaRPr>
          </a:p>
          <a:p>
            <a:pPr marL="338138" indent="-338138" algn="just" defTabSz="449263">
              <a:spcBef>
                <a:spcPts val="300"/>
              </a:spcBef>
              <a:buSzPct val="100000"/>
              <a:tabLst>
                <a:tab pos="338138" algn="l"/>
                <a:tab pos="785813" algn="l"/>
                <a:tab pos="1235075" algn="l"/>
                <a:tab pos="1684338" algn="l"/>
                <a:tab pos="2133600" algn="l"/>
                <a:tab pos="2582863" algn="l"/>
                <a:tab pos="3032125" algn="l"/>
                <a:tab pos="3481388" algn="l"/>
                <a:tab pos="3930650" algn="l"/>
                <a:tab pos="4379913" algn="l"/>
                <a:tab pos="4829175" algn="l"/>
                <a:tab pos="5278438" algn="l"/>
                <a:tab pos="5727700" algn="l"/>
                <a:tab pos="6176963" algn="l"/>
                <a:tab pos="6626225" algn="l"/>
                <a:tab pos="7075488" algn="l"/>
                <a:tab pos="7524750" algn="l"/>
                <a:tab pos="7974013" algn="l"/>
                <a:tab pos="8423275" algn="l"/>
                <a:tab pos="8872538" algn="l"/>
                <a:tab pos="9321800" algn="l"/>
              </a:tabLst>
            </a:pPr>
            <a:endParaRPr lang="cs-CZ" sz="1200">
              <a:solidFill>
                <a:srgbClr val="000000"/>
              </a:solidFill>
              <a:ea typeface="Arial Unicode MS" pitchFamily="34" charset="-128"/>
              <a:cs typeface="Arial Unicode MS" pitchFamily="34" charset="-128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144</TotalTime>
  <Words>471</Words>
  <Application>Microsoft Office PowerPoint</Application>
  <PresentationFormat>Předvádění na obrazovce (4:3)</PresentationFormat>
  <Paragraphs>86</Paragraphs>
  <Slides>12</Slides>
  <Notes>11</Notes>
  <HiddenSlides>0</HiddenSlides>
  <MMClips>0</MMClips>
  <ScaleCrop>false</ScaleCrop>
  <HeadingPairs>
    <vt:vector size="8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8" baseType="lpstr">
      <vt:lpstr>Arial</vt:lpstr>
      <vt:lpstr>Times New Roman</vt:lpstr>
      <vt:lpstr>Arial Unicode MS</vt:lpstr>
      <vt:lpstr>Wingdings</vt:lpstr>
      <vt:lpstr>Výchozí návrh</vt:lpstr>
      <vt:lpstr>Editor rovnic 3.0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Dum</cp:lastModifiedBy>
  <cp:revision>22</cp:revision>
  <cp:lastPrinted>1601-01-01T00:00:00Z</cp:lastPrinted>
  <dcterms:created xsi:type="dcterms:W3CDTF">1601-01-01T00:00:00Z</dcterms:created>
  <dcterms:modified xsi:type="dcterms:W3CDTF">2014-05-10T11:13:22Z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