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6"/>
  </p:notesMasterIdLst>
  <p:sldIdLst>
    <p:sldId id="268" r:id="rId2"/>
    <p:sldId id="262" r:id="rId3"/>
    <p:sldId id="276" r:id="rId4"/>
    <p:sldId id="275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4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E2D224EF-6416-40F5-B9AE-DAB345F91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98F85-36E4-4FA7-A841-1B54C9CAB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9D22E9-F138-4A31-ACDA-B936261C8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7105C5-FA9C-4578-8F64-AED0BB425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D49EBC-1999-4D25-9744-17B778218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BCA89E-7CD9-42E2-A33C-F944B233B0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AE2D5-0524-4026-A366-A88D6B0B9B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BCDFC7-9F99-48EB-8D16-D4F087B1F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F0AA3-14E7-4397-8C2F-9CE186F8E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68D6E-E186-4FFD-A188-93064F83D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62793-22EA-40A4-B122-AD7E9A4AD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BEA1F-5CBD-4920-8873-45722C473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83B96612-64B7-4260-87CB-6E965025D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7" r:id="rId2"/>
    <p:sldLayoutId id="2147483666" r:id="rId3"/>
    <p:sldLayoutId id="2147483665" r:id="rId4"/>
    <p:sldLayoutId id="2147483664" r:id="rId5"/>
    <p:sldLayoutId id="2147483663" r:id="rId6"/>
    <p:sldLayoutId id="2147483662" r:id="rId7"/>
    <p:sldLayoutId id="2147483661" r:id="rId8"/>
    <p:sldLayoutId id="2147483660" r:id="rId9"/>
    <p:sldLayoutId id="2147483659" r:id="rId10"/>
    <p:sldLayoutId id="21474836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3"/>
          <p:cNvSpPr txBox="1">
            <a:spLocks noGrp="1"/>
          </p:cNvSpPr>
          <p:nvPr/>
        </p:nvSpPr>
        <p:spPr bwMode="auto">
          <a:xfrm>
            <a:off x="900113" y="6381750"/>
            <a:ext cx="748823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1200" dirty="0">
                <a:solidFill>
                  <a:srgbClr val="898989"/>
                </a:solidFill>
              </a:rPr>
              <a:t>Autorem materiálu a všech jeho částí, není-li uvedeno jinak, je Ing. Bc. Zdeňka </a:t>
            </a:r>
            <a:r>
              <a:rPr lang="cs-CZ" sz="1200" dirty="0" err="1">
                <a:solidFill>
                  <a:srgbClr val="898989"/>
                </a:solidFill>
              </a:rPr>
              <a:t>Soprová</a:t>
            </a:r>
            <a:r>
              <a:rPr lang="cs-CZ" sz="1200" dirty="0">
                <a:solidFill>
                  <a:srgbClr val="898989"/>
                </a:solidFill>
              </a:rPr>
              <a:t>.</a:t>
            </a:r>
            <a:br>
              <a:rPr lang="cs-CZ" sz="1200" dirty="0">
                <a:solidFill>
                  <a:srgbClr val="898989"/>
                </a:solidFill>
              </a:rPr>
            </a:br>
            <a:endParaRPr lang="cs-CZ" sz="1200" dirty="0">
              <a:solidFill>
                <a:srgbClr val="898989"/>
              </a:solidFill>
            </a:endParaRPr>
          </a:p>
          <a:p>
            <a:pPr algn="ctr"/>
            <a:endParaRPr lang="cs-CZ" sz="1200" dirty="0">
              <a:solidFill>
                <a:srgbClr val="898989"/>
              </a:solidFill>
            </a:endParaRPr>
          </a:p>
        </p:txBody>
      </p:sp>
      <p:graphicFrame>
        <p:nvGraphicFramePr>
          <p:cNvPr id="20533" name="Group 53"/>
          <p:cNvGraphicFramePr>
            <a:graphicFrameLocks noGrp="1"/>
          </p:cNvGraphicFramePr>
          <p:nvPr/>
        </p:nvGraphicFramePr>
        <p:xfrm>
          <a:off x="1258888" y="827088"/>
          <a:ext cx="6743700" cy="3277553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Mechanika 1. r. - Statika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Jednoduché mechanizmy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Kladky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05.03.2013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termínem kladka, s druhy kladek a naučí se určit velikost sil. Učební materiál je určen pro I. ročník technických škol.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0526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20527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2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14375" y="285750"/>
            <a:ext cx="7793038" cy="1462088"/>
          </a:xfrm>
        </p:spPr>
        <p:txBody>
          <a:bodyPr/>
          <a:lstStyle/>
          <a:p>
            <a:pPr eaLnBrk="1" hangingPunct="1"/>
            <a:r>
              <a:rPr lang="cs-CZ" sz="3600" b="1" smtClean="0">
                <a:solidFill>
                  <a:srgbClr val="280099"/>
                </a:solidFill>
                <a:latin typeface="Times New Roman" pitchFamily="18" charset="0"/>
                <a:cs typeface="Times New Roman" pitchFamily="18" charset="0"/>
              </a:rPr>
              <a:t>Kladky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628775"/>
            <a:ext cx="7772400" cy="41148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spcBef>
                <a:spcPts val="600"/>
              </a:spcBef>
              <a:buClr>
                <a:srgbClr val="000000"/>
              </a:buClr>
              <a:buFont typeface="Times New Roman" pitchFamily="18" charset="0"/>
              <a:buChar char="•"/>
            </a:pPr>
            <a:r>
              <a:rPr lang="cs-CZ" sz="2800" b="1" smtClean="0">
                <a:solidFill>
                  <a:srgbClr val="000080"/>
                </a:solidFill>
                <a:latin typeface="Times New Roman" pitchFamily="18" charset="0"/>
              </a:rPr>
              <a:t>Kladka</a:t>
            </a:r>
            <a:r>
              <a:rPr lang="cs-CZ" sz="2800" smtClean="0">
                <a:solidFill>
                  <a:srgbClr val="000080"/>
                </a:solidFill>
                <a:latin typeface="Times New Roman" pitchFamily="18" charset="0"/>
              </a:rPr>
              <a:t> - </a:t>
            </a:r>
            <a:r>
              <a:rPr lang="cs-CZ" sz="2800" smtClean="0">
                <a:solidFill>
                  <a:srgbClr val="000000"/>
                </a:solidFill>
                <a:latin typeface="Times New Roman" pitchFamily="18" charset="0"/>
              </a:rPr>
              <a:t> jednoduchý stroj založený na principu páky</a:t>
            </a:r>
            <a:endParaRPr lang="cs-CZ" sz="2800" b="1" smtClean="0">
              <a:solidFill>
                <a:srgbClr val="000080"/>
              </a:solidFill>
              <a:latin typeface="Times New Roman" pitchFamily="18" charset="0"/>
            </a:endParaRPr>
          </a:p>
          <a:p>
            <a:pPr marL="609600" indent="-609600">
              <a:lnSpc>
                <a:spcPct val="90000"/>
              </a:lnSpc>
              <a:buClr>
                <a:schemeClr val="tx1"/>
              </a:buClr>
            </a:pPr>
            <a:r>
              <a:rPr lang="cs-CZ" sz="2800" b="1" smtClean="0">
                <a:solidFill>
                  <a:srgbClr val="000080"/>
                </a:solidFill>
                <a:latin typeface="Times New Roman" pitchFamily="18" charset="0"/>
              </a:rPr>
              <a:t>Rozdělení:</a:t>
            </a:r>
            <a:r>
              <a:rPr lang="cs-CZ" sz="2800" smtClean="0">
                <a:solidFill>
                  <a:srgbClr val="000080"/>
                </a:solidFill>
                <a:latin typeface="Times New Roman" pitchFamily="18" charset="0"/>
              </a:rPr>
              <a:t> </a:t>
            </a:r>
          </a:p>
          <a:p>
            <a:pPr marL="990600" lvl="1" indent="-533400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mtClean="0">
                <a:solidFill>
                  <a:srgbClr val="000000"/>
                </a:solidFill>
                <a:latin typeface="Times New Roman" pitchFamily="18" charset="0"/>
              </a:rPr>
              <a:t>Pevná kladka – slouží ke změně směru působící síly</a:t>
            </a:r>
          </a:p>
          <a:p>
            <a:pPr marL="990600" lvl="1" indent="-533400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mtClean="0">
                <a:solidFill>
                  <a:srgbClr val="000000"/>
                </a:solidFill>
                <a:latin typeface="Times New Roman" pitchFamily="18" charset="0"/>
              </a:rPr>
              <a:t>Volná kladka - umožňuje zvedat tělesa poloviční silou, než je tíha tělesa</a:t>
            </a:r>
          </a:p>
          <a:p>
            <a:pPr marL="609600" indent="-609600">
              <a:lnSpc>
                <a:spcPct val="90000"/>
              </a:lnSpc>
            </a:pPr>
            <a:r>
              <a:rPr lang="cs-CZ" sz="2800" smtClean="0">
                <a:solidFill>
                  <a:srgbClr val="000000"/>
                </a:solidFill>
                <a:latin typeface="Times New Roman" pitchFamily="18" charset="0"/>
              </a:rPr>
              <a:t>Spojením volné a pevné nebo několika volných a    pevných kladek vzniká </a:t>
            </a:r>
            <a:r>
              <a:rPr lang="cs-CZ" sz="2800" smtClean="0">
                <a:solidFill>
                  <a:srgbClr val="000080"/>
                </a:solidFill>
                <a:latin typeface="Times New Roman" pitchFamily="18" charset="0"/>
              </a:rPr>
              <a:t>kladkostroj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chemeClr val="accent2"/>
                </a:solidFill>
                <a:latin typeface="Times New Roman" pitchFamily="18" charset="0"/>
              </a:rPr>
              <a:t>1. Pevná kladka</a:t>
            </a:r>
          </a:p>
        </p:txBody>
      </p:sp>
      <p:sp>
        <p:nvSpPr>
          <p:cNvPr id="29725" name="Rectangle 2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9700" name="Oval 4"/>
          <p:cNvSpPr>
            <a:spLocks noChangeArrowheads="1"/>
          </p:cNvSpPr>
          <p:nvPr/>
        </p:nvSpPr>
        <p:spPr bwMode="auto">
          <a:xfrm>
            <a:off x="1763713" y="2852738"/>
            <a:ext cx="1008062" cy="10080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01" name="Line 5"/>
          <p:cNvSpPr>
            <a:spLocks noChangeShapeType="1"/>
          </p:cNvSpPr>
          <p:nvPr/>
        </p:nvSpPr>
        <p:spPr bwMode="auto">
          <a:xfrm>
            <a:off x="1763713" y="3357563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04" name="Line 8"/>
          <p:cNvSpPr>
            <a:spLocks noChangeShapeType="1"/>
          </p:cNvSpPr>
          <p:nvPr/>
        </p:nvSpPr>
        <p:spPr bwMode="auto">
          <a:xfrm flipV="1">
            <a:off x="2268538" y="2420938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05" name="Line 9"/>
          <p:cNvSpPr>
            <a:spLocks noChangeShapeType="1"/>
          </p:cNvSpPr>
          <p:nvPr/>
        </p:nvSpPr>
        <p:spPr bwMode="auto">
          <a:xfrm>
            <a:off x="1763713" y="3357563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06" name="Line 10"/>
          <p:cNvSpPr>
            <a:spLocks noChangeShapeType="1"/>
          </p:cNvSpPr>
          <p:nvPr/>
        </p:nvSpPr>
        <p:spPr bwMode="auto">
          <a:xfrm>
            <a:off x="1619250" y="4292600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07" name="Line 11"/>
          <p:cNvSpPr>
            <a:spLocks noChangeShapeType="1"/>
          </p:cNvSpPr>
          <p:nvPr/>
        </p:nvSpPr>
        <p:spPr bwMode="auto">
          <a:xfrm>
            <a:off x="1908175" y="42926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08" name="Line 12"/>
          <p:cNvSpPr>
            <a:spLocks noChangeShapeType="1"/>
          </p:cNvSpPr>
          <p:nvPr/>
        </p:nvSpPr>
        <p:spPr bwMode="auto">
          <a:xfrm flipH="1">
            <a:off x="1619250" y="4724400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09" name="Line 13"/>
          <p:cNvSpPr>
            <a:spLocks noChangeShapeType="1"/>
          </p:cNvSpPr>
          <p:nvPr/>
        </p:nvSpPr>
        <p:spPr bwMode="auto">
          <a:xfrm>
            <a:off x="1619250" y="42926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0" name="Line 14"/>
          <p:cNvSpPr>
            <a:spLocks noChangeShapeType="1"/>
          </p:cNvSpPr>
          <p:nvPr/>
        </p:nvSpPr>
        <p:spPr bwMode="auto">
          <a:xfrm>
            <a:off x="1763713" y="4508500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1" name="Line 15"/>
          <p:cNvSpPr>
            <a:spLocks noChangeShapeType="1"/>
          </p:cNvSpPr>
          <p:nvPr/>
        </p:nvSpPr>
        <p:spPr bwMode="auto">
          <a:xfrm flipV="1">
            <a:off x="1619250" y="4292600"/>
            <a:ext cx="28733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2" name="Line 16"/>
          <p:cNvSpPr>
            <a:spLocks noChangeShapeType="1"/>
          </p:cNvSpPr>
          <p:nvPr/>
        </p:nvSpPr>
        <p:spPr bwMode="auto">
          <a:xfrm flipH="1" flipV="1">
            <a:off x="1619250" y="4292600"/>
            <a:ext cx="28733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3" name="Text Box 17"/>
          <p:cNvSpPr txBox="1">
            <a:spLocks noChangeArrowheads="1"/>
          </p:cNvSpPr>
          <p:nvPr/>
        </p:nvSpPr>
        <p:spPr bwMode="auto">
          <a:xfrm>
            <a:off x="1763713" y="4941888"/>
            <a:ext cx="431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G</a:t>
            </a:r>
          </a:p>
        </p:txBody>
      </p:sp>
      <p:sp>
        <p:nvSpPr>
          <p:cNvPr id="29714" name="Line 18"/>
          <p:cNvSpPr>
            <a:spLocks noChangeShapeType="1"/>
          </p:cNvSpPr>
          <p:nvPr/>
        </p:nvSpPr>
        <p:spPr bwMode="auto">
          <a:xfrm flipV="1">
            <a:off x="2268538" y="2997200"/>
            <a:ext cx="35877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15" name="Text Box 19"/>
          <p:cNvSpPr txBox="1">
            <a:spLocks noChangeArrowheads="1"/>
          </p:cNvSpPr>
          <p:nvPr/>
        </p:nvSpPr>
        <p:spPr bwMode="auto">
          <a:xfrm>
            <a:off x="2411413" y="3068638"/>
            <a:ext cx="358775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R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9716" name="Text Box 20"/>
          <p:cNvSpPr txBox="1">
            <a:spLocks noChangeArrowheads="1"/>
          </p:cNvSpPr>
          <p:nvPr/>
        </p:nvSpPr>
        <p:spPr bwMode="auto">
          <a:xfrm>
            <a:off x="2771775" y="4076700"/>
            <a:ext cx="2889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endParaRPr lang="cs-CZ"/>
          </a:p>
        </p:txBody>
      </p:sp>
      <p:sp>
        <p:nvSpPr>
          <p:cNvPr id="29717" name="Rectangle 21"/>
          <p:cNvSpPr>
            <a:spLocks noChangeArrowheads="1"/>
          </p:cNvSpPr>
          <p:nvPr/>
        </p:nvSpPr>
        <p:spPr bwMode="auto">
          <a:xfrm>
            <a:off x="2339975" y="2492375"/>
            <a:ext cx="5032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A</a:t>
            </a:r>
          </a:p>
        </p:txBody>
      </p:sp>
      <p:sp>
        <p:nvSpPr>
          <p:cNvPr id="29718" name="Text Box 22"/>
          <p:cNvSpPr txBox="1">
            <a:spLocks noChangeArrowheads="1"/>
          </p:cNvSpPr>
          <p:nvPr/>
        </p:nvSpPr>
        <p:spPr bwMode="auto">
          <a:xfrm>
            <a:off x="1979613" y="2420938"/>
            <a:ext cx="431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Z</a:t>
            </a:r>
          </a:p>
        </p:txBody>
      </p:sp>
      <p:sp>
        <p:nvSpPr>
          <p:cNvPr id="29720" name="Rectangle 24"/>
          <p:cNvSpPr>
            <a:spLocks noChangeArrowheads="1"/>
          </p:cNvSpPr>
          <p:nvPr/>
        </p:nvSpPr>
        <p:spPr bwMode="auto">
          <a:xfrm>
            <a:off x="2124075" y="2349500"/>
            <a:ext cx="288925" cy="714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721" name="Rectangle 25"/>
          <p:cNvSpPr>
            <a:spLocks noChangeArrowheads="1"/>
          </p:cNvSpPr>
          <p:nvPr/>
        </p:nvSpPr>
        <p:spPr bwMode="auto">
          <a:xfrm>
            <a:off x="2051050" y="335756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0</a:t>
            </a:r>
          </a:p>
        </p:txBody>
      </p:sp>
      <p:sp>
        <p:nvSpPr>
          <p:cNvPr id="29722" name="Line 26"/>
          <p:cNvSpPr>
            <a:spLocks noChangeShapeType="1"/>
          </p:cNvSpPr>
          <p:nvPr/>
        </p:nvSpPr>
        <p:spPr bwMode="auto">
          <a:xfrm>
            <a:off x="2771775" y="3357563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23" name="Line 27"/>
          <p:cNvSpPr>
            <a:spLocks noChangeShapeType="1"/>
          </p:cNvSpPr>
          <p:nvPr/>
        </p:nvSpPr>
        <p:spPr bwMode="auto">
          <a:xfrm flipV="1">
            <a:off x="2268538" y="2565400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24" name="Line 28"/>
          <p:cNvSpPr>
            <a:spLocks noChangeShapeType="1"/>
          </p:cNvSpPr>
          <p:nvPr/>
        </p:nvSpPr>
        <p:spPr bwMode="auto">
          <a:xfrm>
            <a:off x="2268538" y="3357563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9726" name="Text Box 30"/>
          <p:cNvSpPr txBox="1">
            <a:spLocks noChangeArrowheads="1"/>
          </p:cNvSpPr>
          <p:nvPr/>
        </p:nvSpPr>
        <p:spPr bwMode="auto">
          <a:xfrm>
            <a:off x="4932363" y="2133600"/>
            <a:ext cx="2808287" cy="352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Podmínky rovnováhy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ΣF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x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=0, ΣF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-G - F 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ΣM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F.R-G.R=0</a:t>
            </a:r>
          </a:p>
          <a:p>
            <a:endParaRPr lang="cs-CZ" b="1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Ta</a:t>
            </a:r>
            <a:r>
              <a:rPr lang="en-US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ná síla: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F=G=m.g</a:t>
            </a:r>
          </a:p>
          <a:p>
            <a:endParaRPr lang="cs-CZ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Namáhání záv</a:t>
            </a:r>
            <a:r>
              <a:rPr lang="en-US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su: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=G+F=2.G=2.m.g</a:t>
            </a:r>
          </a:p>
          <a:p>
            <a:pPr>
              <a:spcBef>
                <a:spcPct val="50000"/>
              </a:spcBef>
            </a:pPr>
            <a:endParaRPr lang="cs-CZ">
              <a:latin typeface="Times New Roman" pitchFamily="18" charset="0"/>
            </a:endParaRPr>
          </a:p>
        </p:txBody>
      </p:sp>
      <p:sp>
        <p:nvSpPr>
          <p:cNvPr id="29727" name="Text Box 31"/>
          <p:cNvSpPr txBox="1">
            <a:spLocks noChangeArrowheads="1"/>
          </p:cNvSpPr>
          <p:nvPr/>
        </p:nvSpPr>
        <p:spPr bwMode="auto">
          <a:xfrm>
            <a:off x="900113" y="5734050"/>
            <a:ext cx="5759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Tažná síla F se u pevné klady rovná tíze břemene 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chemeClr val="accent2"/>
                </a:solidFill>
                <a:latin typeface="Times New Roman" pitchFamily="18" charset="0"/>
              </a:rPr>
              <a:t>2. Volná kladka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50000"/>
              </a:spcBef>
              <a:buFontTx/>
              <a:buNone/>
            </a:pPr>
            <a:endParaRPr lang="cs-CZ" smtClean="0"/>
          </a:p>
          <a:p>
            <a:pPr>
              <a:buFontTx/>
              <a:buNone/>
            </a:pPr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28681" name="Oval 9"/>
          <p:cNvSpPr>
            <a:spLocks noChangeArrowheads="1"/>
          </p:cNvSpPr>
          <p:nvPr/>
        </p:nvSpPr>
        <p:spPr bwMode="auto">
          <a:xfrm>
            <a:off x="1763713" y="2852738"/>
            <a:ext cx="1008062" cy="10080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682" name="Line 10"/>
          <p:cNvSpPr>
            <a:spLocks noChangeShapeType="1"/>
          </p:cNvSpPr>
          <p:nvPr/>
        </p:nvSpPr>
        <p:spPr bwMode="auto">
          <a:xfrm>
            <a:off x="1763713" y="3357563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3" name="Line 11"/>
          <p:cNvSpPr>
            <a:spLocks noChangeShapeType="1"/>
          </p:cNvSpPr>
          <p:nvPr/>
        </p:nvSpPr>
        <p:spPr bwMode="auto">
          <a:xfrm flipV="1">
            <a:off x="2771775" y="26368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 flipV="1">
            <a:off x="1763713" y="26368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85" name="Line 13"/>
          <p:cNvSpPr>
            <a:spLocks noChangeShapeType="1"/>
          </p:cNvSpPr>
          <p:nvPr/>
        </p:nvSpPr>
        <p:spPr bwMode="auto">
          <a:xfrm flipV="1">
            <a:off x="2268538" y="2420938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92" name="Line 20"/>
          <p:cNvSpPr>
            <a:spLocks noChangeShapeType="1"/>
          </p:cNvSpPr>
          <p:nvPr/>
        </p:nvSpPr>
        <p:spPr bwMode="auto">
          <a:xfrm>
            <a:off x="2124075" y="4437063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93" name="Line 21"/>
          <p:cNvSpPr>
            <a:spLocks noChangeShapeType="1"/>
          </p:cNvSpPr>
          <p:nvPr/>
        </p:nvSpPr>
        <p:spPr bwMode="auto">
          <a:xfrm>
            <a:off x="2411413" y="44370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94" name="Line 22"/>
          <p:cNvSpPr>
            <a:spLocks noChangeShapeType="1"/>
          </p:cNvSpPr>
          <p:nvPr/>
        </p:nvSpPr>
        <p:spPr bwMode="auto">
          <a:xfrm flipH="1">
            <a:off x="2124075" y="4868863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95" name="Line 23"/>
          <p:cNvSpPr>
            <a:spLocks noChangeShapeType="1"/>
          </p:cNvSpPr>
          <p:nvPr/>
        </p:nvSpPr>
        <p:spPr bwMode="auto">
          <a:xfrm>
            <a:off x="2124075" y="44370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98" name="Line 26"/>
          <p:cNvSpPr>
            <a:spLocks noChangeShapeType="1"/>
          </p:cNvSpPr>
          <p:nvPr/>
        </p:nvSpPr>
        <p:spPr bwMode="auto">
          <a:xfrm>
            <a:off x="2268538" y="4652963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699" name="Line 27"/>
          <p:cNvSpPr>
            <a:spLocks noChangeShapeType="1"/>
          </p:cNvSpPr>
          <p:nvPr/>
        </p:nvSpPr>
        <p:spPr bwMode="auto">
          <a:xfrm flipV="1">
            <a:off x="2124075" y="4437063"/>
            <a:ext cx="28733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00" name="Line 28"/>
          <p:cNvSpPr>
            <a:spLocks noChangeShapeType="1"/>
          </p:cNvSpPr>
          <p:nvPr/>
        </p:nvSpPr>
        <p:spPr bwMode="auto">
          <a:xfrm flipH="1" flipV="1">
            <a:off x="2124075" y="4437063"/>
            <a:ext cx="28733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01" name="Text Box 29"/>
          <p:cNvSpPr txBox="1">
            <a:spLocks noChangeArrowheads="1"/>
          </p:cNvSpPr>
          <p:nvPr/>
        </p:nvSpPr>
        <p:spPr bwMode="auto">
          <a:xfrm>
            <a:off x="2268538" y="5013325"/>
            <a:ext cx="431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G</a:t>
            </a:r>
          </a:p>
        </p:txBody>
      </p:sp>
      <p:sp>
        <p:nvSpPr>
          <p:cNvPr id="28705" name="Line 33"/>
          <p:cNvSpPr>
            <a:spLocks noChangeShapeType="1"/>
          </p:cNvSpPr>
          <p:nvPr/>
        </p:nvSpPr>
        <p:spPr bwMode="auto">
          <a:xfrm flipV="1">
            <a:off x="2268538" y="2997200"/>
            <a:ext cx="35877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06" name="Text Box 34"/>
          <p:cNvSpPr txBox="1">
            <a:spLocks noChangeArrowheads="1"/>
          </p:cNvSpPr>
          <p:nvPr/>
        </p:nvSpPr>
        <p:spPr bwMode="auto">
          <a:xfrm>
            <a:off x="2411413" y="3068638"/>
            <a:ext cx="358775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R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8707" name="Text Box 35"/>
          <p:cNvSpPr txBox="1">
            <a:spLocks noChangeArrowheads="1"/>
          </p:cNvSpPr>
          <p:nvPr/>
        </p:nvSpPr>
        <p:spPr bwMode="auto">
          <a:xfrm>
            <a:off x="2771775" y="2565400"/>
            <a:ext cx="2889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endParaRPr lang="cs-CZ"/>
          </a:p>
        </p:txBody>
      </p:sp>
      <p:sp>
        <p:nvSpPr>
          <p:cNvPr id="28708" name="Rectangle 36"/>
          <p:cNvSpPr>
            <a:spLocks noChangeArrowheads="1"/>
          </p:cNvSpPr>
          <p:nvPr/>
        </p:nvSpPr>
        <p:spPr bwMode="auto">
          <a:xfrm>
            <a:off x="1403350" y="2492375"/>
            <a:ext cx="3524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Z</a:t>
            </a:r>
          </a:p>
        </p:txBody>
      </p:sp>
      <p:sp>
        <p:nvSpPr>
          <p:cNvPr id="28711" name="Text Box 39"/>
          <p:cNvSpPr txBox="1">
            <a:spLocks noChangeArrowheads="1"/>
          </p:cNvSpPr>
          <p:nvPr/>
        </p:nvSpPr>
        <p:spPr bwMode="auto">
          <a:xfrm>
            <a:off x="1763713" y="2276475"/>
            <a:ext cx="431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Z</a:t>
            </a:r>
          </a:p>
        </p:txBody>
      </p:sp>
      <p:sp>
        <p:nvSpPr>
          <p:cNvPr id="28712" name="Line 40"/>
          <p:cNvSpPr>
            <a:spLocks noChangeShapeType="1"/>
          </p:cNvSpPr>
          <p:nvPr/>
        </p:nvSpPr>
        <p:spPr bwMode="auto">
          <a:xfrm flipV="1">
            <a:off x="1763713" y="24923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14" name="Rectangle 42"/>
          <p:cNvSpPr>
            <a:spLocks noChangeArrowheads="1"/>
          </p:cNvSpPr>
          <p:nvPr/>
        </p:nvSpPr>
        <p:spPr bwMode="auto">
          <a:xfrm>
            <a:off x="1619250" y="2205038"/>
            <a:ext cx="288925" cy="714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715" name="Rectangle 43"/>
          <p:cNvSpPr>
            <a:spLocks noChangeArrowheads="1"/>
          </p:cNvSpPr>
          <p:nvPr/>
        </p:nvSpPr>
        <p:spPr bwMode="auto">
          <a:xfrm>
            <a:off x="1979613" y="3357563"/>
            <a:ext cx="317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 0</a:t>
            </a:r>
          </a:p>
        </p:txBody>
      </p:sp>
      <p:sp>
        <p:nvSpPr>
          <p:cNvPr id="28718" name="Rectangle 46"/>
          <p:cNvSpPr>
            <a:spLocks noChangeArrowheads="1"/>
          </p:cNvSpPr>
          <p:nvPr/>
        </p:nvSpPr>
        <p:spPr bwMode="auto">
          <a:xfrm>
            <a:off x="4284663" y="1412875"/>
            <a:ext cx="4572000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Podmínky rovnováhy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ΣF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x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=0, ΣF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y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z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 + F – G 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ΣM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A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F.R-F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z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.R=0</a:t>
            </a:r>
          </a:p>
          <a:p>
            <a:endParaRPr lang="cs-CZ" b="1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Ta</a:t>
            </a:r>
            <a:r>
              <a:rPr lang="en-US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ná síla: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F=F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z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F+F-G=0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2F-G=0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F=G/2=m.g/2 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Ta</a:t>
            </a:r>
            <a:r>
              <a:rPr 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ná síla F je u volné kladky polovi</a:t>
            </a:r>
            <a:r>
              <a:rPr 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ní ne</a:t>
            </a:r>
            <a:r>
              <a:rPr 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 u kladky pevné</a:t>
            </a:r>
          </a:p>
        </p:txBody>
      </p:sp>
      <p:sp>
        <p:nvSpPr>
          <p:cNvPr id="28719" name="Rectangle 47"/>
          <p:cNvSpPr>
            <a:spLocks noChangeArrowheads="1"/>
          </p:cNvSpPr>
          <p:nvPr/>
        </p:nvSpPr>
        <p:spPr bwMode="auto">
          <a:xfrm>
            <a:off x="1042988" y="5589588"/>
            <a:ext cx="457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Namáhání záv</a:t>
            </a:r>
            <a:r>
              <a:rPr lang="en-US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cs-CZ" b="1">
                <a:solidFill>
                  <a:srgbClr val="000000"/>
                </a:solidFill>
                <a:latin typeface="Times New Roman" pitchFamily="18" charset="0"/>
              </a:rPr>
              <a:t>su Z:</a:t>
            </a:r>
          </a:p>
          <a:p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baseline="-25000">
                <a:solidFill>
                  <a:srgbClr val="000000"/>
                </a:solidFill>
                <a:latin typeface="Times New Roman" pitchFamily="18" charset="0"/>
              </a:rPr>
              <a:t>z</a:t>
            </a:r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=F=G/2=m.g/2</a:t>
            </a:r>
          </a:p>
        </p:txBody>
      </p:sp>
      <p:sp>
        <p:nvSpPr>
          <p:cNvPr id="28720" name="AutoShape 48"/>
          <p:cNvSpPr>
            <a:spLocks noChangeArrowheads="1"/>
          </p:cNvSpPr>
          <p:nvPr/>
        </p:nvSpPr>
        <p:spPr bwMode="auto">
          <a:xfrm rot="-13029673">
            <a:off x="2195513" y="4149725"/>
            <a:ext cx="144462" cy="142875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721" name="Line 49"/>
          <p:cNvSpPr>
            <a:spLocks noChangeShapeType="1"/>
          </p:cNvSpPr>
          <p:nvPr/>
        </p:nvSpPr>
        <p:spPr bwMode="auto">
          <a:xfrm flipV="1">
            <a:off x="2268538" y="3357563"/>
            <a:ext cx="0" cy="7921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24" name="Line 52"/>
          <p:cNvSpPr>
            <a:spLocks noChangeShapeType="1"/>
          </p:cNvSpPr>
          <p:nvPr/>
        </p:nvSpPr>
        <p:spPr bwMode="auto">
          <a:xfrm flipH="1" flipV="1">
            <a:off x="2268538" y="4149725"/>
            <a:ext cx="71437" cy="714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26" name="AutoShape 54"/>
          <p:cNvSpPr>
            <a:spLocks noChangeArrowheads="1"/>
          </p:cNvSpPr>
          <p:nvPr/>
        </p:nvSpPr>
        <p:spPr bwMode="auto">
          <a:xfrm rot="-30316234">
            <a:off x="1690688" y="2422525"/>
            <a:ext cx="144462" cy="142875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728" name="Line 56"/>
          <p:cNvSpPr>
            <a:spLocks noChangeShapeType="1"/>
          </p:cNvSpPr>
          <p:nvPr/>
        </p:nvSpPr>
        <p:spPr bwMode="auto">
          <a:xfrm>
            <a:off x="1763713" y="2276475"/>
            <a:ext cx="0" cy="1444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29" name="Line 57"/>
          <p:cNvSpPr>
            <a:spLocks noChangeShapeType="1"/>
          </p:cNvSpPr>
          <p:nvPr/>
        </p:nvSpPr>
        <p:spPr bwMode="auto">
          <a:xfrm flipV="1">
            <a:off x="1692275" y="2420938"/>
            <a:ext cx="71438" cy="730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730" name="Line 58"/>
          <p:cNvSpPr>
            <a:spLocks noChangeShapeType="1"/>
          </p:cNvSpPr>
          <p:nvPr/>
        </p:nvSpPr>
        <p:spPr bwMode="auto">
          <a:xfrm flipV="1">
            <a:off x="2268538" y="42211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</TotalTime>
  <Words>262</Words>
  <Application>Microsoft Office PowerPoint</Application>
  <PresentationFormat>Předvádění na obrazovce (4:3)</PresentationFormat>
  <Paragraphs>72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8" baseType="lpstr">
      <vt:lpstr>Arial</vt:lpstr>
      <vt:lpstr>Times New Roman</vt:lpstr>
      <vt:lpstr>Wingdings</vt:lpstr>
      <vt:lpstr>Výchozí návrh</vt:lpstr>
      <vt:lpstr>Snímek 1</vt:lpstr>
      <vt:lpstr>Kladky</vt:lpstr>
      <vt:lpstr>1. Pevná kladka</vt:lpstr>
      <vt:lpstr>2. Volná kladka</vt:lpstr>
    </vt:vector>
  </TitlesOfParts>
  <Company>BB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BOBINA</dc:creator>
  <cp:lastModifiedBy>Dum</cp:lastModifiedBy>
  <cp:revision>50</cp:revision>
  <dcterms:created xsi:type="dcterms:W3CDTF">2012-08-21T01:03:36Z</dcterms:created>
  <dcterms:modified xsi:type="dcterms:W3CDTF">2014-05-10T11:08:48Z</dcterms:modified>
</cp:coreProperties>
</file>