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</p:sldMasterIdLst>
  <p:notesMasterIdLst>
    <p:notesMasterId r:id="rId7"/>
  </p:notesMasterIdLst>
  <p:sldIdLst>
    <p:sldId id="268" r:id="rId2"/>
    <p:sldId id="262" r:id="rId3"/>
    <p:sldId id="271" r:id="rId4"/>
    <p:sldId id="272" r:id="rId5"/>
    <p:sldId id="273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148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48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3B2B514D-81BC-4A15-967A-463333FF43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73B282-CC48-4AA0-A80F-8D2C13A3A1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C18379-F318-45E5-BFB8-504404DDA1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AC11FE-3B9A-4492-AE3E-37BBA814B4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9DDE56-82DD-4560-9D10-CA1AE23AF7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DB860A-CDE1-4F3F-B220-C2E436A4D0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A7D8EF-F654-4FAB-9E46-37F2827748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32131F-169C-4486-AA9D-5CA69CDD3C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BE4653-36C0-46F7-98C5-0A5C0564C7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20C4EB-177C-46F4-8E04-F356840BF2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4097C9-DCB4-4339-B433-9E9D2C1D43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1E2307-400D-46AD-8D72-E0D6E82A9C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686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686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687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BAE6B804-BFCB-4A5F-AD07-B958B7D2F2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7" r:id="rId2"/>
    <p:sldLayoutId id="2147483666" r:id="rId3"/>
    <p:sldLayoutId id="2147483665" r:id="rId4"/>
    <p:sldLayoutId id="2147483664" r:id="rId5"/>
    <p:sldLayoutId id="2147483663" r:id="rId6"/>
    <p:sldLayoutId id="2147483662" r:id="rId7"/>
    <p:sldLayoutId id="2147483661" r:id="rId8"/>
    <p:sldLayoutId id="2147483660" r:id="rId9"/>
    <p:sldLayoutId id="2147483659" r:id="rId10"/>
    <p:sldLayoutId id="214748365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zápatí 3"/>
          <p:cNvSpPr txBox="1">
            <a:spLocks noGrp="1"/>
          </p:cNvSpPr>
          <p:nvPr/>
        </p:nvSpPr>
        <p:spPr bwMode="auto">
          <a:xfrm>
            <a:off x="900113" y="6381750"/>
            <a:ext cx="7488237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1200" dirty="0">
                <a:solidFill>
                  <a:srgbClr val="898989"/>
                </a:solidFill>
              </a:rPr>
              <a:t>Autorem materiálu a všech jeho částí, není-li uvedeno jinak, je Ing. Zdeňka </a:t>
            </a:r>
            <a:r>
              <a:rPr lang="cs-CZ" sz="1200" dirty="0" err="1">
                <a:solidFill>
                  <a:srgbClr val="898989"/>
                </a:solidFill>
              </a:rPr>
              <a:t>Soprová</a:t>
            </a:r>
            <a:r>
              <a:rPr lang="cs-CZ" sz="1200" dirty="0">
                <a:solidFill>
                  <a:srgbClr val="898989"/>
                </a:solidFill>
              </a:rPr>
              <a:t>, Bc.</a:t>
            </a:r>
            <a:br>
              <a:rPr lang="cs-CZ" sz="1200" dirty="0">
                <a:solidFill>
                  <a:srgbClr val="898989"/>
                </a:solidFill>
              </a:rPr>
            </a:br>
            <a:endParaRPr lang="cs-CZ" sz="1200" dirty="0">
              <a:solidFill>
                <a:srgbClr val="898989"/>
              </a:solidFill>
            </a:endParaRPr>
          </a:p>
          <a:p>
            <a:pPr algn="ctr"/>
            <a:endParaRPr lang="cs-CZ" sz="1200" dirty="0">
              <a:solidFill>
                <a:srgbClr val="898989"/>
              </a:solidFill>
            </a:endParaRPr>
          </a:p>
        </p:txBody>
      </p:sp>
      <p:graphicFrame>
        <p:nvGraphicFramePr>
          <p:cNvPr id="20532" name="Group 52"/>
          <p:cNvGraphicFramePr>
            <a:graphicFrameLocks noGrp="1"/>
          </p:cNvGraphicFramePr>
          <p:nvPr/>
        </p:nvGraphicFramePr>
        <p:xfrm>
          <a:off x="1258888" y="827088"/>
          <a:ext cx="6743700" cy="3460433"/>
        </p:xfrm>
        <a:graphic>
          <a:graphicData uri="http://schemas.openxmlformats.org/drawingml/2006/table">
            <a:tbl>
              <a:tblPr/>
              <a:tblGrid>
                <a:gridCol w="1562100"/>
                <a:gridCol w="1890712"/>
                <a:gridCol w="830263"/>
                <a:gridCol w="136525"/>
                <a:gridCol w="136525"/>
                <a:gridCol w="400050"/>
                <a:gridCol w="1008062"/>
                <a:gridCol w="779463"/>
              </a:tblGrid>
              <a:tr h="9001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Obchodní akademie a Střední odborná škola, gen. F. Fajtla, Louny, p.o.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Osvoboditelů 380, Louny</a:t>
                      </a: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CZ.1.07/1.5.00/34.0052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sady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17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DUM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05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Mechanika 1. r. - Statika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Tematický okruh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Jednoduché mechanismy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materiálu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Nakloněná rovina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Ing. Zdeňka Soprová, Bc.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21.05.2013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I.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Žáci se naučí co je to nakloněná rovina a v jakém směru působí síla na nakloněné rovině. Učební materiál je určen pro I. ročník technických škol.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Pomůcky: tužka, pravítko, trojúhelník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Učitel látku promítá na tabuli a provádí výklad.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20526" name="Skupina 3"/>
          <p:cNvGrpSpPr>
            <a:grpSpLocks/>
          </p:cNvGrpSpPr>
          <p:nvPr/>
        </p:nvGrpSpPr>
        <p:grpSpPr bwMode="auto">
          <a:xfrm>
            <a:off x="1476375" y="838200"/>
            <a:ext cx="3892550" cy="847725"/>
            <a:chOff x="1475656" y="2133600"/>
            <a:chExt cx="3893393" cy="847725"/>
          </a:xfrm>
        </p:grpSpPr>
        <p:pic>
          <p:nvPicPr>
            <p:cNvPr id="20527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475656" y="2133600"/>
              <a:ext cx="2905125" cy="8477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528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788024" y="2266949"/>
              <a:ext cx="581025" cy="581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14375" y="285750"/>
            <a:ext cx="7793038" cy="1462088"/>
          </a:xfrm>
        </p:spPr>
        <p:txBody>
          <a:bodyPr/>
          <a:lstStyle/>
          <a:p>
            <a:pPr eaLnBrk="1" hangingPunct="1"/>
            <a:r>
              <a:rPr lang="cs-CZ" sz="3600" b="1" smtClean="0">
                <a:solidFill>
                  <a:srgbClr val="2D2D8A"/>
                </a:solidFill>
                <a:latin typeface="Times New Roman" pitchFamily="18" charset="0"/>
                <a:cs typeface="Times New Roman" pitchFamily="18" charset="0"/>
              </a:rPr>
              <a:t>Nakloněná rovina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188" y="1628775"/>
            <a:ext cx="7772400" cy="4114800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</a:pPr>
            <a:r>
              <a:rPr lang="cs-CZ" sz="2800" b="1" dirty="0" smtClean="0">
                <a:solidFill>
                  <a:srgbClr val="2D2D8A"/>
                </a:solidFill>
                <a:latin typeface="Times New Roman" pitchFamily="18" charset="0"/>
                <a:cs typeface="Times New Roman" pitchFamily="18" charset="0"/>
              </a:rPr>
              <a:t>Nakloněná rovina -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</a:rPr>
              <a:t>je každá rovina, která svírá s vodorovnou rovinou určitý úhel</a:t>
            </a:r>
            <a:r>
              <a:rPr lang="cs-CZ" sz="2800" dirty="0" smtClean="0">
                <a:latin typeface="Times New Roman" pitchFamily="18" charset="0"/>
              </a:rPr>
              <a:t>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</a:rPr>
              <a:t>Pomocí nakloněné roviny lze malou silou zvedat těžké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</a:rPr>
              <a:t>břemeno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</a:rPr>
              <a:t>nebo malou silou vyvolat velký tlak</a:t>
            </a:r>
          </a:p>
          <a:p>
            <a:pPr marL="609600" indent="-609600">
              <a:lnSpc>
                <a:spcPct val="80000"/>
              </a:lnSpc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8" charset="0"/>
              </a:rPr>
              <a:t>Síla F, která udržuje břemeno na nakloněné rovině v rovnováze může být:</a:t>
            </a:r>
          </a:p>
          <a:p>
            <a:pPr marL="1371600" lvl="2" indent="-457200">
              <a:lnSpc>
                <a:spcPct val="80000"/>
              </a:lnSpc>
              <a:buFontTx/>
              <a:buAutoNum type="arabicPeriod"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</a:rPr>
              <a:t>rovnoběžná s nakloněnou rovinou </a:t>
            </a:r>
          </a:p>
          <a:p>
            <a:pPr marL="1371600" lvl="2" indent="-457200">
              <a:lnSpc>
                <a:spcPct val="80000"/>
              </a:lnSpc>
              <a:buFontTx/>
              <a:buAutoNum type="arabicPeriod"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</a:rPr>
              <a:t>rovnoběžná s vodorovnou rovinou</a:t>
            </a:r>
          </a:p>
          <a:p>
            <a:pPr marL="1371600" lvl="2" indent="-457200">
              <a:lnSpc>
                <a:spcPct val="80000"/>
              </a:lnSpc>
              <a:buFontTx/>
              <a:buAutoNum type="arabicPeriod"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</a:rPr>
              <a:t>v poloze obecně šikmé</a:t>
            </a:r>
          </a:p>
          <a:p>
            <a:pPr marL="609600" indent="-609600">
              <a:lnSpc>
                <a:spcPct val="80000"/>
              </a:lnSpc>
            </a:pPr>
            <a:endParaRPr lang="cs-CZ" sz="2400" dirty="0" smtClean="0">
              <a:solidFill>
                <a:srgbClr val="000000"/>
              </a:solidFill>
            </a:endParaRPr>
          </a:p>
          <a:p>
            <a:pPr marL="609600" indent="-609600">
              <a:lnSpc>
                <a:spcPct val="80000"/>
              </a:lnSpc>
            </a:pPr>
            <a:endParaRPr lang="cs-CZ" sz="2800" dirty="0" smtClean="0">
              <a:solidFill>
                <a:srgbClr val="0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>
                <a:solidFill>
                  <a:schemeClr val="accent2"/>
                </a:solidFill>
                <a:latin typeface="Times New Roman" pitchFamily="18" charset="0"/>
              </a:rPr>
              <a:t>1. Síla F je rovnoběžná s nakloněnou rovinou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400" smtClean="0">
                <a:solidFill>
                  <a:schemeClr val="accent2"/>
                </a:solidFill>
              </a:rPr>
              <a:t>a)</a:t>
            </a:r>
            <a:r>
              <a:rPr lang="cs-CZ" sz="2400" smtClean="0"/>
              <a:t> </a:t>
            </a:r>
            <a:r>
              <a:rPr lang="cs-CZ" sz="2400" smtClean="0">
                <a:solidFill>
                  <a:schemeClr val="accent2"/>
                </a:solidFill>
              </a:rPr>
              <a:t>pohyb směrem vzhůru</a:t>
            </a:r>
          </a:p>
          <a:p>
            <a:endParaRPr lang="cs-CZ" sz="2400" smtClean="0"/>
          </a:p>
          <a:p>
            <a:pPr>
              <a:buFontTx/>
              <a:buNone/>
            </a:pPr>
            <a:endParaRPr lang="cs-CZ" smtClean="0"/>
          </a:p>
        </p:txBody>
      </p:sp>
      <p:sp>
        <p:nvSpPr>
          <p:cNvPr id="23556" name="Line 4"/>
          <p:cNvSpPr>
            <a:spLocks noChangeShapeType="1"/>
          </p:cNvSpPr>
          <p:nvPr/>
        </p:nvSpPr>
        <p:spPr bwMode="auto">
          <a:xfrm flipH="1">
            <a:off x="1073150" y="2700338"/>
            <a:ext cx="3252788" cy="1800225"/>
          </a:xfrm>
          <a:prstGeom prst="line">
            <a:avLst/>
          </a:prstGeom>
          <a:noFill/>
          <a:ln w="9360">
            <a:solidFill>
              <a:srgbClr val="00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57" name="Line 5"/>
          <p:cNvSpPr>
            <a:spLocks noChangeShapeType="1"/>
          </p:cNvSpPr>
          <p:nvPr/>
        </p:nvSpPr>
        <p:spPr bwMode="auto">
          <a:xfrm>
            <a:off x="1079500" y="4500563"/>
            <a:ext cx="3419475" cy="1587"/>
          </a:xfrm>
          <a:prstGeom prst="line">
            <a:avLst/>
          </a:prstGeom>
          <a:noFill/>
          <a:ln w="9360">
            <a:solidFill>
              <a:srgbClr val="00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58" name="Line 6"/>
          <p:cNvSpPr>
            <a:spLocks noChangeShapeType="1"/>
          </p:cNvSpPr>
          <p:nvPr/>
        </p:nvSpPr>
        <p:spPr bwMode="auto">
          <a:xfrm flipV="1">
            <a:off x="2051050" y="2852738"/>
            <a:ext cx="792163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59" name="Line 7"/>
          <p:cNvSpPr>
            <a:spLocks noChangeShapeType="1"/>
          </p:cNvSpPr>
          <p:nvPr/>
        </p:nvSpPr>
        <p:spPr bwMode="auto">
          <a:xfrm flipH="1" flipV="1">
            <a:off x="2051050" y="3284538"/>
            <a:ext cx="288925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60" name="Line 8"/>
          <p:cNvSpPr>
            <a:spLocks noChangeShapeType="1"/>
          </p:cNvSpPr>
          <p:nvPr/>
        </p:nvSpPr>
        <p:spPr bwMode="auto">
          <a:xfrm flipH="1" flipV="1">
            <a:off x="2843213" y="2852738"/>
            <a:ext cx="288925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61" name="Rectangle 9"/>
          <p:cNvSpPr>
            <a:spLocks noChangeArrowheads="1"/>
          </p:cNvSpPr>
          <p:nvPr/>
        </p:nvSpPr>
        <p:spPr bwMode="auto">
          <a:xfrm>
            <a:off x="5219700" y="1844675"/>
            <a:ext cx="4357688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Times New Roman" pitchFamily="18" charset="0"/>
              </a:rPr>
              <a:t>Podmínky rovnováhy:</a:t>
            </a:r>
          </a:p>
          <a:p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ΣF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x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=0, ΣF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y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=0</a:t>
            </a:r>
          </a:p>
          <a:p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1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-G.sinα-F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t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=0,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t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=F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n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.µ</a:t>
            </a:r>
          </a:p>
          <a:p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1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=G.sinα +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n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.µ</a:t>
            </a:r>
          </a:p>
          <a:p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n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=G.cosα</a:t>
            </a:r>
          </a:p>
          <a:p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1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=G.sinα +G.cosα.µ</a:t>
            </a:r>
          </a:p>
          <a:p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1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=G.(sinα +µ.cosα)</a:t>
            </a:r>
          </a:p>
          <a:p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G=m.g</a:t>
            </a:r>
          </a:p>
          <a:p>
            <a:endParaRPr lang="cs-CZ" sz="20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5219700" y="4437063"/>
            <a:ext cx="3097213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Tažná síla:</a:t>
            </a:r>
          </a:p>
          <a:p>
            <a:r>
              <a:rPr lang="cs-CZ">
                <a:solidFill>
                  <a:srgbClr val="000000"/>
                </a:solidFill>
              </a:rPr>
              <a:t>F</a:t>
            </a:r>
            <a:r>
              <a:rPr lang="cs-CZ" baseline="-25000">
                <a:solidFill>
                  <a:srgbClr val="000000"/>
                </a:solidFill>
              </a:rPr>
              <a:t>1</a:t>
            </a:r>
            <a:r>
              <a:rPr lang="cs-CZ">
                <a:solidFill>
                  <a:srgbClr val="000000"/>
                </a:solidFill>
              </a:rPr>
              <a:t>=m.g.(sinα +µ.cosα)</a:t>
            </a:r>
          </a:p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23565" name="Rectangle 13"/>
          <p:cNvSpPr>
            <a:spLocks noChangeArrowheads="1"/>
          </p:cNvSpPr>
          <p:nvPr/>
        </p:nvSpPr>
        <p:spPr bwMode="auto">
          <a:xfrm>
            <a:off x="1476375" y="4149725"/>
            <a:ext cx="31591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</a:rPr>
              <a:t>α</a:t>
            </a:r>
          </a:p>
        </p:txBody>
      </p:sp>
      <p:sp>
        <p:nvSpPr>
          <p:cNvPr id="23566" name="Line 14"/>
          <p:cNvSpPr>
            <a:spLocks noChangeShapeType="1"/>
          </p:cNvSpPr>
          <p:nvPr/>
        </p:nvSpPr>
        <p:spPr bwMode="auto">
          <a:xfrm flipH="1" flipV="1">
            <a:off x="2124075" y="2492375"/>
            <a:ext cx="503238" cy="8651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70" name="Line 18"/>
          <p:cNvSpPr>
            <a:spLocks noChangeShapeType="1"/>
          </p:cNvSpPr>
          <p:nvPr/>
        </p:nvSpPr>
        <p:spPr bwMode="auto">
          <a:xfrm>
            <a:off x="2627313" y="3357563"/>
            <a:ext cx="0" cy="792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73" name="Line 21"/>
          <p:cNvSpPr>
            <a:spLocks noChangeShapeType="1"/>
          </p:cNvSpPr>
          <p:nvPr/>
        </p:nvSpPr>
        <p:spPr bwMode="auto">
          <a:xfrm flipH="1">
            <a:off x="1835150" y="3644900"/>
            <a:ext cx="792163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74" name="Line 22"/>
          <p:cNvSpPr>
            <a:spLocks noChangeShapeType="1"/>
          </p:cNvSpPr>
          <p:nvPr/>
        </p:nvSpPr>
        <p:spPr bwMode="auto">
          <a:xfrm flipV="1">
            <a:off x="2627313" y="2852738"/>
            <a:ext cx="865187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75" name="Text Box 23"/>
          <p:cNvSpPr txBox="1">
            <a:spLocks noChangeArrowheads="1"/>
          </p:cNvSpPr>
          <p:nvPr/>
        </p:nvSpPr>
        <p:spPr bwMode="auto">
          <a:xfrm>
            <a:off x="2195513" y="2492375"/>
            <a:ext cx="36036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8" charset="0"/>
              </a:rPr>
              <a:t>n</a:t>
            </a:r>
          </a:p>
        </p:txBody>
      </p:sp>
      <p:sp>
        <p:nvSpPr>
          <p:cNvPr id="23576" name="Rectangle 24"/>
          <p:cNvSpPr>
            <a:spLocks noChangeArrowheads="1"/>
          </p:cNvSpPr>
          <p:nvPr/>
        </p:nvSpPr>
        <p:spPr bwMode="auto">
          <a:xfrm>
            <a:off x="2987675" y="2636838"/>
            <a:ext cx="3397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400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8" charset="0"/>
              </a:rPr>
              <a:t>1</a:t>
            </a:r>
          </a:p>
        </p:txBody>
      </p:sp>
      <p:sp>
        <p:nvSpPr>
          <p:cNvPr id="23577" name="Rectangle 25"/>
          <p:cNvSpPr>
            <a:spLocks noChangeArrowheads="1"/>
          </p:cNvSpPr>
          <p:nvPr/>
        </p:nvSpPr>
        <p:spPr bwMode="auto">
          <a:xfrm>
            <a:off x="2627313" y="3860800"/>
            <a:ext cx="3127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400">
                <a:solidFill>
                  <a:srgbClr val="000000"/>
                </a:solidFill>
                <a:latin typeface="Times New Roman" pitchFamily="18" charset="0"/>
              </a:rPr>
              <a:t>G</a:t>
            </a:r>
          </a:p>
        </p:txBody>
      </p:sp>
      <p:sp>
        <p:nvSpPr>
          <p:cNvPr id="23578" name="Rectangle 26"/>
          <p:cNvSpPr>
            <a:spLocks noChangeArrowheads="1"/>
          </p:cNvSpPr>
          <p:nvPr/>
        </p:nvSpPr>
        <p:spPr bwMode="auto">
          <a:xfrm>
            <a:off x="1692275" y="3644900"/>
            <a:ext cx="3143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400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8" charset="0"/>
              </a:rPr>
              <a:t>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66" grpId="0" animBg="1"/>
      <p:bldP spid="23570" grpId="0" animBg="1"/>
      <p:bldP spid="23573" grpId="0" animBg="1"/>
      <p:bldP spid="23575" grpId="0"/>
      <p:bldP spid="23577" grpId="0"/>
      <p:bldP spid="2357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z="3600" smtClean="0">
              <a:solidFill>
                <a:schemeClr val="accent2"/>
              </a:solidFill>
              <a:latin typeface="Times New Roman" pitchFamily="18" charset="0"/>
            </a:endParaRP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052513"/>
            <a:ext cx="8229600" cy="4525962"/>
          </a:xfrm>
        </p:spPr>
        <p:txBody>
          <a:bodyPr/>
          <a:lstStyle/>
          <a:p>
            <a:r>
              <a:rPr lang="cs-CZ" sz="2400" smtClean="0">
                <a:solidFill>
                  <a:schemeClr val="accent2"/>
                </a:solidFill>
              </a:rPr>
              <a:t>b)</a:t>
            </a:r>
            <a:r>
              <a:rPr lang="cs-CZ" sz="2400" smtClean="0"/>
              <a:t> </a:t>
            </a:r>
            <a:r>
              <a:rPr lang="cs-CZ" sz="2400" smtClean="0">
                <a:solidFill>
                  <a:schemeClr val="accent2"/>
                </a:solidFill>
              </a:rPr>
              <a:t>pohyb směrem dolů</a:t>
            </a:r>
          </a:p>
          <a:p>
            <a:endParaRPr lang="cs-CZ" sz="2400" smtClean="0"/>
          </a:p>
          <a:p>
            <a:pPr>
              <a:buFontTx/>
              <a:buNone/>
            </a:pPr>
            <a:endParaRPr lang="cs-CZ" smtClean="0"/>
          </a:p>
        </p:txBody>
      </p:sp>
      <p:sp>
        <p:nvSpPr>
          <p:cNvPr id="24580" name="Line 4"/>
          <p:cNvSpPr>
            <a:spLocks noChangeShapeType="1"/>
          </p:cNvSpPr>
          <p:nvPr/>
        </p:nvSpPr>
        <p:spPr bwMode="auto">
          <a:xfrm flipH="1">
            <a:off x="1073150" y="2700338"/>
            <a:ext cx="3252788" cy="1800225"/>
          </a:xfrm>
          <a:prstGeom prst="line">
            <a:avLst/>
          </a:prstGeom>
          <a:noFill/>
          <a:ln w="9360">
            <a:solidFill>
              <a:srgbClr val="00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4581" name="Line 5"/>
          <p:cNvSpPr>
            <a:spLocks noChangeShapeType="1"/>
          </p:cNvSpPr>
          <p:nvPr/>
        </p:nvSpPr>
        <p:spPr bwMode="auto">
          <a:xfrm>
            <a:off x="1079500" y="4500563"/>
            <a:ext cx="3419475" cy="1587"/>
          </a:xfrm>
          <a:prstGeom prst="line">
            <a:avLst/>
          </a:prstGeom>
          <a:noFill/>
          <a:ln w="9360">
            <a:solidFill>
              <a:srgbClr val="00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4582" name="Line 6"/>
          <p:cNvSpPr>
            <a:spLocks noChangeShapeType="1"/>
          </p:cNvSpPr>
          <p:nvPr/>
        </p:nvSpPr>
        <p:spPr bwMode="auto">
          <a:xfrm flipV="1">
            <a:off x="2051050" y="2852738"/>
            <a:ext cx="792163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4583" name="Line 7"/>
          <p:cNvSpPr>
            <a:spLocks noChangeShapeType="1"/>
          </p:cNvSpPr>
          <p:nvPr/>
        </p:nvSpPr>
        <p:spPr bwMode="auto">
          <a:xfrm flipH="1" flipV="1">
            <a:off x="2051050" y="3284538"/>
            <a:ext cx="288925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4584" name="Line 8"/>
          <p:cNvSpPr>
            <a:spLocks noChangeShapeType="1"/>
          </p:cNvSpPr>
          <p:nvPr/>
        </p:nvSpPr>
        <p:spPr bwMode="auto">
          <a:xfrm flipH="1" flipV="1">
            <a:off x="2843213" y="2852738"/>
            <a:ext cx="288925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4585" name="Rectangle 9"/>
          <p:cNvSpPr>
            <a:spLocks noChangeArrowheads="1"/>
          </p:cNvSpPr>
          <p:nvPr/>
        </p:nvSpPr>
        <p:spPr bwMode="auto">
          <a:xfrm>
            <a:off x="5219700" y="1844675"/>
            <a:ext cx="4357688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Times New Roman" pitchFamily="18" charset="0"/>
              </a:rPr>
              <a:t>Podmínky rovnováhy:</a:t>
            </a:r>
          </a:p>
          <a:p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ΣF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x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=0, ΣF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y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=0</a:t>
            </a:r>
          </a:p>
          <a:p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2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-G.sinα +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T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=0,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T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=Fn.µ</a:t>
            </a:r>
          </a:p>
          <a:p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2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=G.sinα -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n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.µ</a:t>
            </a:r>
          </a:p>
          <a:p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n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=G.cosα</a:t>
            </a:r>
          </a:p>
          <a:p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2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=G.sinα - G.cosα.µ</a:t>
            </a:r>
          </a:p>
          <a:p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2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=G.(sinα - µ.cosα)</a:t>
            </a:r>
          </a:p>
        </p:txBody>
      </p:sp>
      <p:sp>
        <p:nvSpPr>
          <p:cNvPr id="24587" name="Rectangle 11"/>
          <p:cNvSpPr>
            <a:spLocks noChangeArrowheads="1"/>
          </p:cNvSpPr>
          <p:nvPr/>
        </p:nvSpPr>
        <p:spPr bwMode="auto">
          <a:xfrm>
            <a:off x="1476375" y="4149725"/>
            <a:ext cx="31591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</a:rPr>
              <a:t>α</a:t>
            </a:r>
          </a:p>
        </p:txBody>
      </p:sp>
      <p:sp>
        <p:nvSpPr>
          <p:cNvPr id="24588" name="Line 12"/>
          <p:cNvSpPr>
            <a:spLocks noChangeShapeType="1"/>
          </p:cNvSpPr>
          <p:nvPr/>
        </p:nvSpPr>
        <p:spPr bwMode="auto">
          <a:xfrm flipH="1" flipV="1">
            <a:off x="2124075" y="2492375"/>
            <a:ext cx="503238" cy="8651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4589" name="Line 13"/>
          <p:cNvSpPr>
            <a:spLocks noChangeShapeType="1"/>
          </p:cNvSpPr>
          <p:nvPr/>
        </p:nvSpPr>
        <p:spPr bwMode="auto">
          <a:xfrm>
            <a:off x="2627313" y="3357563"/>
            <a:ext cx="0" cy="792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4590" name="Line 14"/>
          <p:cNvSpPr>
            <a:spLocks noChangeShapeType="1"/>
          </p:cNvSpPr>
          <p:nvPr/>
        </p:nvSpPr>
        <p:spPr bwMode="auto">
          <a:xfrm flipH="1">
            <a:off x="1835150" y="3644900"/>
            <a:ext cx="792163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4592" name="Text Box 16"/>
          <p:cNvSpPr txBox="1">
            <a:spLocks noChangeArrowheads="1"/>
          </p:cNvSpPr>
          <p:nvPr/>
        </p:nvSpPr>
        <p:spPr bwMode="auto">
          <a:xfrm>
            <a:off x="2195513" y="2492375"/>
            <a:ext cx="36036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8" charset="0"/>
              </a:rPr>
              <a:t>n</a:t>
            </a:r>
          </a:p>
        </p:txBody>
      </p:sp>
      <p:sp>
        <p:nvSpPr>
          <p:cNvPr id="24593" name="Rectangle 17"/>
          <p:cNvSpPr>
            <a:spLocks noChangeArrowheads="1"/>
          </p:cNvSpPr>
          <p:nvPr/>
        </p:nvSpPr>
        <p:spPr bwMode="auto">
          <a:xfrm>
            <a:off x="1763713" y="3284538"/>
            <a:ext cx="3397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400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8" charset="0"/>
              </a:rPr>
              <a:t>2</a:t>
            </a:r>
          </a:p>
        </p:txBody>
      </p:sp>
      <p:sp>
        <p:nvSpPr>
          <p:cNvPr id="24594" name="Rectangle 18"/>
          <p:cNvSpPr>
            <a:spLocks noChangeArrowheads="1"/>
          </p:cNvSpPr>
          <p:nvPr/>
        </p:nvSpPr>
        <p:spPr bwMode="auto">
          <a:xfrm>
            <a:off x="2627313" y="3860800"/>
            <a:ext cx="3127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400">
                <a:solidFill>
                  <a:srgbClr val="000000"/>
                </a:solidFill>
                <a:latin typeface="Times New Roman" pitchFamily="18" charset="0"/>
              </a:rPr>
              <a:t>G</a:t>
            </a:r>
          </a:p>
        </p:txBody>
      </p:sp>
      <p:sp>
        <p:nvSpPr>
          <p:cNvPr id="24595" name="Rectangle 19"/>
          <p:cNvSpPr>
            <a:spLocks noChangeArrowheads="1"/>
          </p:cNvSpPr>
          <p:nvPr/>
        </p:nvSpPr>
        <p:spPr bwMode="auto">
          <a:xfrm>
            <a:off x="1692275" y="3644900"/>
            <a:ext cx="3143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400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8" charset="0"/>
              </a:rPr>
              <a:t>t</a:t>
            </a:r>
          </a:p>
        </p:txBody>
      </p:sp>
      <p:sp>
        <p:nvSpPr>
          <p:cNvPr id="24596" name="Line 20"/>
          <p:cNvSpPr>
            <a:spLocks noChangeShapeType="1"/>
          </p:cNvSpPr>
          <p:nvPr/>
        </p:nvSpPr>
        <p:spPr bwMode="auto">
          <a:xfrm flipH="1">
            <a:off x="1979613" y="3357563"/>
            <a:ext cx="647700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8" grpId="0" animBg="1"/>
      <p:bldP spid="24589" grpId="0" animBg="1"/>
      <p:bldP spid="24590" grpId="0" animBg="1"/>
      <p:bldP spid="24592" grpId="0"/>
      <p:bldP spid="24594" grpId="0"/>
      <p:bldP spid="2459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>
                <a:solidFill>
                  <a:schemeClr val="accent2"/>
                </a:solidFill>
                <a:latin typeface="Times New Roman" pitchFamily="18" charset="0"/>
              </a:rPr>
              <a:t>2. Síla F je rovnoběžná s vodorovnou rovinou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z="2400" smtClean="0"/>
          </a:p>
          <a:p>
            <a:pPr>
              <a:buFontTx/>
              <a:buNone/>
            </a:pPr>
            <a:endParaRPr lang="cs-CZ" smtClean="0"/>
          </a:p>
        </p:txBody>
      </p:sp>
      <p:sp>
        <p:nvSpPr>
          <p:cNvPr id="25604" name="Line 4"/>
          <p:cNvSpPr>
            <a:spLocks noChangeShapeType="1"/>
          </p:cNvSpPr>
          <p:nvPr/>
        </p:nvSpPr>
        <p:spPr bwMode="auto">
          <a:xfrm flipH="1">
            <a:off x="1073150" y="2700338"/>
            <a:ext cx="3252788" cy="1800225"/>
          </a:xfrm>
          <a:prstGeom prst="line">
            <a:avLst/>
          </a:prstGeom>
          <a:noFill/>
          <a:ln w="9360">
            <a:solidFill>
              <a:srgbClr val="00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605" name="Line 5"/>
          <p:cNvSpPr>
            <a:spLocks noChangeShapeType="1"/>
          </p:cNvSpPr>
          <p:nvPr/>
        </p:nvSpPr>
        <p:spPr bwMode="auto">
          <a:xfrm>
            <a:off x="1079500" y="4500563"/>
            <a:ext cx="3419475" cy="1587"/>
          </a:xfrm>
          <a:prstGeom prst="line">
            <a:avLst/>
          </a:prstGeom>
          <a:noFill/>
          <a:ln w="9360">
            <a:solidFill>
              <a:srgbClr val="00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606" name="Line 6"/>
          <p:cNvSpPr>
            <a:spLocks noChangeShapeType="1"/>
          </p:cNvSpPr>
          <p:nvPr/>
        </p:nvSpPr>
        <p:spPr bwMode="auto">
          <a:xfrm flipV="1">
            <a:off x="2051050" y="2852738"/>
            <a:ext cx="792163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607" name="Line 7"/>
          <p:cNvSpPr>
            <a:spLocks noChangeShapeType="1"/>
          </p:cNvSpPr>
          <p:nvPr/>
        </p:nvSpPr>
        <p:spPr bwMode="auto">
          <a:xfrm flipH="1" flipV="1">
            <a:off x="2051050" y="3284538"/>
            <a:ext cx="288925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608" name="Line 8"/>
          <p:cNvSpPr>
            <a:spLocks noChangeShapeType="1"/>
          </p:cNvSpPr>
          <p:nvPr/>
        </p:nvSpPr>
        <p:spPr bwMode="auto">
          <a:xfrm flipH="1" flipV="1">
            <a:off x="2843213" y="2852738"/>
            <a:ext cx="288925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609" name="Rectangle 9"/>
          <p:cNvSpPr>
            <a:spLocks noChangeArrowheads="1"/>
          </p:cNvSpPr>
          <p:nvPr/>
        </p:nvSpPr>
        <p:spPr bwMode="auto">
          <a:xfrm>
            <a:off x="5003800" y="1773238"/>
            <a:ext cx="4357688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Times New Roman" pitchFamily="18" charset="0"/>
              </a:rPr>
              <a:t>Podmínky rovnováhy:</a:t>
            </a:r>
          </a:p>
          <a:p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ΣF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x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=0, ΣF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y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=0</a:t>
            </a:r>
          </a:p>
          <a:p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F.cosα-G.sinα-F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t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=0, 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t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=F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n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.µ</a:t>
            </a:r>
          </a:p>
          <a:p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sz="2000" baseline="-25000">
                <a:solidFill>
                  <a:srgbClr val="000000"/>
                </a:solidFill>
                <a:latin typeface="Times New Roman" pitchFamily="18" charset="0"/>
              </a:rPr>
              <a:t>n</a:t>
            </a:r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-G.cosα-F.sinα =0</a:t>
            </a:r>
          </a:p>
          <a:p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F.cosα-(G.cosα+F.sinα).µ-G.sinα=0</a:t>
            </a:r>
          </a:p>
          <a:p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F.cosα-G.µcosα-F.µ.sinα-G.µ.sinα=0</a:t>
            </a:r>
          </a:p>
          <a:p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G=m.g</a:t>
            </a:r>
          </a:p>
          <a:p>
            <a:r>
              <a:rPr lang="cs-CZ" sz="2000">
                <a:solidFill>
                  <a:srgbClr val="000000"/>
                </a:solidFill>
                <a:latin typeface="Times New Roman" pitchFamily="18" charset="0"/>
              </a:rPr>
              <a:t>F.(cosα -.µ.sinα)=m.g.(µcosα+sinα)</a:t>
            </a:r>
          </a:p>
          <a:p>
            <a:endParaRPr lang="cs-CZ" sz="20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5610" name="Rectangle 10"/>
          <p:cNvSpPr>
            <a:spLocks noChangeArrowheads="1"/>
          </p:cNvSpPr>
          <p:nvPr/>
        </p:nvSpPr>
        <p:spPr bwMode="auto">
          <a:xfrm>
            <a:off x="1476375" y="4149725"/>
            <a:ext cx="31591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</a:rPr>
              <a:t>α</a:t>
            </a:r>
          </a:p>
        </p:txBody>
      </p:sp>
      <p:sp>
        <p:nvSpPr>
          <p:cNvPr id="25611" name="Line 11"/>
          <p:cNvSpPr>
            <a:spLocks noChangeShapeType="1"/>
          </p:cNvSpPr>
          <p:nvPr/>
        </p:nvSpPr>
        <p:spPr bwMode="auto">
          <a:xfrm flipH="1" flipV="1">
            <a:off x="2124075" y="2492375"/>
            <a:ext cx="503238" cy="8651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612" name="Line 12"/>
          <p:cNvSpPr>
            <a:spLocks noChangeShapeType="1"/>
          </p:cNvSpPr>
          <p:nvPr/>
        </p:nvSpPr>
        <p:spPr bwMode="auto">
          <a:xfrm>
            <a:off x="2627313" y="3357563"/>
            <a:ext cx="0" cy="792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613" name="Line 13"/>
          <p:cNvSpPr>
            <a:spLocks noChangeShapeType="1"/>
          </p:cNvSpPr>
          <p:nvPr/>
        </p:nvSpPr>
        <p:spPr bwMode="auto">
          <a:xfrm flipH="1">
            <a:off x="1835150" y="3644900"/>
            <a:ext cx="792163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615" name="Text Box 15"/>
          <p:cNvSpPr txBox="1">
            <a:spLocks noChangeArrowheads="1"/>
          </p:cNvSpPr>
          <p:nvPr/>
        </p:nvSpPr>
        <p:spPr bwMode="auto">
          <a:xfrm>
            <a:off x="2195513" y="2492375"/>
            <a:ext cx="36036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8" charset="0"/>
              </a:rPr>
              <a:t>n</a:t>
            </a:r>
          </a:p>
        </p:txBody>
      </p:sp>
      <p:sp>
        <p:nvSpPr>
          <p:cNvPr id="25616" name="Rectangle 16"/>
          <p:cNvSpPr>
            <a:spLocks noChangeArrowheads="1"/>
          </p:cNvSpPr>
          <p:nvPr/>
        </p:nvSpPr>
        <p:spPr bwMode="auto">
          <a:xfrm>
            <a:off x="3492500" y="3429000"/>
            <a:ext cx="3397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400">
                <a:solidFill>
                  <a:srgbClr val="000000"/>
                </a:solidFill>
                <a:latin typeface="Times New Roman" pitchFamily="18" charset="0"/>
              </a:rPr>
              <a:t>F</a:t>
            </a:r>
            <a:endParaRPr lang="cs-CZ" sz="1400" baseline="-2500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5617" name="Rectangle 17"/>
          <p:cNvSpPr>
            <a:spLocks noChangeArrowheads="1"/>
          </p:cNvSpPr>
          <p:nvPr/>
        </p:nvSpPr>
        <p:spPr bwMode="auto">
          <a:xfrm>
            <a:off x="2627313" y="3860800"/>
            <a:ext cx="3127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1400">
                <a:solidFill>
                  <a:srgbClr val="000000"/>
                </a:solidFill>
                <a:latin typeface="Times New Roman" pitchFamily="18" charset="0"/>
              </a:rPr>
              <a:t>G</a:t>
            </a:r>
          </a:p>
        </p:txBody>
      </p:sp>
      <p:sp>
        <p:nvSpPr>
          <p:cNvPr id="25618" name="Rectangle 18"/>
          <p:cNvSpPr>
            <a:spLocks noChangeArrowheads="1"/>
          </p:cNvSpPr>
          <p:nvPr/>
        </p:nvSpPr>
        <p:spPr bwMode="auto">
          <a:xfrm>
            <a:off x="1692275" y="3644900"/>
            <a:ext cx="3143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1400">
                <a:solidFill>
                  <a:srgbClr val="000000"/>
                </a:solidFill>
                <a:latin typeface="Times New Roman" pitchFamily="18" charset="0"/>
              </a:rPr>
              <a:t>F</a:t>
            </a:r>
            <a:r>
              <a:rPr lang="cs-CZ" sz="1400" baseline="-25000">
                <a:solidFill>
                  <a:srgbClr val="000000"/>
                </a:solidFill>
                <a:latin typeface="Times New Roman" pitchFamily="18" charset="0"/>
              </a:rPr>
              <a:t>t</a:t>
            </a:r>
          </a:p>
        </p:txBody>
      </p:sp>
      <p:sp>
        <p:nvSpPr>
          <p:cNvPr id="25620" name="Line 20"/>
          <p:cNvSpPr>
            <a:spLocks noChangeShapeType="1"/>
          </p:cNvSpPr>
          <p:nvPr/>
        </p:nvSpPr>
        <p:spPr bwMode="auto">
          <a:xfrm>
            <a:off x="2627313" y="3357563"/>
            <a:ext cx="10810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621" name="Text Box 21"/>
          <p:cNvSpPr txBox="1">
            <a:spLocks noChangeArrowheads="1"/>
          </p:cNvSpPr>
          <p:nvPr/>
        </p:nvSpPr>
        <p:spPr bwMode="auto">
          <a:xfrm>
            <a:off x="1187450" y="5300663"/>
            <a:ext cx="554513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Tažná síla: </a:t>
            </a:r>
            <a:r>
              <a:rPr lang="cs-CZ">
                <a:solidFill>
                  <a:srgbClr val="000000"/>
                </a:solidFill>
              </a:rPr>
              <a:t>F=m.g(µcosα+sinα)/(cosα -.µ.sinα)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11" grpId="0" animBg="1"/>
      <p:bldP spid="25612" grpId="0" animBg="1"/>
      <p:bldP spid="25613" grpId="0" animBg="1"/>
      <p:bldP spid="25615" grpId="0"/>
      <p:bldP spid="25617" grpId="0"/>
      <p:bldP spid="25618" grpId="0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205</TotalTime>
  <Words>316</Words>
  <Application>Microsoft Office PowerPoint</Application>
  <PresentationFormat>Předvádění na obrazovce (4:3)</PresentationFormat>
  <Paragraphs>80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Arial</vt:lpstr>
      <vt:lpstr>Times New Roman</vt:lpstr>
      <vt:lpstr>Výchozí návrh</vt:lpstr>
      <vt:lpstr>Snímek 1</vt:lpstr>
      <vt:lpstr>Nakloněná rovina</vt:lpstr>
      <vt:lpstr>1. Síla F je rovnoběžná s nakloněnou rovinou</vt:lpstr>
      <vt:lpstr>Snímek 4</vt:lpstr>
      <vt:lpstr>2. Síla F je rovnoběžná s vodorovnou rovinou</vt:lpstr>
    </vt:vector>
  </TitlesOfParts>
  <Company>BB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BOBINA</dc:creator>
  <cp:lastModifiedBy>Dum</cp:lastModifiedBy>
  <cp:revision>31</cp:revision>
  <dcterms:created xsi:type="dcterms:W3CDTF">2012-08-21T01:03:36Z</dcterms:created>
  <dcterms:modified xsi:type="dcterms:W3CDTF">2014-05-10T11:05:44Z</dcterms:modified>
</cp:coreProperties>
</file>