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7"/>
  </p:notesMasterIdLst>
  <p:sldIdLst>
    <p:sldId id="256" r:id="rId2"/>
    <p:sldId id="257" r:id="rId3"/>
    <p:sldId id="294" r:id="rId4"/>
    <p:sldId id="291" r:id="rId5"/>
    <p:sldId id="292" r:id="rId6"/>
    <p:sldId id="296" r:id="rId7"/>
    <p:sldId id="293" r:id="rId8"/>
    <p:sldId id="290" r:id="rId9"/>
    <p:sldId id="282" r:id="rId10"/>
    <p:sldId id="283" r:id="rId11"/>
    <p:sldId id="285" r:id="rId12"/>
    <p:sldId id="286" r:id="rId13"/>
    <p:sldId id="295" r:id="rId14"/>
    <p:sldId id="271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06" autoAdjust="0"/>
    <p:restoredTop sz="94660"/>
  </p:normalViewPr>
  <p:slideViewPr>
    <p:cSldViewPr>
      <p:cViewPr>
        <p:scale>
          <a:sx n="66" d="100"/>
          <a:sy n="66" d="100"/>
        </p:scale>
        <p:origin x="-144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E0FB7B-C249-49CB-95E1-4F4BF1ABFCB0}" type="doc">
      <dgm:prSet loTypeId="urn:microsoft.com/office/officeart/2005/8/layout/default#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92F4648-13E4-43AC-B70D-941D7BA1002F}">
      <dgm:prSet phldrT="[Text]"/>
      <dgm:spPr/>
      <dgm:t>
        <a:bodyPr/>
        <a:lstStyle/>
        <a:p>
          <a:r>
            <a:rPr lang="cs-CZ" dirty="0" smtClean="0"/>
            <a:t>Právo v objektivním smyslu</a:t>
          </a:r>
          <a:endParaRPr lang="cs-CZ" dirty="0"/>
        </a:p>
      </dgm:t>
    </dgm:pt>
    <dgm:pt modelId="{8BD6DF44-57B3-477E-984D-38727EEEAE79}" type="parTrans" cxnId="{9964C3A3-A71A-4AF7-9335-F4E397068557}">
      <dgm:prSet/>
      <dgm:spPr/>
      <dgm:t>
        <a:bodyPr/>
        <a:lstStyle/>
        <a:p>
          <a:endParaRPr lang="cs-CZ"/>
        </a:p>
      </dgm:t>
    </dgm:pt>
    <dgm:pt modelId="{1D061092-A258-4C0C-AAC4-B391151DBAE7}" type="sibTrans" cxnId="{9964C3A3-A71A-4AF7-9335-F4E397068557}">
      <dgm:prSet/>
      <dgm:spPr/>
      <dgm:t>
        <a:bodyPr/>
        <a:lstStyle/>
        <a:p>
          <a:endParaRPr lang="cs-CZ"/>
        </a:p>
      </dgm:t>
    </dgm:pt>
    <dgm:pt modelId="{038497C4-CEF1-4460-A351-DEF0648E8360}">
      <dgm:prSet phldrT="[Text]"/>
      <dgm:spPr/>
      <dgm:t>
        <a:bodyPr/>
        <a:lstStyle/>
        <a:p>
          <a:r>
            <a:rPr lang="cs-CZ" dirty="0" smtClean="0"/>
            <a:t>Právo v subjektivním smyslu</a:t>
          </a:r>
          <a:endParaRPr lang="cs-CZ" dirty="0"/>
        </a:p>
      </dgm:t>
    </dgm:pt>
    <dgm:pt modelId="{3FBC9830-3A46-4FEE-A797-E79072523032}" type="parTrans" cxnId="{CEFD2DE8-D177-4218-8323-3B772FFE9202}">
      <dgm:prSet/>
      <dgm:spPr/>
      <dgm:t>
        <a:bodyPr/>
        <a:lstStyle/>
        <a:p>
          <a:endParaRPr lang="cs-CZ"/>
        </a:p>
      </dgm:t>
    </dgm:pt>
    <dgm:pt modelId="{1FC44A88-2531-4BC8-A379-7BEDFDD6ABC9}" type="sibTrans" cxnId="{CEFD2DE8-D177-4218-8323-3B772FFE9202}">
      <dgm:prSet/>
      <dgm:spPr/>
      <dgm:t>
        <a:bodyPr/>
        <a:lstStyle/>
        <a:p>
          <a:endParaRPr lang="cs-CZ"/>
        </a:p>
      </dgm:t>
    </dgm:pt>
    <dgm:pt modelId="{CDF262DF-4C14-478C-89A3-13C47E2534D9}" type="pres">
      <dgm:prSet presAssocID="{26E0FB7B-C249-49CB-95E1-4F4BF1ABFCB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95DB5CE-D796-46ED-B813-231BA1A3E858}" type="pres">
      <dgm:prSet presAssocID="{C92F4648-13E4-43AC-B70D-941D7BA1002F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4868D1-23EA-442E-A21A-4F43D88818D4}" type="pres">
      <dgm:prSet presAssocID="{1D061092-A258-4C0C-AAC4-B391151DBAE7}" presName="sibTrans" presStyleCnt="0"/>
      <dgm:spPr/>
    </dgm:pt>
    <dgm:pt modelId="{A1922FC4-7AEB-4F17-9EB5-0FBF1CD41BA5}" type="pres">
      <dgm:prSet presAssocID="{038497C4-CEF1-4460-A351-DEF0648E8360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8F59A02-8F29-4770-B56A-B17CE290781B}" type="presOf" srcId="{C92F4648-13E4-43AC-B70D-941D7BA1002F}" destId="{395DB5CE-D796-46ED-B813-231BA1A3E858}" srcOrd="0" destOrd="0" presId="urn:microsoft.com/office/officeart/2005/8/layout/default#1"/>
    <dgm:cxn modelId="{9964C3A3-A71A-4AF7-9335-F4E397068557}" srcId="{26E0FB7B-C249-49CB-95E1-4F4BF1ABFCB0}" destId="{C92F4648-13E4-43AC-B70D-941D7BA1002F}" srcOrd="0" destOrd="0" parTransId="{8BD6DF44-57B3-477E-984D-38727EEEAE79}" sibTransId="{1D061092-A258-4C0C-AAC4-B391151DBAE7}"/>
    <dgm:cxn modelId="{DED11B83-8558-447B-AFB9-6A4D24722D25}" type="presOf" srcId="{038497C4-CEF1-4460-A351-DEF0648E8360}" destId="{A1922FC4-7AEB-4F17-9EB5-0FBF1CD41BA5}" srcOrd="0" destOrd="0" presId="urn:microsoft.com/office/officeart/2005/8/layout/default#1"/>
    <dgm:cxn modelId="{33F22324-2FC2-418B-8E9F-F8BAC89C8DCA}" type="presOf" srcId="{26E0FB7B-C249-49CB-95E1-4F4BF1ABFCB0}" destId="{CDF262DF-4C14-478C-89A3-13C47E2534D9}" srcOrd="0" destOrd="0" presId="urn:microsoft.com/office/officeart/2005/8/layout/default#1"/>
    <dgm:cxn modelId="{CEFD2DE8-D177-4218-8323-3B772FFE9202}" srcId="{26E0FB7B-C249-49CB-95E1-4F4BF1ABFCB0}" destId="{038497C4-CEF1-4460-A351-DEF0648E8360}" srcOrd="1" destOrd="0" parTransId="{3FBC9830-3A46-4FEE-A797-E79072523032}" sibTransId="{1FC44A88-2531-4BC8-A379-7BEDFDD6ABC9}"/>
    <dgm:cxn modelId="{797B3D82-5744-4F2D-BE55-795405A58BAC}" type="presParOf" srcId="{CDF262DF-4C14-478C-89A3-13C47E2534D9}" destId="{395DB5CE-D796-46ED-B813-231BA1A3E858}" srcOrd="0" destOrd="0" presId="urn:microsoft.com/office/officeart/2005/8/layout/default#1"/>
    <dgm:cxn modelId="{B1DB4CD3-3C09-47E0-B1A0-B9E339D3BCEF}" type="presParOf" srcId="{CDF262DF-4C14-478C-89A3-13C47E2534D9}" destId="{1D4868D1-23EA-442E-A21A-4F43D88818D4}" srcOrd="1" destOrd="0" presId="urn:microsoft.com/office/officeart/2005/8/layout/default#1"/>
    <dgm:cxn modelId="{A9B1A8BF-318B-4FFF-AD98-D1884CF209E3}" type="presParOf" srcId="{CDF262DF-4C14-478C-89A3-13C47E2534D9}" destId="{A1922FC4-7AEB-4F17-9EB5-0FBF1CD41BA5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3BB444-5828-49CC-A9A3-BF1C4B4302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B2A4572-E54C-4D1B-A5A8-EFEEFB8C4C45}">
      <dgm:prSet phldrT="[Text]"/>
      <dgm:spPr/>
      <dgm:t>
        <a:bodyPr/>
        <a:lstStyle/>
        <a:p>
          <a:r>
            <a:rPr lang="cs-CZ" dirty="0" smtClean="0"/>
            <a:t>Ve sbírce zákonů české republiky</a:t>
          </a:r>
          <a:endParaRPr lang="cs-CZ" dirty="0"/>
        </a:p>
      </dgm:t>
    </dgm:pt>
    <dgm:pt modelId="{B14AD0E3-F6B0-4E57-BAE2-B9222502F884}" type="parTrans" cxnId="{DB4AF3A4-35E4-45CC-B00C-821D94DFA0A1}">
      <dgm:prSet/>
      <dgm:spPr/>
      <dgm:t>
        <a:bodyPr/>
        <a:lstStyle/>
        <a:p>
          <a:endParaRPr lang="cs-CZ"/>
        </a:p>
      </dgm:t>
    </dgm:pt>
    <dgm:pt modelId="{D1BF5E11-292C-4753-96AB-5689733133AB}" type="sibTrans" cxnId="{DB4AF3A4-35E4-45CC-B00C-821D94DFA0A1}">
      <dgm:prSet/>
      <dgm:spPr/>
      <dgm:t>
        <a:bodyPr/>
        <a:lstStyle/>
        <a:p>
          <a:endParaRPr lang="cs-CZ"/>
        </a:p>
      </dgm:t>
    </dgm:pt>
    <dgm:pt modelId="{C76F3BF6-333F-4460-A494-F1B9F0BC9634}" type="pres">
      <dgm:prSet presAssocID="{5D3BB444-5828-49CC-A9A3-BF1C4B4302C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E20857-C2F4-47E2-9DE1-4AE10F343317}" type="pres">
      <dgm:prSet presAssocID="{5B2A4572-E54C-4D1B-A5A8-EFEEFB8C4C4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9814C5-B9AE-4B0B-9EBD-97DE04D9C558}" type="presOf" srcId="{5B2A4572-E54C-4D1B-A5A8-EFEEFB8C4C45}" destId="{35E20857-C2F4-47E2-9DE1-4AE10F343317}" srcOrd="0" destOrd="0" presId="urn:microsoft.com/office/officeart/2005/8/layout/vList2"/>
    <dgm:cxn modelId="{DB4AF3A4-35E4-45CC-B00C-821D94DFA0A1}" srcId="{5D3BB444-5828-49CC-A9A3-BF1C4B4302CA}" destId="{5B2A4572-E54C-4D1B-A5A8-EFEEFB8C4C45}" srcOrd="0" destOrd="0" parTransId="{B14AD0E3-F6B0-4E57-BAE2-B9222502F884}" sibTransId="{D1BF5E11-292C-4753-96AB-5689733133AB}"/>
    <dgm:cxn modelId="{453E1467-6D2A-46DD-88D6-1FD799CD1B51}" type="presOf" srcId="{5D3BB444-5828-49CC-A9A3-BF1C4B4302CA}" destId="{C76F3BF6-333F-4460-A494-F1B9F0BC9634}" srcOrd="0" destOrd="0" presId="urn:microsoft.com/office/officeart/2005/8/layout/vList2"/>
    <dgm:cxn modelId="{8FC73BF5-23F8-44DC-8E49-F0255F30FEE6}" type="presParOf" srcId="{C76F3BF6-333F-4460-A494-F1B9F0BC9634}" destId="{35E20857-C2F4-47E2-9DE1-4AE10F3433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3BB444-5828-49CC-A9A3-BF1C4B4302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B2A4572-E54C-4D1B-A5A8-EFEEFB8C4C45}">
      <dgm:prSet phldrT="[Text]"/>
      <dgm:spPr/>
      <dgm:t>
        <a:bodyPr/>
        <a:lstStyle/>
        <a:p>
          <a:r>
            <a:rPr lang="cs-CZ" dirty="0" smtClean="0"/>
            <a:t>Ve sbírce mezinárodních smluv české republiky</a:t>
          </a:r>
          <a:endParaRPr lang="cs-CZ" dirty="0"/>
        </a:p>
      </dgm:t>
    </dgm:pt>
    <dgm:pt modelId="{B14AD0E3-F6B0-4E57-BAE2-B9222502F884}" type="parTrans" cxnId="{DB4AF3A4-35E4-45CC-B00C-821D94DFA0A1}">
      <dgm:prSet/>
      <dgm:spPr/>
      <dgm:t>
        <a:bodyPr/>
        <a:lstStyle/>
        <a:p>
          <a:endParaRPr lang="cs-CZ"/>
        </a:p>
      </dgm:t>
    </dgm:pt>
    <dgm:pt modelId="{D1BF5E11-292C-4753-96AB-5689733133AB}" type="sibTrans" cxnId="{DB4AF3A4-35E4-45CC-B00C-821D94DFA0A1}">
      <dgm:prSet/>
      <dgm:spPr/>
      <dgm:t>
        <a:bodyPr/>
        <a:lstStyle/>
        <a:p>
          <a:endParaRPr lang="cs-CZ"/>
        </a:p>
      </dgm:t>
    </dgm:pt>
    <dgm:pt modelId="{C76F3BF6-333F-4460-A494-F1B9F0BC9634}" type="pres">
      <dgm:prSet presAssocID="{5D3BB444-5828-49CC-A9A3-BF1C4B4302C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E20857-C2F4-47E2-9DE1-4AE10F343317}" type="pres">
      <dgm:prSet presAssocID="{5B2A4572-E54C-4D1B-A5A8-EFEEFB8C4C45}" presName="parentText" presStyleLbl="node1" presStyleIdx="0" presStyleCnt="1" custLinFactNeighborX="-157" custLinFactNeighborY="2479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8E391EA-1B9A-4885-B253-B054C5D03A11}" type="presOf" srcId="{5D3BB444-5828-49CC-A9A3-BF1C4B4302CA}" destId="{C76F3BF6-333F-4460-A494-F1B9F0BC9634}" srcOrd="0" destOrd="0" presId="urn:microsoft.com/office/officeart/2005/8/layout/vList2"/>
    <dgm:cxn modelId="{ECC78F17-39A8-4955-A8D1-B1E710FC1F10}" type="presOf" srcId="{5B2A4572-E54C-4D1B-A5A8-EFEEFB8C4C45}" destId="{35E20857-C2F4-47E2-9DE1-4AE10F343317}" srcOrd="0" destOrd="0" presId="urn:microsoft.com/office/officeart/2005/8/layout/vList2"/>
    <dgm:cxn modelId="{DB4AF3A4-35E4-45CC-B00C-821D94DFA0A1}" srcId="{5D3BB444-5828-49CC-A9A3-BF1C4B4302CA}" destId="{5B2A4572-E54C-4D1B-A5A8-EFEEFB8C4C45}" srcOrd="0" destOrd="0" parTransId="{B14AD0E3-F6B0-4E57-BAE2-B9222502F884}" sibTransId="{D1BF5E11-292C-4753-96AB-5689733133AB}"/>
    <dgm:cxn modelId="{E652EE77-40D8-4AF1-A80C-802811A0158E}" type="presParOf" srcId="{C76F3BF6-333F-4460-A494-F1B9F0BC9634}" destId="{35E20857-C2F4-47E2-9DE1-4AE10F3433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02E77D-C482-4852-A63A-833BF58E33EE}" type="doc">
      <dgm:prSet loTypeId="urn:microsoft.com/office/officeart/2005/8/layout/pyramid2" loCatId="list" qsTypeId="urn:microsoft.com/office/officeart/2005/8/quickstyle/simple1" qsCatId="simple" csTypeId="urn:microsoft.com/office/officeart/2005/8/colors/accent1_4" csCatId="accent1" phldr="1"/>
      <dgm:spPr/>
    </dgm:pt>
    <dgm:pt modelId="{70768376-0CA5-4551-8B78-2DC7D8D371C3}">
      <dgm:prSet phldrT="[Text]" custT="1"/>
      <dgm:spPr>
        <a:solidFill>
          <a:schemeClr val="bg2">
            <a:alpha val="90000"/>
          </a:schemeClr>
        </a:solidFill>
      </dgm:spPr>
      <dgm:t>
        <a:bodyPr/>
        <a:lstStyle/>
        <a:p>
          <a:pPr algn="ctr"/>
          <a:r>
            <a:rPr lang="cs-CZ" sz="2000" dirty="0" smtClean="0"/>
            <a:t>Ústava a ústavní zákony</a:t>
          </a:r>
          <a:endParaRPr lang="cs-CZ" sz="2000" dirty="0"/>
        </a:p>
      </dgm:t>
    </dgm:pt>
    <dgm:pt modelId="{5A799ABD-3331-4B24-B423-C7E838AB7333}" type="parTrans" cxnId="{B39983D5-DED1-4776-BB29-DB328B757BC0}">
      <dgm:prSet/>
      <dgm:spPr/>
      <dgm:t>
        <a:bodyPr/>
        <a:lstStyle/>
        <a:p>
          <a:pPr algn="ctr"/>
          <a:endParaRPr lang="cs-CZ"/>
        </a:p>
      </dgm:t>
    </dgm:pt>
    <dgm:pt modelId="{81763974-10D2-4736-9F7B-ADE83D1CA117}" type="sibTrans" cxnId="{B39983D5-DED1-4776-BB29-DB328B757BC0}">
      <dgm:prSet/>
      <dgm:spPr/>
      <dgm:t>
        <a:bodyPr/>
        <a:lstStyle/>
        <a:p>
          <a:pPr algn="ctr"/>
          <a:endParaRPr lang="cs-CZ"/>
        </a:p>
      </dgm:t>
    </dgm:pt>
    <dgm:pt modelId="{2177D2F2-C004-41A4-927A-AC42B37D7DC5}">
      <dgm:prSet phldrT="[Text]" custT="1"/>
      <dgm:spPr>
        <a:solidFill>
          <a:schemeClr val="bg2">
            <a:alpha val="90000"/>
          </a:schemeClr>
        </a:solidFill>
      </dgm:spPr>
      <dgm:t>
        <a:bodyPr/>
        <a:lstStyle/>
        <a:p>
          <a:pPr algn="ctr"/>
          <a:r>
            <a:rPr lang="cs-CZ" sz="1800" dirty="0" smtClean="0"/>
            <a:t>Zákony (resp. zákonná opatření senátu)</a:t>
          </a:r>
          <a:endParaRPr lang="cs-CZ" sz="1800" dirty="0"/>
        </a:p>
      </dgm:t>
    </dgm:pt>
    <dgm:pt modelId="{B678A52B-4D8A-4918-BCFA-8289911BE876}" type="parTrans" cxnId="{18546EE6-C3BF-4E5D-B1BC-0529537EE0A7}">
      <dgm:prSet/>
      <dgm:spPr/>
      <dgm:t>
        <a:bodyPr/>
        <a:lstStyle/>
        <a:p>
          <a:pPr algn="ctr"/>
          <a:endParaRPr lang="cs-CZ"/>
        </a:p>
      </dgm:t>
    </dgm:pt>
    <dgm:pt modelId="{7E812580-6910-4B33-8368-DEF0917F2E24}" type="sibTrans" cxnId="{18546EE6-C3BF-4E5D-B1BC-0529537EE0A7}">
      <dgm:prSet/>
      <dgm:spPr/>
      <dgm:t>
        <a:bodyPr/>
        <a:lstStyle/>
        <a:p>
          <a:pPr algn="ctr"/>
          <a:endParaRPr lang="cs-CZ"/>
        </a:p>
      </dgm:t>
    </dgm:pt>
    <dgm:pt modelId="{70B3A6BB-E0EA-4FFC-A995-36ED5C3A866E}">
      <dgm:prSet phldrT="[Text]" custT="1"/>
      <dgm:spPr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ctr"/>
          <a:r>
            <a:rPr lang="cs-CZ" sz="1800" dirty="0" smtClean="0"/>
            <a:t>Vyhlášky a nařízení samosprávných celků</a:t>
          </a:r>
          <a:endParaRPr lang="cs-CZ" sz="1800" dirty="0"/>
        </a:p>
      </dgm:t>
    </dgm:pt>
    <dgm:pt modelId="{4DBAF286-2656-4C82-9488-C787DE5842BB}" type="parTrans" cxnId="{78079EC9-4532-47EB-BBD6-0A6246AF5788}">
      <dgm:prSet/>
      <dgm:spPr/>
      <dgm:t>
        <a:bodyPr/>
        <a:lstStyle/>
        <a:p>
          <a:pPr algn="ctr"/>
          <a:endParaRPr lang="cs-CZ"/>
        </a:p>
      </dgm:t>
    </dgm:pt>
    <dgm:pt modelId="{17E845DB-E24D-49A4-B805-1BC87E84F524}" type="sibTrans" cxnId="{78079EC9-4532-47EB-BBD6-0A6246AF5788}">
      <dgm:prSet/>
      <dgm:spPr/>
      <dgm:t>
        <a:bodyPr/>
        <a:lstStyle/>
        <a:p>
          <a:pPr algn="ctr"/>
          <a:endParaRPr lang="cs-CZ"/>
        </a:p>
      </dgm:t>
    </dgm:pt>
    <dgm:pt modelId="{BBD0264E-FE47-473E-B35B-4A1AA88293CE}">
      <dgm:prSet phldrT="[Text]" custT="1"/>
      <dgm:spPr>
        <a:solidFill>
          <a:schemeClr val="bg2">
            <a:alpha val="90000"/>
          </a:schemeClr>
        </a:solidFill>
      </dgm:spPr>
      <dgm:t>
        <a:bodyPr/>
        <a:lstStyle/>
        <a:p>
          <a:pPr algn="ctr"/>
          <a:r>
            <a:rPr lang="cs-CZ" sz="1800" dirty="0" smtClean="0"/>
            <a:t>Ratifikované a vyhlášené mezinárodní smlouvy</a:t>
          </a:r>
          <a:endParaRPr lang="cs-CZ" sz="1800" dirty="0"/>
        </a:p>
      </dgm:t>
    </dgm:pt>
    <dgm:pt modelId="{FB990AD2-0DA4-4CBB-BF5F-D821280D4417}" type="parTrans" cxnId="{7F0DAC90-5E01-42D4-A47F-283414D8E481}">
      <dgm:prSet/>
      <dgm:spPr/>
      <dgm:t>
        <a:bodyPr/>
        <a:lstStyle/>
        <a:p>
          <a:pPr algn="ctr"/>
          <a:endParaRPr lang="cs-CZ"/>
        </a:p>
      </dgm:t>
    </dgm:pt>
    <dgm:pt modelId="{F45E9ADC-78A7-4FCB-9F36-76B5E09EB532}" type="sibTrans" cxnId="{7F0DAC90-5E01-42D4-A47F-283414D8E481}">
      <dgm:prSet/>
      <dgm:spPr/>
      <dgm:t>
        <a:bodyPr/>
        <a:lstStyle/>
        <a:p>
          <a:pPr algn="ctr"/>
          <a:endParaRPr lang="cs-CZ"/>
        </a:p>
      </dgm:t>
    </dgm:pt>
    <dgm:pt modelId="{268ED3F6-3B58-4587-B7AC-91AC768A4237}">
      <dgm:prSet phldrT="[Text]" custT="1"/>
      <dgm:spPr/>
      <dgm:t>
        <a:bodyPr/>
        <a:lstStyle/>
        <a:p>
          <a:pPr algn="ctr"/>
          <a:r>
            <a:rPr lang="cs-CZ" sz="1800" dirty="0" smtClean="0"/>
            <a:t>Nařízení vlády a vyhlášky ministerstev</a:t>
          </a:r>
          <a:endParaRPr lang="cs-CZ" sz="1800" dirty="0"/>
        </a:p>
      </dgm:t>
    </dgm:pt>
    <dgm:pt modelId="{E5478DBC-4D68-4808-98DB-CF0ED1F5DBC4}" type="parTrans" cxnId="{458B7123-1F07-4044-A35A-7BC7432DA503}">
      <dgm:prSet/>
      <dgm:spPr/>
      <dgm:t>
        <a:bodyPr/>
        <a:lstStyle/>
        <a:p>
          <a:pPr algn="ctr"/>
          <a:endParaRPr lang="cs-CZ"/>
        </a:p>
      </dgm:t>
    </dgm:pt>
    <dgm:pt modelId="{8622573B-3A10-4FB5-A7FE-3F70D3B28E3A}" type="sibTrans" cxnId="{458B7123-1F07-4044-A35A-7BC7432DA503}">
      <dgm:prSet/>
      <dgm:spPr/>
      <dgm:t>
        <a:bodyPr/>
        <a:lstStyle/>
        <a:p>
          <a:pPr algn="ctr"/>
          <a:endParaRPr lang="cs-CZ"/>
        </a:p>
      </dgm:t>
    </dgm:pt>
    <dgm:pt modelId="{2B593433-5E20-4EB2-93E5-0D04290F32B0}">
      <dgm:prSet phldrT="[Text]"/>
      <dgm:spPr>
        <a:noFill/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ctr"/>
          <a:r>
            <a:rPr lang="cs-CZ" b="1" i="1" dirty="0" smtClean="0"/>
            <a:t>Podzákonné předpisy</a:t>
          </a:r>
          <a:endParaRPr lang="cs-CZ" b="1" i="1" dirty="0"/>
        </a:p>
      </dgm:t>
    </dgm:pt>
    <dgm:pt modelId="{E3B1E32D-C3FA-430F-9295-4F7B6561E57A}" type="parTrans" cxnId="{92962754-EA3A-41BB-975C-E7CDC86CF36C}">
      <dgm:prSet/>
      <dgm:spPr/>
      <dgm:t>
        <a:bodyPr/>
        <a:lstStyle/>
        <a:p>
          <a:endParaRPr lang="cs-CZ"/>
        </a:p>
      </dgm:t>
    </dgm:pt>
    <dgm:pt modelId="{54558A45-F231-4511-9C33-D84B12339F0B}" type="sibTrans" cxnId="{92962754-EA3A-41BB-975C-E7CDC86CF36C}">
      <dgm:prSet/>
      <dgm:spPr/>
      <dgm:t>
        <a:bodyPr/>
        <a:lstStyle/>
        <a:p>
          <a:endParaRPr lang="cs-CZ"/>
        </a:p>
      </dgm:t>
    </dgm:pt>
    <dgm:pt modelId="{B1AAC17F-3E52-4516-ABC6-108AE6744367}">
      <dgm:prSet phldrT="[Text]"/>
      <dgm:spPr>
        <a:noFill/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ctr"/>
          <a:r>
            <a:rPr lang="cs-CZ" b="1" i="1" dirty="0" smtClean="0"/>
            <a:t>Zákonné předpisy</a:t>
          </a:r>
          <a:endParaRPr lang="cs-CZ" b="1" i="1" dirty="0"/>
        </a:p>
      </dgm:t>
    </dgm:pt>
    <dgm:pt modelId="{703D1CDF-236F-4519-AE90-50522B979712}" type="parTrans" cxnId="{E8FDBE36-40F4-4E12-9D00-E3490085179B}">
      <dgm:prSet/>
      <dgm:spPr/>
      <dgm:t>
        <a:bodyPr/>
        <a:lstStyle/>
        <a:p>
          <a:endParaRPr lang="cs-CZ"/>
        </a:p>
      </dgm:t>
    </dgm:pt>
    <dgm:pt modelId="{6F437514-D22A-48B3-BD76-B4EB4A7CD112}" type="sibTrans" cxnId="{E8FDBE36-40F4-4E12-9D00-E3490085179B}">
      <dgm:prSet/>
      <dgm:spPr/>
      <dgm:t>
        <a:bodyPr/>
        <a:lstStyle/>
        <a:p>
          <a:endParaRPr lang="cs-CZ"/>
        </a:p>
      </dgm:t>
    </dgm:pt>
    <dgm:pt modelId="{18BA59BC-08FC-478F-A638-F365A7F0BB19}" type="pres">
      <dgm:prSet presAssocID="{5C02E77D-C482-4852-A63A-833BF58E33EE}" presName="compositeShape" presStyleCnt="0">
        <dgm:presLayoutVars>
          <dgm:dir/>
          <dgm:resizeHandles/>
        </dgm:presLayoutVars>
      </dgm:prSet>
      <dgm:spPr/>
    </dgm:pt>
    <dgm:pt modelId="{44D6776E-C88D-4EE3-9688-777C0745A7DA}" type="pres">
      <dgm:prSet presAssocID="{5C02E77D-C482-4852-A63A-833BF58E33EE}" presName="pyramid" presStyleLbl="node1" presStyleIdx="0" presStyleCnt="1" custScaleX="110990" custLinFactNeighborX="7042" custLinFactNeighborY="-1282"/>
      <dgm:spPr>
        <a:ln>
          <a:solidFill>
            <a:schemeClr val="accent1"/>
          </a:solidFill>
        </a:ln>
      </dgm:spPr>
    </dgm:pt>
    <dgm:pt modelId="{B71E52B1-9D87-4609-9D7A-DA268C4A116B}" type="pres">
      <dgm:prSet presAssocID="{5C02E77D-C482-4852-A63A-833BF58E33EE}" presName="theList" presStyleCnt="0"/>
      <dgm:spPr/>
    </dgm:pt>
    <dgm:pt modelId="{E1088519-4C54-4CB2-87A1-36DBD8593F1E}" type="pres">
      <dgm:prSet presAssocID="{70768376-0CA5-4551-8B78-2DC7D8D371C3}" presName="aNode" presStyleLbl="fgAcc1" presStyleIdx="0" presStyleCnt="7" custLinFactNeighborX="-41012" custLinFactNeighborY="1387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95DDC4-32A7-4631-BF03-12A06F65D7A3}" type="pres">
      <dgm:prSet presAssocID="{70768376-0CA5-4551-8B78-2DC7D8D371C3}" presName="aSpace" presStyleCnt="0"/>
      <dgm:spPr/>
    </dgm:pt>
    <dgm:pt modelId="{649EB094-F2A3-4840-AAC2-08D08BCB1053}" type="pres">
      <dgm:prSet presAssocID="{BBD0264E-FE47-473E-B35B-4A1AA88293CE}" presName="aNode" presStyleLbl="fgAcc1" presStyleIdx="1" presStyleCnt="7" custLinFactY="54154" custLinFactNeighborX="-41012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81BD8D-6639-4F9A-819F-6FECBC2E4C74}" type="pres">
      <dgm:prSet presAssocID="{BBD0264E-FE47-473E-B35B-4A1AA88293CE}" presName="aSpace" presStyleCnt="0"/>
      <dgm:spPr/>
    </dgm:pt>
    <dgm:pt modelId="{CE63DED3-7669-4550-BCA5-60688807362D}" type="pres">
      <dgm:prSet presAssocID="{2177D2F2-C004-41A4-927A-AC42B37D7DC5}" presName="aNode" presStyleLbl="fgAcc1" presStyleIdx="2" presStyleCnt="7" custLinFactY="67887" custLinFactNeighborX="-41012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E645B6-0C18-45C4-A9DB-A6BEB7887E37}" type="pres">
      <dgm:prSet presAssocID="{2177D2F2-C004-41A4-927A-AC42B37D7DC5}" presName="aSpace" presStyleCnt="0"/>
      <dgm:spPr/>
    </dgm:pt>
    <dgm:pt modelId="{1B40D255-C106-47B7-B2A4-94C0B25E3449}" type="pres">
      <dgm:prSet presAssocID="{268ED3F6-3B58-4587-B7AC-91AC768A4237}" presName="aNode" presStyleLbl="fgAcc1" presStyleIdx="3" presStyleCnt="7" custLinFactY="200000" custLinFactNeighborX="-39040" custLinFactNeighborY="2638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101727-21F6-47B8-A6C4-FCE7B748315E}" type="pres">
      <dgm:prSet presAssocID="{268ED3F6-3B58-4587-B7AC-91AC768A4237}" presName="aSpace" presStyleCnt="0"/>
      <dgm:spPr/>
    </dgm:pt>
    <dgm:pt modelId="{46D6FAD0-E188-4D56-80AD-DB7C26DFF938}" type="pres">
      <dgm:prSet presAssocID="{70B3A6BB-E0EA-4FFC-A995-36ED5C3A866E}" presName="aNode" presStyleLbl="fgAcc1" presStyleIdx="4" presStyleCnt="7" custLinFactY="221832" custLinFactNeighborX="-39040" custLinFactNeighborY="3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58A17C-7A07-4D18-BA9C-5B5E5FD7F3DC}" type="pres">
      <dgm:prSet presAssocID="{70B3A6BB-E0EA-4FFC-A995-36ED5C3A866E}" presName="aSpace" presStyleCnt="0"/>
      <dgm:spPr/>
    </dgm:pt>
    <dgm:pt modelId="{77274036-E8D0-40B6-9C71-0BC0D4DB493A}" type="pres">
      <dgm:prSet presAssocID="{B1AAC17F-3E52-4516-ABC6-108AE6744367}" presName="aNode" presStyleLbl="fgAcc1" presStyleIdx="5" presStyleCnt="7" custAng="16200000" custScaleX="73570" custLinFactY="-337271" custLinFactNeighborX="37193" custLinFactNeighborY="-4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A48B4A-17C1-4A51-A932-078BDE97A332}" type="pres">
      <dgm:prSet presAssocID="{B1AAC17F-3E52-4516-ABC6-108AE6744367}" presName="aSpace" presStyleCnt="0"/>
      <dgm:spPr/>
    </dgm:pt>
    <dgm:pt modelId="{C3B56C00-3AA9-4C4F-9DC7-019C5B498328}" type="pres">
      <dgm:prSet presAssocID="{2B593433-5E20-4EB2-93E5-0D04290F32B0}" presName="aNode" presStyleLbl="fgAcc1" presStyleIdx="6" presStyleCnt="7" custAng="16200000" custScaleX="60553" custLinFactX="-26592" custLinFactY="-23994" custLinFactNeighborX="-10000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E202CA-627B-4E5D-9DFC-C27FFECE00E4}" type="pres">
      <dgm:prSet presAssocID="{2B593433-5E20-4EB2-93E5-0D04290F32B0}" presName="aSpace" presStyleCnt="0"/>
      <dgm:spPr/>
    </dgm:pt>
  </dgm:ptLst>
  <dgm:cxnLst>
    <dgm:cxn modelId="{B39983D5-DED1-4776-BB29-DB328B757BC0}" srcId="{5C02E77D-C482-4852-A63A-833BF58E33EE}" destId="{70768376-0CA5-4551-8B78-2DC7D8D371C3}" srcOrd="0" destOrd="0" parTransId="{5A799ABD-3331-4B24-B423-C7E838AB7333}" sibTransId="{81763974-10D2-4736-9F7B-ADE83D1CA117}"/>
    <dgm:cxn modelId="{11551CB5-9F65-49C8-92CC-6E835EB8EE70}" type="presOf" srcId="{268ED3F6-3B58-4587-B7AC-91AC768A4237}" destId="{1B40D255-C106-47B7-B2A4-94C0B25E3449}" srcOrd="0" destOrd="0" presId="urn:microsoft.com/office/officeart/2005/8/layout/pyramid2"/>
    <dgm:cxn modelId="{EC7149C1-F44D-47C5-B854-CC24B283267D}" type="presOf" srcId="{70B3A6BB-E0EA-4FFC-A995-36ED5C3A866E}" destId="{46D6FAD0-E188-4D56-80AD-DB7C26DFF938}" srcOrd="0" destOrd="0" presId="urn:microsoft.com/office/officeart/2005/8/layout/pyramid2"/>
    <dgm:cxn modelId="{E8FDBE36-40F4-4E12-9D00-E3490085179B}" srcId="{5C02E77D-C482-4852-A63A-833BF58E33EE}" destId="{B1AAC17F-3E52-4516-ABC6-108AE6744367}" srcOrd="5" destOrd="0" parTransId="{703D1CDF-236F-4519-AE90-50522B979712}" sibTransId="{6F437514-D22A-48B3-BD76-B4EB4A7CD112}"/>
    <dgm:cxn modelId="{78079EC9-4532-47EB-BBD6-0A6246AF5788}" srcId="{5C02E77D-C482-4852-A63A-833BF58E33EE}" destId="{70B3A6BB-E0EA-4FFC-A995-36ED5C3A866E}" srcOrd="4" destOrd="0" parTransId="{4DBAF286-2656-4C82-9488-C787DE5842BB}" sibTransId="{17E845DB-E24D-49A4-B805-1BC87E84F524}"/>
    <dgm:cxn modelId="{458B7123-1F07-4044-A35A-7BC7432DA503}" srcId="{5C02E77D-C482-4852-A63A-833BF58E33EE}" destId="{268ED3F6-3B58-4587-B7AC-91AC768A4237}" srcOrd="3" destOrd="0" parTransId="{E5478DBC-4D68-4808-98DB-CF0ED1F5DBC4}" sibTransId="{8622573B-3A10-4FB5-A7FE-3F70D3B28E3A}"/>
    <dgm:cxn modelId="{92962754-EA3A-41BB-975C-E7CDC86CF36C}" srcId="{5C02E77D-C482-4852-A63A-833BF58E33EE}" destId="{2B593433-5E20-4EB2-93E5-0D04290F32B0}" srcOrd="6" destOrd="0" parTransId="{E3B1E32D-C3FA-430F-9295-4F7B6561E57A}" sibTransId="{54558A45-F231-4511-9C33-D84B12339F0B}"/>
    <dgm:cxn modelId="{5C381CAA-2F6A-411A-A582-843149291AFB}" type="presOf" srcId="{2B593433-5E20-4EB2-93E5-0D04290F32B0}" destId="{C3B56C00-3AA9-4C4F-9DC7-019C5B498328}" srcOrd="0" destOrd="0" presId="urn:microsoft.com/office/officeart/2005/8/layout/pyramid2"/>
    <dgm:cxn modelId="{E4B7847B-3914-448A-8C36-13C39ECAA2CC}" type="presOf" srcId="{5C02E77D-C482-4852-A63A-833BF58E33EE}" destId="{18BA59BC-08FC-478F-A638-F365A7F0BB19}" srcOrd="0" destOrd="0" presId="urn:microsoft.com/office/officeart/2005/8/layout/pyramid2"/>
    <dgm:cxn modelId="{3209EC16-2078-46C5-873D-22AFEFD0F112}" type="presOf" srcId="{BBD0264E-FE47-473E-B35B-4A1AA88293CE}" destId="{649EB094-F2A3-4840-AAC2-08D08BCB1053}" srcOrd="0" destOrd="0" presId="urn:microsoft.com/office/officeart/2005/8/layout/pyramid2"/>
    <dgm:cxn modelId="{18546EE6-C3BF-4E5D-B1BC-0529537EE0A7}" srcId="{5C02E77D-C482-4852-A63A-833BF58E33EE}" destId="{2177D2F2-C004-41A4-927A-AC42B37D7DC5}" srcOrd="2" destOrd="0" parTransId="{B678A52B-4D8A-4918-BCFA-8289911BE876}" sibTransId="{7E812580-6910-4B33-8368-DEF0917F2E24}"/>
    <dgm:cxn modelId="{A0DB157B-1120-431F-A8D1-32B84C231957}" type="presOf" srcId="{2177D2F2-C004-41A4-927A-AC42B37D7DC5}" destId="{CE63DED3-7669-4550-BCA5-60688807362D}" srcOrd="0" destOrd="0" presId="urn:microsoft.com/office/officeart/2005/8/layout/pyramid2"/>
    <dgm:cxn modelId="{7F0DAC90-5E01-42D4-A47F-283414D8E481}" srcId="{5C02E77D-C482-4852-A63A-833BF58E33EE}" destId="{BBD0264E-FE47-473E-B35B-4A1AA88293CE}" srcOrd="1" destOrd="0" parTransId="{FB990AD2-0DA4-4CBB-BF5F-D821280D4417}" sibTransId="{F45E9ADC-78A7-4FCB-9F36-76B5E09EB532}"/>
    <dgm:cxn modelId="{C03BAA67-13A9-48B2-97B5-F364549B0616}" type="presOf" srcId="{70768376-0CA5-4551-8B78-2DC7D8D371C3}" destId="{E1088519-4C54-4CB2-87A1-36DBD8593F1E}" srcOrd="0" destOrd="0" presId="urn:microsoft.com/office/officeart/2005/8/layout/pyramid2"/>
    <dgm:cxn modelId="{D37D6FE3-CD9F-4431-B590-97980A641936}" type="presOf" srcId="{B1AAC17F-3E52-4516-ABC6-108AE6744367}" destId="{77274036-E8D0-40B6-9C71-0BC0D4DB493A}" srcOrd="0" destOrd="0" presId="urn:microsoft.com/office/officeart/2005/8/layout/pyramid2"/>
    <dgm:cxn modelId="{FC3A5BF6-FA2D-47D4-B8D2-DAB984955DDE}" type="presParOf" srcId="{18BA59BC-08FC-478F-A638-F365A7F0BB19}" destId="{44D6776E-C88D-4EE3-9688-777C0745A7DA}" srcOrd="0" destOrd="0" presId="urn:microsoft.com/office/officeart/2005/8/layout/pyramid2"/>
    <dgm:cxn modelId="{92A7277D-6C2E-48AB-A199-629B34FD1715}" type="presParOf" srcId="{18BA59BC-08FC-478F-A638-F365A7F0BB19}" destId="{B71E52B1-9D87-4609-9D7A-DA268C4A116B}" srcOrd="1" destOrd="0" presId="urn:microsoft.com/office/officeart/2005/8/layout/pyramid2"/>
    <dgm:cxn modelId="{D3C56943-F460-4825-8D83-BE017A9686BD}" type="presParOf" srcId="{B71E52B1-9D87-4609-9D7A-DA268C4A116B}" destId="{E1088519-4C54-4CB2-87A1-36DBD8593F1E}" srcOrd="0" destOrd="0" presId="urn:microsoft.com/office/officeart/2005/8/layout/pyramid2"/>
    <dgm:cxn modelId="{1DF355EE-25D7-491D-BCCA-7973F6C2631D}" type="presParOf" srcId="{B71E52B1-9D87-4609-9D7A-DA268C4A116B}" destId="{9595DDC4-32A7-4631-BF03-12A06F65D7A3}" srcOrd="1" destOrd="0" presId="urn:microsoft.com/office/officeart/2005/8/layout/pyramid2"/>
    <dgm:cxn modelId="{3120CF7F-27A1-480B-97B3-4FB06FE8AA4E}" type="presParOf" srcId="{B71E52B1-9D87-4609-9D7A-DA268C4A116B}" destId="{649EB094-F2A3-4840-AAC2-08D08BCB1053}" srcOrd="2" destOrd="0" presId="urn:microsoft.com/office/officeart/2005/8/layout/pyramid2"/>
    <dgm:cxn modelId="{EB9BA975-B064-4AB0-B935-7A3858801175}" type="presParOf" srcId="{B71E52B1-9D87-4609-9D7A-DA268C4A116B}" destId="{8C81BD8D-6639-4F9A-819F-6FECBC2E4C74}" srcOrd="3" destOrd="0" presId="urn:microsoft.com/office/officeart/2005/8/layout/pyramid2"/>
    <dgm:cxn modelId="{54723B52-3A5F-4CE3-8F27-21798A1ECC8E}" type="presParOf" srcId="{B71E52B1-9D87-4609-9D7A-DA268C4A116B}" destId="{CE63DED3-7669-4550-BCA5-60688807362D}" srcOrd="4" destOrd="0" presId="urn:microsoft.com/office/officeart/2005/8/layout/pyramid2"/>
    <dgm:cxn modelId="{21442659-CF96-49D1-A820-44F08F4D0041}" type="presParOf" srcId="{B71E52B1-9D87-4609-9D7A-DA268C4A116B}" destId="{F0E645B6-0C18-45C4-A9DB-A6BEB7887E37}" srcOrd="5" destOrd="0" presId="urn:microsoft.com/office/officeart/2005/8/layout/pyramid2"/>
    <dgm:cxn modelId="{2E72AC1C-4C3E-4B73-926B-EB074C4350B9}" type="presParOf" srcId="{B71E52B1-9D87-4609-9D7A-DA268C4A116B}" destId="{1B40D255-C106-47B7-B2A4-94C0B25E3449}" srcOrd="6" destOrd="0" presId="urn:microsoft.com/office/officeart/2005/8/layout/pyramid2"/>
    <dgm:cxn modelId="{27EE01FF-0A5D-4B2D-88EF-29A7099CB075}" type="presParOf" srcId="{B71E52B1-9D87-4609-9D7A-DA268C4A116B}" destId="{B6101727-21F6-47B8-A6C4-FCE7B748315E}" srcOrd="7" destOrd="0" presId="urn:microsoft.com/office/officeart/2005/8/layout/pyramid2"/>
    <dgm:cxn modelId="{17671D6F-181B-4CA1-AFF0-19E19F000B84}" type="presParOf" srcId="{B71E52B1-9D87-4609-9D7A-DA268C4A116B}" destId="{46D6FAD0-E188-4D56-80AD-DB7C26DFF938}" srcOrd="8" destOrd="0" presId="urn:microsoft.com/office/officeart/2005/8/layout/pyramid2"/>
    <dgm:cxn modelId="{919EBB97-F3A2-4C1A-8512-C349A10B70DC}" type="presParOf" srcId="{B71E52B1-9D87-4609-9D7A-DA268C4A116B}" destId="{3A58A17C-7A07-4D18-BA9C-5B5E5FD7F3DC}" srcOrd="9" destOrd="0" presId="urn:microsoft.com/office/officeart/2005/8/layout/pyramid2"/>
    <dgm:cxn modelId="{BC8453D8-2C89-4D53-A036-073A46B1AF48}" type="presParOf" srcId="{B71E52B1-9D87-4609-9D7A-DA268C4A116B}" destId="{77274036-E8D0-40B6-9C71-0BC0D4DB493A}" srcOrd="10" destOrd="0" presId="urn:microsoft.com/office/officeart/2005/8/layout/pyramid2"/>
    <dgm:cxn modelId="{7E1F7581-F5EB-49F3-9AE0-8D73AE79E851}" type="presParOf" srcId="{B71E52B1-9D87-4609-9D7A-DA268C4A116B}" destId="{49A48B4A-17C1-4A51-A932-078BDE97A332}" srcOrd="11" destOrd="0" presId="urn:microsoft.com/office/officeart/2005/8/layout/pyramid2"/>
    <dgm:cxn modelId="{4E6899E1-8791-43B2-8429-1091D144F056}" type="presParOf" srcId="{B71E52B1-9D87-4609-9D7A-DA268C4A116B}" destId="{C3B56C00-3AA9-4C4F-9DC7-019C5B498328}" srcOrd="12" destOrd="0" presId="urn:microsoft.com/office/officeart/2005/8/layout/pyramid2"/>
    <dgm:cxn modelId="{14CC20C6-7C1A-46C3-BDD9-BC149CC6BD05}" type="presParOf" srcId="{B71E52B1-9D87-4609-9D7A-DA268C4A116B}" destId="{53E202CA-627B-4E5D-9DFC-C27FFECE00E4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95DB5CE-D796-46ED-B813-231BA1A3E858}">
      <dsp:nvSpPr>
        <dsp:cNvPr id="0" name=""/>
        <dsp:cNvSpPr/>
      </dsp:nvSpPr>
      <dsp:spPr>
        <a:xfrm>
          <a:off x="1116" y="818269"/>
          <a:ext cx="4353222" cy="261193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/>
            <a:t>Právo v objektivním smyslu</a:t>
          </a:r>
          <a:endParaRPr lang="cs-CZ" sz="5300" kern="1200" dirty="0"/>
        </a:p>
      </dsp:txBody>
      <dsp:txXfrm>
        <a:off x="1116" y="818269"/>
        <a:ext cx="4353222" cy="2611933"/>
      </dsp:txXfrm>
    </dsp:sp>
    <dsp:sp modelId="{A1922FC4-7AEB-4F17-9EB5-0FBF1CD41BA5}">
      <dsp:nvSpPr>
        <dsp:cNvPr id="0" name=""/>
        <dsp:cNvSpPr/>
      </dsp:nvSpPr>
      <dsp:spPr>
        <a:xfrm>
          <a:off x="4789661" y="818269"/>
          <a:ext cx="4353222" cy="261193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/>
            <a:t>Právo v subjektivním smyslu</a:t>
          </a:r>
          <a:endParaRPr lang="cs-CZ" sz="5300" kern="1200" dirty="0"/>
        </a:p>
      </dsp:txBody>
      <dsp:txXfrm>
        <a:off x="4789661" y="818269"/>
        <a:ext cx="4353222" cy="261193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E20857-C2F4-47E2-9DE1-4AE10F343317}">
      <dsp:nvSpPr>
        <dsp:cNvPr id="0" name=""/>
        <dsp:cNvSpPr/>
      </dsp:nvSpPr>
      <dsp:spPr>
        <a:xfrm>
          <a:off x="0" y="193580"/>
          <a:ext cx="8964488" cy="1053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Ve sbírce zákonů české republiky</a:t>
          </a:r>
          <a:endParaRPr lang="cs-CZ" sz="4500" kern="1200" dirty="0"/>
        </a:p>
      </dsp:txBody>
      <dsp:txXfrm>
        <a:off x="0" y="193580"/>
        <a:ext cx="8964488" cy="10530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E20857-C2F4-47E2-9DE1-4AE10F343317}">
      <dsp:nvSpPr>
        <dsp:cNvPr id="0" name=""/>
        <dsp:cNvSpPr/>
      </dsp:nvSpPr>
      <dsp:spPr>
        <a:xfrm>
          <a:off x="0" y="11589"/>
          <a:ext cx="8964488" cy="14285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Ve sbírce mezinárodních smluv české republiky</a:t>
          </a:r>
          <a:endParaRPr lang="cs-CZ" sz="3700" kern="1200" dirty="0"/>
        </a:p>
      </dsp:txBody>
      <dsp:txXfrm>
        <a:off x="0" y="11589"/>
        <a:ext cx="8964488" cy="142857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6D44E7-C77F-4536-8A00-3AD0338120F9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021201-844B-4DBA-BE0F-85E3308693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38540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021201-844B-4DBA-BE0F-85E3308693E4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ADD3513-E45A-459C-ABFA-89A9946A25EA}" type="datetimeFigureOut">
              <a:rPr lang="cs-CZ" smtClean="0"/>
              <a:pPr/>
              <a:t>1.4.2014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5B65957-4437-49D5-9A03-923DA61B1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2038253"/>
              </p:ext>
            </p:extLst>
          </p:nvPr>
        </p:nvGraphicFramePr>
        <p:xfrm>
          <a:off x="611560" y="1916829"/>
          <a:ext cx="7892600" cy="4849599"/>
        </p:xfrm>
        <a:graphic>
          <a:graphicData uri="http://schemas.openxmlformats.org/drawingml/2006/table">
            <a:tbl>
              <a:tblPr/>
              <a:tblGrid>
                <a:gridCol w="2010146"/>
                <a:gridCol w="5882454"/>
              </a:tblGrid>
              <a:tr h="440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440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38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40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nauka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40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Právo – úvod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(klíčová aktivita III/2)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40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38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13299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Prezentace má za úkol přiblížit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pojem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právo, popsat jeho základní členění, definovat základní pojmy </a:t>
                      </a:r>
                      <a:r>
                        <a:rPr lang="cs-CZ" sz="18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 právu.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40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2. 9. 2013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grpSp>
        <p:nvGrpSpPr>
          <p:cNvPr id="20" name="Skupina 10"/>
          <p:cNvGrpSpPr>
            <a:grpSpLocks/>
          </p:cNvGrpSpPr>
          <p:nvPr/>
        </p:nvGrpSpPr>
        <p:grpSpPr bwMode="auto">
          <a:xfrm>
            <a:off x="0" y="228600"/>
            <a:ext cx="8963025" cy="1400200"/>
            <a:chOff x="0" y="0"/>
            <a:chExt cx="88837" cy="15314"/>
          </a:xfrm>
        </p:grpSpPr>
        <p:pic>
          <p:nvPicPr>
            <p:cNvPr id="21" name="Obrázek 2" descr="Výřez obrazovky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22" name="Obrázek 3" descr="loga soukrškolyvjpeg.jpg"/>
            <p:cNvPicPr>
              <a:picLocks noChangeAspect="1"/>
            </p:cNvPicPr>
            <p:nvPr/>
          </p:nvPicPr>
          <p:blipFill>
            <a:blip r:embed="rId4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23" name="Obrázek 4" descr="loga soukrškolyvjpeg.jpg"/>
            <p:cNvPicPr>
              <a:picLocks noChangeAspect="1"/>
            </p:cNvPicPr>
            <p:nvPr/>
          </p:nvPicPr>
          <p:blipFill>
            <a:blip r:embed="rId5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24" name="Obdélník 5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Právo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cs-CZ" i="1" dirty="0" smtClean="0"/>
              <a:t>Obtížné vymezit pojem práva, nutno nahlížet ze dvou základních pohledů:</a:t>
            </a:r>
          </a:p>
          <a:p>
            <a:pPr algn="just">
              <a:buFont typeface="Wingdings" pitchFamily="2" charset="2"/>
              <a:buChar char="§"/>
            </a:pPr>
            <a:endParaRPr lang="cs-CZ" dirty="0" smtClean="0"/>
          </a:p>
          <a:p>
            <a:pPr algn="just">
              <a:buFont typeface="Wingdings" pitchFamily="2" charset="2"/>
              <a:buChar char="§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21" y="51499"/>
            <a:ext cx="1584176" cy="16274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992709235"/>
              </p:ext>
            </p:extLst>
          </p:nvPr>
        </p:nvGraphicFramePr>
        <p:xfrm>
          <a:off x="0" y="2492896"/>
          <a:ext cx="914400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7239000" cy="4846320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§"/>
            </a:pPr>
            <a:r>
              <a:rPr lang="cs-CZ" dirty="0"/>
              <a:t>Právo v </a:t>
            </a:r>
            <a:r>
              <a:rPr lang="cs-CZ" b="1" u="sng" dirty="0"/>
              <a:t>objektivním</a:t>
            </a:r>
            <a:r>
              <a:rPr lang="cs-CZ" dirty="0"/>
              <a:t> smyslu (jemuž odpovídá anglické slůvko „</a:t>
            </a:r>
            <a:r>
              <a:rPr lang="cs-CZ" dirty="0" err="1"/>
              <a:t>law</a:t>
            </a:r>
            <a:r>
              <a:rPr lang="cs-CZ" dirty="0"/>
              <a:t>“) jako souhrn platných, obecně závazných pravidel chování stanovených a vynucovaných státní mocí.</a:t>
            </a:r>
          </a:p>
          <a:p>
            <a:pPr marL="0" indent="0" algn="just">
              <a:buNone/>
            </a:pPr>
            <a:r>
              <a:rPr lang="cs-CZ" dirty="0"/>
              <a:t>   - tvoří právní řád státu</a:t>
            </a:r>
          </a:p>
          <a:p>
            <a:pPr algn="just">
              <a:buFont typeface="Wingdings" pitchFamily="2" charset="2"/>
              <a:buChar char="§"/>
            </a:pPr>
            <a:endParaRPr lang="cs-CZ" dirty="0"/>
          </a:p>
          <a:p>
            <a:pPr algn="just">
              <a:buFont typeface="Wingdings" pitchFamily="2" charset="2"/>
              <a:buChar char="§"/>
            </a:pPr>
            <a:r>
              <a:rPr lang="cs-CZ" dirty="0"/>
              <a:t>Právo v </a:t>
            </a:r>
            <a:r>
              <a:rPr lang="cs-CZ" b="1" u="sng" dirty="0"/>
              <a:t>subjektivním</a:t>
            </a:r>
            <a:r>
              <a:rPr lang="cs-CZ" dirty="0"/>
              <a:t> smyslu (odpovídá anglickému „</a:t>
            </a:r>
            <a:r>
              <a:rPr lang="cs-CZ" dirty="0" err="1"/>
              <a:t>right</a:t>
            </a:r>
            <a:r>
              <a:rPr lang="cs-CZ" dirty="0"/>
              <a:t>“) chápáno jako právní normou zaručená možnost chování, tedy </a:t>
            </a:r>
            <a:r>
              <a:rPr lang="cs-CZ" dirty="0" smtClean="0"/>
              <a:t>jako oprávnění k </a:t>
            </a:r>
            <a:r>
              <a:rPr lang="cs-CZ" dirty="0"/>
              <a:t>určitému konání – „mám na něco právo“.</a:t>
            </a:r>
          </a:p>
          <a:p>
            <a:pPr marL="0" indent="0" algn="just">
              <a:buNone/>
            </a:pPr>
            <a:r>
              <a:rPr lang="cs-CZ" dirty="0"/>
              <a:t>   - Lidská práva a svobody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21155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7239000" cy="590705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Objektivní právo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Povinnost zastavit na </a:t>
            </a:r>
            <a:r>
              <a:rPr lang="cs-CZ" sz="2800" dirty="0" err="1" smtClean="0"/>
              <a:t>STOPce</a:t>
            </a:r>
            <a:r>
              <a:rPr lang="cs-CZ" sz="2800" dirty="0" smtClean="0"/>
              <a:t>	(</a:t>
            </a:r>
            <a:r>
              <a:rPr lang="cs-CZ" sz="2400" i="1" dirty="0" smtClean="0"/>
              <a:t>příkaz</a:t>
            </a:r>
            <a:r>
              <a:rPr lang="cs-CZ" sz="2800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Zákaz padělání peněz		(</a:t>
            </a:r>
            <a:r>
              <a:rPr lang="cs-CZ" sz="2400" i="1" dirty="0" smtClean="0"/>
              <a:t>zákaz</a:t>
            </a:r>
            <a:r>
              <a:rPr lang="cs-CZ" sz="2800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Možnost odstoupení od smlouvy	(</a:t>
            </a:r>
            <a:r>
              <a:rPr lang="cs-CZ" sz="2400" i="1" dirty="0" smtClean="0"/>
              <a:t>dovolení</a:t>
            </a:r>
            <a:r>
              <a:rPr lang="cs-CZ" sz="2800" dirty="0" smtClean="0"/>
              <a:t>)</a:t>
            </a:r>
          </a:p>
          <a:p>
            <a:pPr marL="0" indent="0">
              <a:buNone/>
            </a:pPr>
            <a:endParaRPr lang="cs-CZ" sz="2800" dirty="0" smtClean="0"/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Subjektivní právo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Právo na odměnu za vykonanou práci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Právo na život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Svoboda projevu</a:t>
            </a:r>
          </a:p>
          <a:p>
            <a:pPr>
              <a:buFont typeface="Wingdings" pitchFamily="2" charset="2"/>
              <a:buChar char="§"/>
            </a:pPr>
            <a:endParaRPr lang="cs-CZ" sz="2800" dirty="0" smtClean="0"/>
          </a:p>
          <a:p>
            <a:pPr marL="0" indent="0" algn="just">
              <a:buNone/>
            </a:pPr>
            <a:r>
              <a:rPr lang="cs-CZ" sz="2200" i="1" dirty="0" smtClean="0">
                <a:solidFill>
                  <a:schemeClr val="accent2">
                    <a:lumMod val="75000"/>
                  </a:schemeClr>
                </a:solidFill>
              </a:rPr>
              <a:t>„právo jednoho končí tam, kde začíná právo druhého“</a:t>
            </a:r>
            <a:endParaRPr lang="cs-CZ" sz="2200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232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Právní řád</a:t>
            </a:r>
            <a:r>
              <a:rPr lang="cs-CZ" sz="36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cs-CZ" sz="36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§"/>
            </a:pPr>
            <a:r>
              <a:rPr lang="cs-CZ" dirty="0"/>
              <a:t>Souhrn veškerých pramenů práva platných na území určitého </a:t>
            </a:r>
            <a:r>
              <a:rPr lang="cs-CZ" dirty="0" smtClean="0"/>
              <a:t>státu.</a:t>
            </a:r>
          </a:p>
          <a:p>
            <a:pPr algn="just">
              <a:buFont typeface="Wingdings" pitchFamily="2" charset="2"/>
              <a:buChar char="§"/>
            </a:pPr>
            <a:endParaRPr lang="cs-CZ" dirty="0"/>
          </a:p>
          <a:p>
            <a:pPr algn="just">
              <a:buFont typeface="Wingdings" pitchFamily="2" charset="2"/>
              <a:buChar char="§"/>
            </a:pPr>
            <a:r>
              <a:rPr lang="cs-CZ" dirty="0"/>
              <a:t>Povinnost řídit se právním řádem mají občané </a:t>
            </a:r>
            <a:r>
              <a:rPr lang="cs-CZ" dirty="0" smtClean="0"/>
              <a:t>státu, ale i </a:t>
            </a:r>
            <a:r>
              <a:rPr lang="cs-CZ" dirty="0"/>
              <a:t>cizinci </a:t>
            </a:r>
            <a:r>
              <a:rPr lang="cs-CZ" dirty="0" smtClean="0"/>
              <a:t>vyskytující se na </a:t>
            </a:r>
            <a:r>
              <a:rPr lang="cs-CZ" dirty="0"/>
              <a:t>jeho </a:t>
            </a:r>
            <a:r>
              <a:rPr lang="cs-CZ" dirty="0" smtClean="0"/>
              <a:t>území.</a:t>
            </a:r>
          </a:p>
          <a:p>
            <a:pPr algn="just">
              <a:buFont typeface="Wingdings" pitchFamily="2" charset="2"/>
              <a:buChar char="§"/>
            </a:pPr>
            <a:endParaRPr lang="cs-CZ" dirty="0"/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Občan je vázán právním řádem „svého“ státu </a:t>
            </a:r>
            <a:br>
              <a:rPr lang="cs-CZ" dirty="0" smtClean="0"/>
            </a:br>
            <a:r>
              <a:rPr lang="cs-CZ" dirty="0" smtClean="0"/>
              <a:t>i v případě, že se nachází na území státu jiného.</a:t>
            </a:r>
          </a:p>
          <a:p>
            <a:pPr algn="just">
              <a:buFont typeface="Wingdings" pitchFamily="2" charset="2"/>
              <a:buChar char="§"/>
            </a:pPr>
            <a:endParaRPr lang="cs-CZ" dirty="0"/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Aby mohl normativní akt vstoupit v platnost, musí být publikován ve </a:t>
            </a:r>
            <a:r>
              <a:rPr lang="cs-CZ" u="sng" dirty="0"/>
              <a:t>sbírce zákonů ČR</a:t>
            </a:r>
            <a:r>
              <a:rPr lang="cs-CZ" dirty="0" smtClean="0"/>
              <a:t>, mezinárodní smlouvy závazné pro ČR se publikují ve </a:t>
            </a:r>
            <a:r>
              <a:rPr lang="cs-CZ" u="sng" dirty="0" smtClean="0"/>
              <a:t>sbírce mezinárodních smluv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67742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7239000" cy="484632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Každý nově vzniklý / přijatý vnitrostátní předpis je publikován: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Každá mezinárodní smlouva, jež je závazná pro ČR, je publikována: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1590137289"/>
              </p:ext>
            </p:extLst>
          </p:nvPr>
        </p:nvGraphicFramePr>
        <p:xfrm>
          <a:off x="0" y="1844824"/>
          <a:ext cx="8964488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3925457305"/>
              </p:ext>
            </p:extLst>
          </p:nvPr>
        </p:nvGraphicFramePr>
        <p:xfrm>
          <a:off x="-15641" y="4797152"/>
          <a:ext cx="8964488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="" xmlns:p14="http://schemas.microsoft.com/office/powerpoint/2010/main" val="397931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Právní řád ČR tvoří</a:t>
            </a:r>
            <a:br>
              <a:rPr lang="cs-CZ" sz="36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7211144" cy="5547016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158432362"/>
              </p:ext>
            </p:extLst>
          </p:nvPr>
        </p:nvGraphicFramePr>
        <p:xfrm>
          <a:off x="611560" y="908720"/>
          <a:ext cx="6696744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Přímá spojnice 5"/>
          <p:cNvCxnSpPr/>
          <p:nvPr/>
        </p:nvCxnSpPr>
        <p:spPr>
          <a:xfrm>
            <a:off x="1403648" y="4293096"/>
            <a:ext cx="51125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28945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228640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284984"/>
            <a:ext cx="7239000" cy="3115728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Další dělení </a:t>
            </a:r>
            <a:r>
              <a:rPr lang="cs-CZ" sz="32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práva</a:t>
            </a:r>
            <a:r>
              <a:rPr lang="cs-CZ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:</a:t>
            </a:r>
            <a:endParaRPr lang="cs-CZ" sz="32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§"/>
            </a:pPr>
            <a:r>
              <a:rPr lang="cs-CZ" dirty="0"/>
              <a:t>Pozitivní		X	Přirozené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Soukromé		X	Veřejné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Hmotné</a:t>
            </a:r>
            <a:r>
              <a:rPr lang="cs-CZ" dirty="0"/>
              <a:t>		X 	Procesní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Vnitrostátní	X	</a:t>
            </a:r>
            <a:r>
              <a:rPr lang="cs-CZ" dirty="0" smtClean="0"/>
              <a:t>Mezinárodní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7735797" cy="28555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45583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Pozitivní </a:t>
            </a:r>
            <a: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X Přirozené </a:t>
            </a:r>
            <a:r>
              <a:rPr lang="cs-CZ" sz="40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právo</a:t>
            </a:r>
            <a:br>
              <a:rPr lang="cs-CZ" sz="40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403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Pozitivní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Výsledkem volní aktivity zákonodárce, tvořeno systémem pravidel a vynucováno státní mocí. 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Je tedy změnitelné, zrušitelné a jeho vznik se váže na speciální proceduru. </a:t>
            </a:r>
          </a:p>
          <a:p>
            <a:pPr algn="just">
              <a:buFont typeface="Wingdings" pitchFamily="2" charset="2"/>
              <a:buChar char="§"/>
            </a:pPr>
            <a:endParaRPr lang="cs-CZ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r>
              <a:rPr lang="cs-CZ" sz="3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Přirozené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 smtClean="0"/>
              <a:t>Existuje nezávisle na vůli zákonodárce, vychází ze samotné podstaty lidské bytosti, lze vyvodit z lidského rozumu, či je tvořeno „božskou autoritou“.</a:t>
            </a:r>
          </a:p>
          <a:p>
            <a:pPr algn="just">
              <a:buFont typeface="Wingdings" pitchFamily="2" charset="2"/>
              <a:buChar char="§"/>
            </a:pPr>
            <a:r>
              <a:rPr lang="cs-CZ" dirty="0"/>
              <a:t>Nezávislé na pozitivním.</a:t>
            </a:r>
            <a:endParaRPr lang="cs-CZ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139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Soukromé X Veřejné právo</a:t>
            </a:r>
            <a:r>
              <a:rPr lang="cs-CZ" sz="36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cs-CZ" sz="36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7239000" cy="554461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Soukromé právo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400" dirty="0" smtClean="0"/>
              <a:t>Princip rovnosti </a:t>
            </a:r>
            <a:r>
              <a:rPr lang="cs-CZ" sz="2400" dirty="0"/>
              <a:t>(i stát v soukromoprávním vztahu je na roveň FO či </a:t>
            </a:r>
            <a:r>
              <a:rPr lang="cs-CZ" sz="2400" dirty="0" smtClean="0"/>
              <a:t>PO)</a:t>
            </a:r>
            <a:r>
              <a:rPr lang="cs-CZ" sz="2400" dirty="0"/>
              <a:t> a</a:t>
            </a:r>
            <a:r>
              <a:rPr lang="cs-CZ" sz="2400" dirty="0" smtClean="0"/>
              <a:t> nezávislosti mezi účastníky právního vztahu, reflektuje zájem jednotlivce.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400" i="1" dirty="0" smtClean="0"/>
              <a:t>„co není zakázáno, je povoleno“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400" i="1" dirty="0" smtClean="0"/>
              <a:t>Občanské, rodinné, obchodní… právo</a:t>
            </a:r>
          </a:p>
          <a:p>
            <a:pPr algn="just">
              <a:buFont typeface="Wingdings" pitchFamily="2" charset="2"/>
              <a:buChar char="§"/>
            </a:pPr>
            <a:endParaRPr lang="cs-CZ" sz="2400" i="1" dirty="0"/>
          </a:p>
          <a:p>
            <a:pPr algn="just">
              <a:buFont typeface="Wingdings" pitchFamily="2" charset="2"/>
              <a:buChar char="q"/>
            </a:pPr>
            <a:r>
              <a:rPr lang="cs-CZ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Veřejné právo</a:t>
            </a:r>
            <a:endParaRPr lang="cs-CZ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just">
              <a:buFont typeface="Wingdings" pitchFamily="2" charset="2"/>
              <a:buChar char="§"/>
            </a:pPr>
            <a:r>
              <a:rPr lang="cs-CZ" sz="2400" dirty="0" smtClean="0"/>
              <a:t>Stát vystupuje jako nadřazený subjekt, nositel moci, jež ukládá práva a povinnosti  FO a PO. Prosazuje veřejný zájem.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400" i="1" dirty="0" smtClean="0"/>
              <a:t>„co není povoleno, je zakázáno“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400" i="1" dirty="0" smtClean="0"/>
              <a:t>Ústavní, trestní, finanční, správní… právo</a:t>
            </a:r>
            <a:endParaRPr lang="cs-CZ" sz="2400" i="1" dirty="0"/>
          </a:p>
        </p:txBody>
      </p:sp>
    </p:spTree>
    <p:extLst>
      <p:ext uri="{BB962C8B-B14F-4D97-AF65-F5344CB8AC3E}">
        <p14:creationId xmlns="" xmlns:p14="http://schemas.microsoft.com/office/powerpoint/2010/main" val="86701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Hmotné X Procesní právo</a:t>
            </a:r>
            <a:r>
              <a:rPr lang="cs-CZ" sz="36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cs-CZ" sz="36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7239000" cy="48463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cs-CZ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Hmotné právo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000" dirty="0" smtClean="0"/>
              <a:t>Stanovuje pravidla chování a sankce za jejich porušení. Soubor norem platného práva.</a:t>
            </a:r>
            <a:endParaRPr lang="cs-CZ" sz="2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endParaRPr lang="cs-CZ" sz="20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endParaRPr lang="cs-CZ" sz="2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endParaRPr lang="cs-CZ" sz="20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r>
              <a:rPr lang="cs-CZ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cs-CZ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Procesní právo</a:t>
            </a:r>
            <a:endParaRPr lang="cs-CZ" sz="2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just">
              <a:buFont typeface="Wingdings" pitchFamily="2" charset="2"/>
              <a:buChar char="§"/>
            </a:pPr>
            <a:r>
              <a:rPr lang="cs-CZ" sz="2000" dirty="0" smtClean="0"/>
              <a:t>Zakotvuje pravidla aplikování hmotného práva v soudní praxi.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70" y="4797152"/>
            <a:ext cx="1796796" cy="145755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76872"/>
            <a:ext cx="1872208" cy="16340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2496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Vnitrostátní X Mezinárodní právo</a:t>
            </a:r>
            <a:r>
              <a:rPr lang="cs-CZ" sz="36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cs-CZ" sz="36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80526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endParaRPr lang="cs-CZ" sz="28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endParaRPr lang="cs-CZ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Vnitrostátní právo</a:t>
            </a:r>
            <a:endParaRPr lang="cs-CZ" sz="24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just">
              <a:buFont typeface="Wingdings" pitchFamily="2" charset="2"/>
              <a:buChar char="§"/>
            </a:pPr>
            <a:r>
              <a:rPr lang="cs-CZ" sz="2400" dirty="0" smtClean="0"/>
              <a:t>Právní řád na teritoriu jednoho určitého státu.</a:t>
            </a:r>
            <a:endParaRPr lang="cs-CZ" sz="2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endParaRPr lang="cs-CZ" sz="24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Mezinárodní právo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Soubor</a:t>
            </a:r>
            <a:r>
              <a:rPr lang="cs-CZ" sz="2400" dirty="0"/>
              <a:t> právních norem, </a:t>
            </a:r>
            <a:r>
              <a:rPr lang="cs-CZ" sz="2400" dirty="0" smtClean="0"/>
              <a:t>jež upravují vztahy mezi </a:t>
            </a:r>
            <a:r>
              <a:rPr lang="cs-CZ" sz="2400" u="sng" dirty="0" smtClean="0"/>
              <a:t>státy navzájem</a:t>
            </a:r>
            <a:r>
              <a:rPr lang="cs-CZ" sz="2400" dirty="0" smtClean="0"/>
              <a:t> a </a:t>
            </a:r>
            <a:r>
              <a:rPr lang="cs-CZ" sz="2400" u="sng" dirty="0" smtClean="0"/>
              <a:t>státy a mezinárodními organizacemi</a:t>
            </a:r>
            <a:r>
              <a:rPr lang="cs-CZ" sz="2400" dirty="0" smtClean="0"/>
              <a:t>.</a:t>
            </a:r>
          </a:p>
          <a:p>
            <a:pPr>
              <a:buFont typeface="Wingdings" pitchFamily="2" charset="2"/>
              <a:buChar char="§"/>
            </a:pP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1606977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Poměr mezi VP a MP</a:t>
            </a:r>
            <a:b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Monistický koncept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400" dirty="0"/>
              <a:t>VP a MP je chápán jako jeden právní systém (Nizozemí)</a:t>
            </a:r>
          </a:p>
          <a:p>
            <a:pPr algn="just">
              <a:buFont typeface="Wingdings" pitchFamily="2" charset="2"/>
              <a:buChar char="§"/>
            </a:pPr>
            <a:endParaRPr lang="cs-CZ" sz="2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Dualistický koncept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400" dirty="0"/>
              <a:t>VP a MP existují jako dva absolutně oddělené právní systémy (Severní Korea)</a:t>
            </a:r>
          </a:p>
          <a:p>
            <a:pPr algn="just">
              <a:buFont typeface="Wingdings" pitchFamily="2" charset="2"/>
              <a:buChar char="§"/>
            </a:pPr>
            <a:endParaRPr lang="cs-CZ" sz="2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Smíšený koncept</a:t>
            </a:r>
          </a:p>
          <a:p>
            <a:pPr algn="just">
              <a:buFont typeface="Wingdings" pitchFamily="2" charset="2"/>
              <a:buChar char="§"/>
            </a:pPr>
            <a:r>
              <a:rPr lang="cs-CZ" sz="2400" dirty="0"/>
              <a:t>kombinace dvou předchozích </a:t>
            </a:r>
            <a:r>
              <a:rPr lang="cs-CZ" sz="2400" dirty="0" smtClean="0"/>
              <a:t>koncepcí (ČR, ačkoli po „</a:t>
            </a:r>
            <a:r>
              <a:rPr lang="cs-CZ" sz="2400" dirty="0" err="1" smtClean="0"/>
              <a:t>euronovele</a:t>
            </a:r>
            <a:r>
              <a:rPr lang="cs-CZ" sz="2400" dirty="0" smtClean="0"/>
              <a:t>“ se přibližuje k monistické koncepci)</a:t>
            </a:r>
            <a:endParaRPr lang="cs-CZ" sz="2400" dirty="0"/>
          </a:p>
          <a:p>
            <a:pPr algn="just">
              <a:buFont typeface="Wingdings" pitchFamily="2" charset="2"/>
              <a:buChar char="q"/>
            </a:pPr>
            <a:endParaRPr lang="cs-CZ" sz="2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just">
              <a:buFont typeface="Wingdings" pitchFamily="2" charset="2"/>
              <a:buChar char="q"/>
            </a:pPr>
            <a:endParaRPr lang="cs-CZ" sz="24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3557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Přiřaďte definici k pojmu </a:t>
            </a:r>
            <a:b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28800"/>
            <a:ext cx="3520440" cy="5229200"/>
          </a:xfrm>
        </p:spPr>
        <p:txBody>
          <a:bodyPr>
            <a:normAutofit fontScale="85000" lnSpcReduction="20000"/>
          </a:bodyPr>
          <a:lstStyle/>
          <a:p>
            <a:pPr marL="514350" indent="-514350" algn="just">
              <a:buNone/>
            </a:pPr>
            <a:r>
              <a:rPr lang="cs-CZ" sz="2600" dirty="0" smtClean="0"/>
              <a:t>1) </a:t>
            </a:r>
            <a:r>
              <a:rPr lang="cs-CZ" sz="2600" i="1" dirty="0" smtClean="0"/>
              <a:t>Co není zakázáno, je</a:t>
            </a:r>
          </a:p>
          <a:p>
            <a:pPr marL="514350" indent="-514350" algn="just">
              <a:buNone/>
            </a:pPr>
            <a:r>
              <a:rPr lang="cs-CZ" sz="2600" i="1" dirty="0" smtClean="0"/>
              <a:t>povoleno.</a:t>
            </a:r>
          </a:p>
          <a:p>
            <a:pPr marL="514350" indent="-514350" algn="just">
              <a:buNone/>
            </a:pPr>
            <a:endParaRPr lang="cs-CZ" sz="2600" dirty="0" smtClean="0"/>
          </a:p>
          <a:p>
            <a:pPr marL="514350" indent="-514350" algn="just">
              <a:buNone/>
            </a:pPr>
            <a:r>
              <a:rPr lang="cs-CZ" sz="2600" dirty="0" smtClean="0"/>
              <a:t>2) </a:t>
            </a:r>
            <a:r>
              <a:rPr lang="cs-CZ" sz="2600" i="1" dirty="0" smtClean="0"/>
              <a:t>Stát vystupuje jako</a:t>
            </a:r>
          </a:p>
          <a:p>
            <a:pPr marL="514350" indent="-514350" algn="just">
              <a:buNone/>
            </a:pPr>
            <a:r>
              <a:rPr lang="cs-CZ" sz="2600" i="1" dirty="0" smtClean="0"/>
              <a:t>nadřazený subjekt.</a:t>
            </a:r>
          </a:p>
          <a:p>
            <a:pPr marL="514350" indent="-514350" algn="just">
              <a:buNone/>
            </a:pPr>
            <a:r>
              <a:rPr lang="cs-CZ" sz="2600" dirty="0" smtClean="0"/>
              <a:t> </a:t>
            </a:r>
          </a:p>
          <a:p>
            <a:pPr marL="0" indent="0" algn="just">
              <a:buNone/>
            </a:pPr>
            <a:r>
              <a:rPr lang="cs-CZ" sz="2600" dirty="0" smtClean="0"/>
              <a:t>4) </a:t>
            </a:r>
            <a:r>
              <a:rPr lang="cs-CZ" sz="2600" i="1" dirty="0" smtClean="0"/>
              <a:t>Pravidla aplikace práva před soudem.</a:t>
            </a:r>
            <a:r>
              <a:rPr lang="cs-CZ" sz="2600" dirty="0" smtClean="0"/>
              <a:t> </a:t>
            </a:r>
          </a:p>
          <a:p>
            <a:pPr marL="0" indent="0" algn="just">
              <a:buNone/>
            </a:pPr>
            <a:endParaRPr lang="cs-CZ" sz="2600" dirty="0" smtClean="0"/>
          </a:p>
          <a:p>
            <a:pPr marL="514350" indent="-514350" algn="just">
              <a:buNone/>
            </a:pPr>
            <a:r>
              <a:rPr lang="cs-CZ" sz="2600" dirty="0" smtClean="0"/>
              <a:t>5)	</a:t>
            </a:r>
            <a:r>
              <a:rPr lang="cs-CZ" sz="2600" i="1" dirty="0" smtClean="0"/>
              <a:t>Zákony vytvořeny</a:t>
            </a:r>
          </a:p>
          <a:p>
            <a:pPr marL="514350" indent="-514350" algn="just">
              <a:buNone/>
            </a:pPr>
            <a:r>
              <a:rPr lang="cs-CZ" sz="2600" i="1" dirty="0" smtClean="0"/>
              <a:t>parlamentem.</a:t>
            </a:r>
          </a:p>
          <a:p>
            <a:pPr marL="514350" indent="-514350" algn="just">
              <a:buNone/>
            </a:pPr>
            <a:endParaRPr lang="cs-CZ" sz="2600" dirty="0" smtClean="0"/>
          </a:p>
          <a:p>
            <a:pPr marL="514350" indent="-514350" algn="just">
              <a:buNone/>
            </a:pPr>
            <a:r>
              <a:rPr lang="cs-CZ" sz="2600" dirty="0" smtClean="0"/>
              <a:t>6) </a:t>
            </a:r>
            <a:r>
              <a:rPr lang="cs-CZ" sz="2600" i="1" dirty="0" smtClean="0"/>
              <a:t>Smlouva mezi ČR a SR o</a:t>
            </a:r>
          </a:p>
          <a:p>
            <a:pPr marL="514350" indent="-514350" algn="just">
              <a:buNone/>
            </a:pPr>
            <a:r>
              <a:rPr lang="cs-CZ" sz="2600" i="1" dirty="0" smtClean="0"/>
              <a:t>vzájemném zaměstnávání</a:t>
            </a:r>
          </a:p>
          <a:p>
            <a:pPr marL="514350" indent="-514350" algn="just">
              <a:buNone/>
            </a:pPr>
            <a:r>
              <a:rPr lang="cs-CZ" sz="2600" i="1" dirty="0" smtClean="0"/>
              <a:t>občanů.</a:t>
            </a:r>
          </a:p>
          <a:p>
            <a:pPr marL="514350" indent="-514350">
              <a:buAutoNum type="arabicParenR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20072" y="1556792"/>
            <a:ext cx="352044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A) </a:t>
            </a:r>
            <a:r>
              <a:rPr lang="cs-CZ" i="1" dirty="0" smtClean="0"/>
              <a:t>Procesní právo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B) </a:t>
            </a:r>
            <a:r>
              <a:rPr lang="cs-CZ" i="1" dirty="0" smtClean="0"/>
              <a:t>Veřejné právo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C) </a:t>
            </a:r>
            <a:r>
              <a:rPr lang="cs-CZ" i="1" dirty="0" smtClean="0"/>
              <a:t>Pozitivní právo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D) </a:t>
            </a:r>
            <a:r>
              <a:rPr lang="cs-CZ" i="1" dirty="0" smtClean="0"/>
              <a:t>Mezinárodní p.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E) </a:t>
            </a:r>
            <a:r>
              <a:rPr lang="cs-CZ" i="1" dirty="0" smtClean="0"/>
              <a:t>Soukromé právo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cxnSp>
        <p:nvCxnSpPr>
          <p:cNvPr id="40" name="Zakřivená spojnice 39"/>
          <p:cNvCxnSpPr/>
          <p:nvPr/>
        </p:nvCxnSpPr>
        <p:spPr>
          <a:xfrm>
            <a:off x="1907704" y="2132854"/>
            <a:ext cx="3312370" cy="2592290"/>
          </a:xfrm>
          <a:prstGeom prst="curvedConnector3">
            <a:avLst>
              <a:gd name="adj1" fmla="val 741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Zakřivená spojnice 46"/>
          <p:cNvCxnSpPr/>
          <p:nvPr/>
        </p:nvCxnSpPr>
        <p:spPr>
          <a:xfrm flipV="1">
            <a:off x="2915816" y="2492896"/>
            <a:ext cx="2304258" cy="648072"/>
          </a:xfrm>
          <a:prstGeom prst="curvedConnector3">
            <a:avLst>
              <a:gd name="adj1" fmla="val 6511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Zakřivená spojnice 51"/>
          <p:cNvCxnSpPr/>
          <p:nvPr/>
        </p:nvCxnSpPr>
        <p:spPr>
          <a:xfrm flipV="1">
            <a:off x="2483770" y="1844825"/>
            <a:ext cx="2736303" cy="2304256"/>
          </a:xfrm>
          <a:prstGeom prst="curvedConnector3">
            <a:avLst>
              <a:gd name="adj1" fmla="val 90313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Zakřivená spojnice 61"/>
          <p:cNvCxnSpPr/>
          <p:nvPr/>
        </p:nvCxnSpPr>
        <p:spPr>
          <a:xfrm flipV="1">
            <a:off x="3203848" y="3140968"/>
            <a:ext cx="2016226" cy="1728194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Zakřivená spojnice 74"/>
          <p:cNvCxnSpPr/>
          <p:nvPr/>
        </p:nvCxnSpPr>
        <p:spPr>
          <a:xfrm flipV="1">
            <a:off x="2051720" y="4005067"/>
            <a:ext cx="3168353" cy="2520277"/>
          </a:xfrm>
          <a:prstGeom prst="curvedConnector3">
            <a:avLst>
              <a:gd name="adj1" fmla="val 70615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Zdroje</a:t>
            </a:r>
            <a:br>
              <a:rPr lang="cs-CZ" sz="4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7200800" cy="4968552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sz="1400" dirty="0" smtClean="0"/>
              <a:t>SVAROM</a:t>
            </a:r>
            <a:r>
              <a:rPr lang="cs-CZ" sz="1400" dirty="0"/>
              <a:t>. </a:t>
            </a:r>
            <a:r>
              <a:rPr lang="pt-BR" sz="1400" i="1" dirty="0" smtClean="0"/>
              <a:t>http</a:t>
            </a:r>
            <a:r>
              <a:rPr lang="pt-BR" sz="1400" i="1" dirty="0"/>
              <a:t>://</a:t>
            </a:r>
            <a:r>
              <a:rPr lang="cs-CZ" sz="1400" i="1" dirty="0"/>
              <a:t>commons.wikimedia.org</a:t>
            </a:r>
            <a:r>
              <a:rPr lang="pt-BR" sz="1400" dirty="0"/>
              <a:t> [online].</a:t>
            </a:r>
            <a:r>
              <a:rPr lang="cs-CZ" sz="1400" dirty="0" smtClean="0"/>
              <a:t> [cit. 2.9.2013]. Dostupný na WWW: </a:t>
            </a:r>
            <a:r>
              <a:rPr lang="cs-CZ" sz="1400" dirty="0"/>
              <a:t>http://commons.wikimedia.org/wiki/File%3AParagraph.PNG 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LONPICMAN. </a:t>
            </a:r>
            <a:r>
              <a:rPr lang="pt-BR" sz="1400" i="1" dirty="0"/>
              <a:t>http://</a:t>
            </a:r>
            <a:r>
              <a:rPr lang="cs-CZ" sz="1400" i="1" dirty="0"/>
              <a:t>commons.wikimedia.org</a:t>
            </a:r>
            <a:r>
              <a:rPr lang="pt-BR" sz="1400" dirty="0"/>
              <a:t> [online]. [cit. </a:t>
            </a:r>
            <a:r>
              <a:rPr lang="pt-BR" sz="1400" dirty="0" smtClean="0"/>
              <a:t>2.</a:t>
            </a:r>
            <a:r>
              <a:rPr lang="cs-CZ" sz="1400" dirty="0" smtClean="0"/>
              <a:t>9</a:t>
            </a:r>
            <a:r>
              <a:rPr lang="pt-BR" sz="1400" dirty="0" smtClean="0"/>
              <a:t>.201</a:t>
            </a:r>
            <a:r>
              <a:rPr lang="cs-CZ" sz="1400" dirty="0" smtClean="0"/>
              <a:t>3</a:t>
            </a:r>
            <a:r>
              <a:rPr lang="pt-BR" sz="1400" dirty="0" smtClean="0"/>
              <a:t>]. </a:t>
            </a:r>
            <a:r>
              <a:rPr lang="pt-BR" sz="1400" dirty="0"/>
              <a:t>Dostupný na </a:t>
            </a:r>
            <a:r>
              <a:rPr lang="cs-CZ" sz="1400" dirty="0" smtClean="0"/>
              <a:t>W</a:t>
            </a:r>
            <a:r>
              <a:rPr lang="pt-BR" sz="1400" dirty="0" smtClean="0"/>
              <a:t>WW:</a:t>
            </a:r>
            <a:r>
              <a:rPr lang="cs-CZ" sz="1400" dirty="0" smtClean="0"/>
              <a:t> http</a:t>
            </a:r>
            <a:r>
              <a:rPr lang="cs-CZ" sz="1400" dirty="0"/>
              <a:t>://commons.wikimedia.org/wiki/File%3AArtists-impressions-of-Lady-Justice%2C_(statue_on_the_Old_Bailey%2C_London)_.png</a:t>
            </a:r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/>
              <a:t>AUTOR NEUVEDEN</a:t>
            </a:r>
            <a:r>
              <a:rPr lang="pt-BR" sz="1400" dirty="0"/>
              <a:t>. </a:t>
            </a:r>
            <a:r>
              <a:rPr lang="pt-BR" sz="1400" i="1" dirty="0"/>
              <a:t>http://office.microsoft.com/</a:t>
            </a:r>
            <a:r>
              <a:rPr lang="pt-BR" sz="1400" dirty="0"/>
              <a:t> [online]. [cit. </a:t>
            </a:r>
            <a:r>
              <a:rPr lang="pt-BR" sz="1400" dirty="0" smtClean="0"/>
              <a:t>2.</a:t>
            </a:r>
            <a:r>
              <a:rPr lang="cs-CZ" sz="1400" dirty="0" smtClean="0"/>
              <a:t>9</a:t>
            </a:r>
            <a:r>
              <a:rPr lang="pt-BR" sz="1400" dirty="0" smtClean="0"/>
              <a:t>.201</a:t>
            </a:r>
            <a:r>
              <a:rPr lang="cs-CZ" sz="1400" dirty="0" smtClean="0"/>
              <a:t>3</a:t>
            </a:r>
            <a:r>
              <a:rPr lang="pt-BR" sz="1400" dirty="0" smtClean="0"/>
              <a:t>]. </a:t>
            </a:r>
            <a:r>
              <a:rPr lang="pt-BR" sz="1400" dirty="0"/>
              <a:t>Dostupný na WWW</a:t>
            </a:r>
            <a:r>
              <a:rPr lang="cs-CZ" sz="1400" dirty="0"/>
              <a:t>: http://office.microsoft.com/cs-cz/images/results.aspx?qu=kniha&amp;ex=1#ai:MC900019306|</a:t>
            </a:r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/>
              <a:t>AUTOR NEUVEDEN</a:t>
            </a:r>
            <a:r>
              <a:rPr lang="pt-BR" sz="1400" dirty="0"/>
              <a:t>. </a:t>
            </a:r>
            <a:r>
              <a:rPr lang="pt-BR" sz="1400" i="1" dirty="0"/>
              <a:t>http://office.microsoft.com/</a:t>
            </a:r>
            <a:r>
              <a:rPr lang="pt-BR" sz="1400" dirty="0"/>
              <a:t> [online]. [cit. </a:t>
            </a:r>
            <a:r>
              <a:rPr lang="pt-BR" sz="1400" dirty="0" smtClean="0"/>
              <a:t>2.</a:t>
            </a:r>
            <a:r>
              <a:rPr lang="cs-CZ" sz="1400" dirty="0" smtClean="0"/>
              <a:t>9</a:t>
            </a:r>
            <a:r>
              <a:rPr lang="pt-BR" sz="1400" dirty="0" smtClean="0"/>
              <a:t>.201</a:t>
            </a:r>
            <a:r>
              <a:rPr lang="cs-CZ" sz="1400" dirty="0" smtClean="0"/>
              <a:t>3</a:t>
            </a:r>
            <a:r>
              <a:rPr lang="pt-BR" sz="1400" dirty="0" smtClean="0"/>
              <a:t>]. </a:t>
            </a:r>
            <a:r>
              <a:rPr lang="pt-BR" sz="1400" dirty="0"/>
              <a:t>Dostupný na </a:t>
            </a:r>
            <a:r>
              <a:rPr lang="pt-BR" sz="1400" dirty="0" smtClean="0"/>
              <a:t>WWW</a:t>
            </a:r>
            <a:r>
              <a:rPr lang="cs-CZ" sz="1400" dirty="0" smtClean="0"/>
              <a:t>: http</a:t>
            </a:r>
            <a:r>
              <a:rPr lang="cs-CZ" sz="1400" dirty="0"/>
              <a:t>://office.microsoft.com/cs-cz/images/results.aspx?qu=soud&amp;ex=1#ai:MC900280272|</a:t>
            </a: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HARVÁNEK, Jaromír, a kol. Teorie práva. Plzeň: Aleš Čeněk, 2008, 501 s. ISBN 978-80-7380-104-5.</a:t>
            </a:r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DVOŘÁK, Jan, a kol. Odmaturuj ze společenských věd. 1. </a:t>
            </a:r>
            <a:r>
              <a:rPr lang="cs-CZ" sz="1400" dirty="0" err="1" smtClean="0"/>
              <a:t>vyd</a:t>
            </a:r>
            <a:r>
              <a:rPr lang="cs-CZ" sz="1400" dirty="0" smtClean="0"/>
              <a:t>. Brno: </a:t>
            </a:r>
            <a:r>
              <a:rPr lang="cs-CZ" sz="1400" dirty="0" err="1" smtClean="0"/>
              <a:t>Didaktis</a:t>
            </a:r>
            <a:r>
              <a:rPr lang="cs-CZ" sz="1400" dirty="0" smtClean="0"/>
              <a:t>, 2008, 256 s. ISBN 978-80-7358-122-0.</a:t>
            </a:r>
          </a:p>
          <a:p>
            <a:pPr>
              <a:buFont typeface="Arial" pitchFamily="34" charset="0"/>
              <a:buChar char="•"/>
            </a:pP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1131</TotalTime>
  <Words>600</Words>
  <Application>Microsoft Office PowerPoint</Application>
  <PresentationFormat>Předvádění na obrazovce (4:3)</PresentationFormat>
  <Paragraphs>158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Bohatý</vt:lpstr>
      <vt:lpstr>Snímek 1</vt:lpstr>
      <vt:lpstr>Právo</vt:lpstr>
      <vt:lpstr>Snímek 3</vt:lpstr>
      <vt:lpstr>Snímek 4</vt:lpstr>
      <vt:lpstr>Právní řád </vt:lpstr>
      <vt:lpstr>Snímek 6</vt:lpstr>
      <vt:lpstr>Právní řád ČR tvoří </vt:lpstr>
      <vt:lpstr>Snímek 8</vt:lpstr>
      <vt:lpstr>Pozitivní X Přirozené právo </vt:lpstr>
      <vt:lpstr>Soukromé X Veřejné právo </vt:lpstr>
      <vt:lpstr>Hmotné X Procesní právo </vt:lpstr>
      <vt:lpstr>Vnitrostátní X Mezinárodní právo </vt:lpstr>
      <vt:lpstr>Poměr mezi VP a MP </vt:lpstr>
      <vt:lpstr>Přiřaďte definici k pojmu  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Lenka</cp:lastModifiedBy>
  <cp:revision>135</cp:revision>
  <dcterms:created xsi:type="dcterms:W3CDTF">2014-02-22T13:00:24Z</dcterms:created>
  <dcterms:modified xsi:type="dcterms:W3CDTF">2014-04-01T05:41:42Z</dcterms:modified>
</cp:coreProperties>
</file>