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0" r:id="rId1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70" d="100"/>
          <a:sy n="70" d="100"/>
        </p:scale>
        <p:origin x="-84" y="-1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B4F7D4-47BA-4674-99E7-701A6DB1B791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 phldr="1"/>
      <dgm:spPr/>
    </dgm:pt>
    <dgm:pt modelId="{EE6ACF71-DB59-4D49-B46A-D24D7325EF26}">
      <dgm:prSet phldrT="[Text]"/>
      <dgm:spPr/>
      <dgm:t>
        <a:bodyPr/>
        <a:lstStyle/>
        <a:p>
          <a:r>
            <a:rPr lang="cs-CZ" dirty="0" smtClean="0"/>
            <a:t>Ústředí se sídlem v Praze</a:t>
          </a:r>
          <a:endParaRPr lang="cs-CZ" dirty="0"/>
        </a:p>
      </dgm:t>
    </dgm:pt>
    <dgm:pt modelId="{22601666-B175-4980-9520-210AB68A253B}" type="parTrans" cxnId="{A9DDCF1F-F38B-4D53-AFD4-6E43F7FFB8AA}">
      <dgm:prSet/>
      <dgm:spPr/>
      <dgm:t>
        <a:bodyPr/>
        <a:lstStyle/>
        <a:p>
          <a:endParaRPr lang="cs-CZ"/>
        </a:p>
      </dgm:t>
    </dgm:pt>
    <dgm:pt modelId="{70BA9D1D-1075-4283-BDA5-82257FC3E17F}" type="sibTrans" cxnId="{A9DDCF1F-F38B-4D53-AFD4-6E43F7FFB8AA}">
      <dgm:prSet/>
      <dgm:spPr/>
      <dgm:t>
        <a:bodyPr/>
        <a:lstStyle/>
        <a:p>
          <a:endParaRPr lang="cs-CZ"/>
        </a:p>
      </dgm:t>
    </dgm:pt>
    <dgm:pt modelId="{70C929E1-5E94-4972-8BF4-751DFA15C90D}">
      <dgm:prSet phldrT="[Text]"/>
      <dgm:spPr/>
      <dgm:t>
        <a:bodyPr/>
        <a:lstStyle/>
        <a:p>
          <a:r>
            <a:rPr lang="cs-CZ" dirty="0" smtClean="0"/>
            <a:t>Pobočky (7)</a:t>
          </a:r>
          <a:endParaRPr lang="cs-CZ" dirty="0"/>
        </a:p>
      </dgm:t>
    </dgm:pt>
    <dgm:pt modelId="{437337BE-8007-43DB-A9B2-9D7D608B8AAA}" type="parTrans" cxnId="{13A1948D-E500-43F9-89FA-BC6D3FF937FD}">
      <dgm:prSet/>
      <dgm:spPr/>
      <dgm:t>
        <a:bodyPr/>
        <a:lstStyle/>
        <a:p>
          <a:endParaRPr lang="cs-CZ"/>
        </a:p>
      </dgm:t>
    </dgm:pt>
    <dgm:pt modelId="{649758AD-F79D-44C8-B130-6C9786C21AA3}" type="sibTrans" cxnId="{13A1948D-E500-43F9-89FA-BC6D3FF937FD}">
      <dgm:prSet/>
      <dgm:spPr/>
      <dgm:t>
        <a:bodyPr/>
        <a:lstStyle/>
        <a:p>
          <a:endParaRPr lang="cs-CZ"/>
        </a:p>
      </dgm:t>
    </dgm:pt>
    <dgm:pt modelId="{35FA250A-95CD-4628-BA7D-BB5AC7A207D4}">
      <dgm:prSet phldrT="[Text]"/>
      <dgm:spPr/>
      <dgm:t>
        <a:bodyPr/>
        <a:lstStyle/>
        <a:p>
          <a:r>
            <a:rPr lang="cs-CZ" dirty="0" smtClean="0"/>
            <a:t>Účelové organizační  jednotky</a:t>
          </a:r>
          <a:endParaRPr lang="cs-CZ" dirty="0"/>
        </a:p>
      </dgm:t>
    </dgm:pt>
    <dgm:pt modelId="{BD451FF3-BBE3-4F98-92BE-487704B634A1}" type="parTrans" cxnId="{951939F8-79C5-440A-9E72-3EF340914260}">
      <dgm:prSet/>
      <dgm:spPr/>
      <dgm:t>
        <a:bodyPr/>
        <a:lstStyle/>
        <a:p>
          <a:endParaRPr lang="cs-CZ"/>
        </a:p>
      </dgm:t>
    </dgm:pt>
    <dgm:pt modelId="{6C6467BD-A207-403D-897A-DFAC6C9D7531}" type="sibTrans" cxnId="{951939F8-79C5-440A-9E72-3EF340914260}">
      <dgm:prSet/>
      <dgm:spPr/>
      <dgm:t>
        <a:bodyPr/>
        <a:lstStyle/>
        <a:p>
          <a:endParaRPr lang="cs-CZ"/>
        </a:p>
      </dgm:t>
    </dgm:pt>
    <dgm:pt modelId="{FA5C0933-EE05-468B-BDA1-827CBF6AFFFC}" type="pres">
      <dgm:prSet presAssocID="{3DB4F7D4-47BA-4674-99E7-701A6DB1B791}" presName="compositeShape" presStyleCnt="0">
        <dgm:presLayoutVars>
          <dgm:dir/>
          <dgm:resizeHandles/>
        </dgm:presLayoutVars>
      </dgm:prSet>
      <dgm:spPr/>
    </dgm:pt>
    <dgm:pt modelId="{1BA80232-043D-4CBA-B97F-6E277F31F21E}" type="pres">
      <dgm:prSet presAssocID="{3DB4F7D4-47BA-4674-99E7-701A6DB1B791}" presName="pyramid" presStyleLbl="node1" presStyleIdx="0" presStyleCnt="1"/>
      <dgm:spPr/>
    </dgm:pt>
    <dgm:pt modelId="{53021409-50CD-454B-A484-C9C7A40609E0}" type="pres">
      <dgm:prSet presAssocID="{3DB4F7D4-47BA-4674-99E7-701A6DB1B791}" presName="theList" presStyleCnt="0"/>
      <dgm:spPr/>
    </dgm:pt>
    <dgm:pt modelId="{B949698E-34CD-44DB-9ADC-ED8A43F1D0C4}" type="pres">
      <dgm:prSet presAssocID="{EE6ACF71-DB59-4D49-B46A-D24D7325EF26}" presName="aNode" presStyleLbl="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F3F229-4A8A-41E4-ACD9-01B53E5D8E2B}" type="pres">
      <dgm:prSet presAssocID="{EE6ACF71-DB59-4D49-B46A-D24D7325EF26}" presName="aSpace" presStyleCnt="0"/>
      <dgm:spPr/>
    </dgm:pt>
    <dgm:pt modelId="{D2E482E7-78F9-450F-9AF8-5BB5609057F1}" type="pres">
      <dgm:prSet presAssocID="{70C929E1-5E94-4972-8BF4-751DFA15C90D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50D75C-4037-4647-847E-C9475A152A71}" type="pres">
      <dgm:prSet presAssocID="{70C929E1-5E94-4972-8BF4-751DFA15C90D}" presName="aSpace" presStyleCnt="0"/>
      <dgm:spPr/>
    </dgm:pt>
    <dgm:pt modelId="{E47C0AB7-142C-4C7B-BD4E-065CD4B66460}" type="pres">
      <dgm:prSet presAssocID="{35FA250A-95CD-4628-BA7D-BB5AC7A207D4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790D36-E864-4F43-A5BE-0DD311A5BB86}" type="pres">
      <dgm:prSet presAssocID="{35FA250A-95CD-4628-BA7D-BB5AC7A207D4}" presName="aSpace" presStyleCnt="0"/>
      <dgm:spPr/>
    </dgm:pt>
  </dgm:ptLst>
  <dgm:cxnLst>
    <dgm:cxn modelId="{0F17E454-F48E-4CC3-A07A-85ADA188CCE0}" type="presOf" srcId="{35FA250A-95CD-4628-BA7D-BB5AC7A207D4}" destId="{E47C0AB7-142C-4C7B-BD4E-065CD4B66460}" srcOrd="0" destOrd="0" presId="urn:microsoft.com/office/officeart/2005/8/layout/pyramid2"/>
    <dgm:cxn modelId="{7F35DE1C-2C51-43CD-944D-9FE732DEB97F}" type="presOf" srcId="{70C929E1-5E94-4972-8BF4-751DFA15C90D}" destId="{D2E482E7-78F9-450F-9AF8-5BB5609057F1}" srcOrd="0" destOrd="0" presId="urn:microsoft.com/office/officeart/2005/8/layout/pyramid2"/>
    <dgm:cxn modelId="{A9DDCF1F-F38B-4D53-AFD4-6E43F7FFB8AA}" srcId="{3DB4F7D4-47BA-4674-99E7-701A6DB1B791}" destId="{EE6ACF71-DB59-4D49-B46A-D24D7325EF26}" srcOrd="0" destOrd="0" parTransId="{22601666-B175-4980-9520-210AB68A253B}" sibTransId="{70BA9D1D-1075-4283-BDA5-82257FC3E17F}"/>
    <dgm:cxn modelId="{ACE0D9EF-7780-4AE8-92CD-9A7F4C100025}" type="presOf" srcId="{EE6ACF71-DB59-4D49-B46A-D24D7325EF26}" destId="{B949698E-34CD-44DB-9ADC-ED8A43F1D0C4}" srcOrd="0" destOrd="0" presId="urn:microsoft.com/office/officeart/2005/8/layout/pyramid2"/>
    <dgm:cxn modelId="{71E0A469-B115-413C-90AB-700D3B7F51DC}" type="presOf" srcId="{3DB4F7D4-47BA-4674-99E7-701A6DB1B791}" destId="{FA5C0933-EE05-468B-BDA1-827CBF6AFFFC}" srcOrd="0" destOrd="0" presId="urn:microsoft.com/office/officeart/2005/8/layout/pyramid2"/>
    <dgm:cxn modelId="{13A1948D-E500-43F9-89FA-BC6D3FF937FD}" srcId="{3DB4F7D4-47BA-4674-99E7-701A6DB1B791}" destId="{70C929E1-5E94-4972-8BF4-751DFA15C90D}" srcOrd="1" destOrd="0" parTransId="{437337BE-8007-43DB-A9B2-9D7D608B8AAA}" sibTransId="{649758AD-F79D-44C8-B130-6C9786C21AA3}"/>
    <dgm:cxn modelId="{951939F8-79C5-440A-9E72-3EF340914260}" srcId="{3DB4F7D4-47BA-4674-99E7-701A6DB1B791}" destId="{35FA250A-95CD-4628-BA7D-BB5AC7A207D4}" srcOrd="2" destOrd="0" parTransId="{BD451FF3-BBE3-4F98-92BE-487704B634A1}" sibTransId="{6C6467BD-A207-403D-897A-DFAC6C9D7531}"/>
    <dgm:cxn modelId="{00525FB5-C3A1-4D14-9957-488D72638A7A}" type="presParOf" srcId="{FA5C0933-EE05-468B-BDA1-827CBF6AFFFC}" destId="{1BA80232-043D-4CBA-B97F-6E277F31F21E}" srcOrd="0" destOrd="0" presId="urn:microsoft.com/office/officeart/2005/8/layout/pyramid2"/>
    <dgm:cxn modelId="{5CFADC6B-7EC3-43A7-9C52-C1E7A0522721}" type="presParOf" srcId="{FA5C0933-EE05-468B-BDA1-827CBF6AFFFC}" destId="{53021409-50CD-454B-A484-C9C7A40609E0}" srcOrd="1" destOrd="0" presId="urn:microsoft.com/office/officeart/2005/8/layout/pyramid2"/>
    <dgm:cxn modelId="{3DA95CE8-0632-4070-88CF-005013AB69A7}" type="presParOf" srcId="{53021409-50CD-454B-A484-C9C7A40609E0}" destId="{B949698E-34CD-44DB-9ADC-ED8A43F1D0C4}" srcOrd="0" destOrd="0" presId="urn:microsoft.com/office/officeart/2005/8/layout/pyramid2"/>
    <dgm:cxn modelId="{87A4B7D4-05F9-41B8-90A7-DA485E25B0C3}" type="presParOf" srcId="{53021409-50CD-454B-A484-C9C7A40609E0}" destId="{8DF3F229-4A8A-41E4-ACD9-01B53E5D8E2B}" srcOrd="1" destOrd="0" presId="urn:microsoft.com/office/officeart/2005/8/layout/pyramid2"/>
    <dgm:cxn modelId="{9679B222-1A85-40C9-AE65-4BFCA7A9FDD9}" type="presParOf" srcId="{53021409-50CD-454B-A484-C9C7A40609E0}" destId="{D2E482E7-78F9-450F-9AF8-5BB5609057F1}" srcOrd="2" destOrd="0" presId="urn:microsoft.com/office/officeart/2005/8/layout/pyramid2"/>
    <dgm:cxn modelId="{E19C8609-8EE1-40BD-A8CD-222C3431819B}" type="presParOf" srcId="{53021409-50CD-454B-A484-C9C7A40609E0}" destId="{4250D75C-4037-4647-847E-C9475A152A71}" srcOrd="3" destOrd="0" presId="urn:microsoft.com/office/officeart/2005/8/layout/pyramid2"/>
    <dgm:cxn modelId="{E8000996-C8B2-4CD7-9BA5-98BAFC7FCB20}" type="presParOf" srcId="{53021409-50CD-454B-A484-C9C7A40609E0}" destId="{E47C0AB7-142C-4C7B-BD4E-065CD4B66460}" srcOrd="4" destOrd="0" presId="urn:microsoft.com/office/officeart/2005/8/layout/pyramid2"/>
    <dgm:cxn modelId="{3F774898-D2CF-4163-831B-B4F7309DBBE4}" type="presParOf" srcId="{53021409-50CD-454B-A484-C9C7A40609E0}" destId="{EB790D36-E864-4F43-A5BE-0DD311A5BB86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F3A8E5-2C03-45B9-82BA-573C92F6A83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9822948-4C16-4BFF-9AA1-67382B87BC34}">
      <dgm:prSet phldrT="[Text]"/>
      <dgm:spPr/>
      <dgm:t>
        <a:bodyPr/>
        <a:lstStyle/>
        <a:p>
          <a:r>
            <a:rPr lang="cs-CZ" dirty="0" smtClean="0"/>
            <a:t>Guvernér ČNB</a:t>
          </a:r>
          <a:endParaRPr lang="cs-CZ" dirty="0"/>
        </a:p>
      </dgm:t>
    </dgm:pt>
    <dgm:pt modelId="{CA243238-FFEA-46B8-BBE8-CF6C48A85F1D}" type="parTrans" cxnId="{9801DA4C-57A6-47C7-9EC4-50CA8744E0F8}">
      <dgm:prSet/>
      <dgm:spPr/>
      <dgm:t>
        <a:bodyPr/>
        <a:lstStyle/>
        <a:p>
          <a:endParaRPr lang="cs-CZ"/>
        </a:p>
      </dgm:t>
    </dgm:pt>
    <dgm:pt modelId="{E334BAF3-DEB9-485F-907B-D4272434FD3B}" type="sibTrans" cxnId="{9801DA4C-57A6-47C7-9EC4-50CA8744E0F8}">
      <dgm:prSet/>
      <dgm:spPr/>
      <dgm:t>
        <a:bodyPr/>
        <a:lstStyle/>
        <a:p>
          <a:endParaRPr lang="cs-CZ"/>
        </a:p>
      </dgm:t>
    </dgm:pt>
    <dgm:pt modelId="{48429225-E777-4DC9-8CDB-CE2BC24F954F}">
      <dgm:prSet phldrT="[Text]"/>
      <dgm:spPr/>
      <dgm:t>
        <a:bodyPr/>
        <a:lstStyle/>
        <a:p>
          <a:r>
            <a:rPr lang="cs-CZ" dirty="0" smtClean="0"/>
            <a:t>Jmenuje a odvolává prezident republiky</a:t>
          </a:r>
          <a:endParaRPr lang="cs-CZ" dirty="0"/>
        </a:p>
      </dgm:t>
    </dgm:pt>
    <dgm:pt modelId="{929A46C2-89B6-48D1-BC6E-83837091961C}" type="parTrans" cxnId="{C1AD59C1-95A3-4251-ADCF-F65996B79853}">
      <dgm:prSet/>
      <dgm:spPr/>
      <dgm:t>
        <a:bodyPr/>
        <a:lstStyle/>
        <a:p>
          <a:endParaRPr lang="cs-CZ"/>
        </a:p>
      </dgm:t>
    </dgm:pt>
    <dgm:pt modelId="{F263F50F-D754-47DF-AC23-A535454CC3D1}" type="sibTrans" cxnId="{C1AD59C1-95A3-4251-ADCF-F65996B79853}">
      <dgm:prSet/>
      <dgm:spPr/>
      <dgm:t>
        <a:bodyPr/>
        <a:lstStyle/>
        <a:p>
          <a:endParaRPr lang="cs-CZ"/>
        </a:p>
      </dgm:t>
    </dgm:pt>
    <dgm:pt modelId="{2734216A-254D-4CE8-96B6-3AA6B3EAE817}">
      <dgm:prSet phldrT="[Text]"/>
      <dgm:spPr/>
      <dgm:t>
        <a:bodyPr/>
        <a:lstStyle/>
        <a:p>
          <a:r>
            <a:rPr lang="cs-CZ" dirty="0" smtClean="0"/>
            <a:t>Pokud funkce není obsazena vykonává pověřený </a:t>
          </a:r>
          <a:r>
            <a:rPr lang="cs-CZ" dirty="0" err="1" smtClean="0"/>
            <a:t>víceguvernér</a:t>
          </a:r>
          <a:endParaRPr lang="cs-CZ" dirty="0"/>
        </a:p>
      </dgm:t>
    </dgm:pt>
    <dgm:pt modelId="{90B4A010-DDC9-4E0C-82AD-580B233283FC}" type="parTrans" cxnId="{41210BB6-501E-4BA6-9F9D-A98997243126}">
      <dgm:prSet/>
      <dgm:spPr/>
      <dgm:t>
        <a:bodyPr/>
        <a:lstStyle/>
        <a:p>
          <a:endParaRPr lang="cs-CZ"/>
        </a:p>
      </dgm:t>
    </dgm:pt>
    <dgm:pt modelId="{C0C989EA-29E9-4450-8F7A-3223BA97A33A}" type="sibTrans" cxnId="{41210BB6-501E-4BA6-9F9D-A98997243126}">
      <dgm:prSet/>
      <dgm:spPr/>
      <dgm:t>
        <a:bodyPr/>
        <a:lstStyle/>
        <a:p>
          <a:endParaRPr lang="cs-CZ"/>
        </a:p>
      </dgm:t>
    </dgm:pt>
    <dgm:pt modelId="{99DC1CCA-5404-4C0C-9B32-E92FF2AEB9AA}">
      <dgm:prSet phldrT="[Text]"/>
      <dgm:spPr/>
      <dgm:t>
        <a:bodyPr/>
        <a:lstStyle/>
        <a:p>
          <a:r>
            <a:rPr lang="cs-CZ" dirty="0" err="1" smtClean="0"/>
            <a:t>Víceguvernéři</a:t>
          </a:r>
          <a:r>
            <a:rPr lang="cs-CZ" dirty="0" smtClean="0"/>
            <a:t> ČNB</a:t>
          </a:r>
          <a:endParaRPr lang="cs-CZ" dirty="0"/>
        </a:p>
      </dgm:t>
    </dgm:pt>
    <dgm:pt modelId="{8B3D9066-2DA1-4199-BAD2-781EDC467290}" type="parTrans" cxnId="{9BA68929-1ED8-46C8-8F7C-86672024C217}">
      <dgm:prSet/>
      <dgm:spPr/>
      <dgm:t>
        <a:bodyPr/>
        <a:lstStyle/>
        <a:p>
          <a:endParaRPr lang="cs-CZ"/>
        </a:p>
      </dgm:t>
    </dgm:pt>
    <dgm:pt modelId="{7B315456-606C-416C-8BBE-1A43D1FDD0C5}" type="sibTrans" cxnId="{9BA68929-1ED8-46C8-8F7C-86672024C217}">
      <dgm:prSet/>
      <dgm:spPr/>
      <dgm:t>
        <a:bodyPr/>
        <a:lstStyle/>
        <a:p>
          <a:endParaRPr lang="cs-CZ"/>
        </a:p>
      </dgm:t>
    </dgm:pt>
    <dgm:pt modelId="{BC54C9D4-9FE8-4A93-A987-4DD0D7C07D3C}">
      <dgm:prSet phldrT="[Text]"/>
      <dgm:spPr/>
      <dgm:t>
        <a:bodyPr/>
        <a:lstStyle/>
        <a:p>
          <a:r>
            <a:rPr lang="cs-CZ" dirty="0" smtClean="0"/>
            <a:t>Jsou 2</a:t>
          </a:r>
          <a:endParaRPr lang="cs-CZ" dirty="0"/>
        </a:p>
      </dgm:t>
    </dgm:pt>
    <dgm:pt modelId="{DA933996-FF23-489B-B62A-6F37BD8E7DA8}" type="parTrans" cxnId="{77E4422A-6547-41A1-9563-FB3F80FE72FF}">
      <dgm:prSet/>
      <dgm:spPr/>
      <dgm:t>
        <a:bodyPr/>
        <a:lstStyle/>
        <a:p>
          <a:endParaRPr lang="cs-CZ"/>
        </a:p>
      </dgm:t>
    </dgm:pt>
    <dgm:pt modelId="{9A039511-690C-4C67-9C15-D012A8A8F506}" type="sibTrans" cxnId="{77E4422A-6547-41A1-9563-FB3F80FE72FF}">
      <dgm:prSet/>
      <dgm:spPr/>
      <dgm:t>
        <a:bodyPr/>
        <a:lstStyle/>
        <a:p>
          <a:endParaRPr lang="cs-CZ"/>
        </a:p>
      </dgm:t>
    </dgm:pt>
    <dgm:pt modelId="{107B91AC-AE1E-40BB-8E04-7DE4543455DA}">
      <dgm:prSet phldrT="[Text]"/>
      <dgm:spPr/>
      <dgm:t>
        <a:bodyPr/>
        <a:lstStyle/>
        <a:p>
          <a:r>
            <a:rPr lang="cs-CZ" dirty="0" smtClean="0"/>
            <a:t>Jmenuje a odvolává prezident republiky</a:t>
          </a:r>
          <a:endParaRPr lang="cs-CZ" dirty="0"/>
        </a:p>
      </dgm:t>
    </dgm:pt>
    <dgm:pt modelId="{77E84EB6-857D-4739-A3C8-AC5F785E0510}" type="parTrans" cxnId="{F4DA28E7-D56E-4DD3-9279-AB5B12439E3D}">
      <dgm:prSet/>
      <dgm:spPr/>
      <dgm:t>
        <a:bodyPr/>
        <a:lstStyle/>
        <a:p>
          <a:endParaRPr lang="cs-CZ"/>
        </a:p>
      </dgm:t>
    </dgm:pt>
    <dgm:pt modelId="{36727173-A08D-4D32-A9C8-7EABAA806BC6}" type="sibTrans" cxnId="{F4DA28E7-D56E-4DD3-9279-AB5B12439E3D}">
      <dgm:prSet/>
      <dgm:spPr/>
      <dgm:t>
        <a:bodyPr/>
        <a:lstStyle/>
        <a:p>
          <a:endParaRPr lang="cs-CZ"/>
        </a:p>
      </dgm:t>
    </dgm:pt>
    <dgm:pt modelId="{F13BE8AD-D028-4EA3-9509-D9D732104058}">
      <dgm:prSet phldrT="[Text]"/>
      <dgm:spPr/>
      <dgm:t>
        <a:bodyPr/>
        <a:lstStyle/>
        <a:p>
          <a:r>
            <a:rPr lang="cs-CZ" dirty="0" smtClean="0"/>
            <a:t>Členové bankovní rady ČNB</a:t>
          </a:r>
          <a:endParaRPr lang="cs-CZ" dirty="0"/>
        </a:p>
      </dgm:t>
    </dgm:pt>
    <dgm:pt modelId="{37BEC736-DE0E-4856-B6EE-A4F41612D747}" type="parTrans" cxnId="{827DD7B9-183F-461D-B8D9-5F77B0FBA6C5}">
      <dgm:prSet/>
      <dgm:spPr/>
      <dgm:t>
        <a:bodyPr/>
        <a:lstStyle/>
        <a:p>
          <a:endParaRPr lang="cs-CZ"/>
        </a:p>
      </dgm:t>
    </dgm:pt>
    <dgm:pt modelId="{8AE06F32-6911-420A-8E03-047951D086C9}" type="sibTrans" cxnId="{827DD7B9-183F-461D-B8D9-5F77B0FBA6C5}">
      <dgm:prSet/>
      <dgm:spPr/>
      <dgm:t>
        <a:bodyPr/>
        <a:lstStyle/>
        <a:p>
          <a:endParaRPr lang="cs-CZ"/>
        </a:p>
      </dgm:t>
    </dgm:pt>
    <dgm:pt modelId="{26A6DA10-09F0-48AE-B784-E68A974E1574}">
      <dgm:prSet phldrT="[Text]"/>
      <dgm:spPr/>
      <dgm:t>
        <a:bodyPr/>
        <a:lstStyle/>
        <a:p>
          <a:r>
            <a:rPr lang="cs-CZ" dirty="0" smtClean="0"/>
            <a:t>Jsou 4</a:t>
          </a:r>
          <a:endParaRPr lang="cs-CZ" dirty="0"/>
        </a:p>
      </dgm:t>
    </dgm:pt>
    <dgm:pt modelId="{7F97720D-DAE9-4390-A16C-4594F6FBCC42}" type="parTrans" cxnId="{B2F0C56E-61BB-435A-9D4D-490A8681B027}">
      <dgm:prSet/>
      <dgm:spPr/>
      <dgm:t>
        <a:bodyPr/>
        <a:lstStyle/>
        <a:p>
          <a:endParaRPr lang="cs-CZ"/>
        </a:p>
      </dgm:t>
    </dgm:pt>
    <dgm:pt modelId="{442C6498-EADA-47DD-BB25-D4D3A30566B7}" type="sibTrans" cxnId="{B2F0C56E-61BB-435A-9D4D-490A8681B027}">
      <dgm:prSet/>
      <dgm:spPr/>
      <dgm:t>
        <a:bodyPr/>
        <a:lstStyle/>
        <a:p>
          <a:endParaRPr lang="cs-CZ"/>
        </a:p>
      </dgm:t>
    </dgm:pt>
    <dgm:pt modelId="{4F6BE9F9-F37D-4590-8504-58AE80A13686}">
      <dgm:prSet phldrT="[Text]"/>
      <dgm:spPr/>
      <dgm:t>
        <a:bodyPr/>
        <a:lstStyle/>
        <a:p>
          <a:r>
            <a:rPr lang="cs-CZ" dirty="0" smtClean="0"/>
            <a:t>Jmenuje a odvolává prezident republiky</a:t>
          </a:r>
          <a:endParaRPr lang="cs-CZ" dirty="0"/>
        </a:p>
      </dgm:t>
    </dgm:pt>
    <dgm:pt modelId="{C675C026-E85D-4524-B17F-60A355AF97D8}" type="parTrans" cxnId="{4519B057-3C6F-4A6D-8471-C121DC76D805}">
      <dgm:prSet/>
      <dgm:spPr/>
      <dgm:t>
        <a:bodyPr/>
        <a:lstStyle/>
        <a:p>
          <a:endParaRPr lang="cs-CZ"/>
        </a:p>
      </dgm:t>
    </dgm:pt>
    <dgm:pt modelId="{260C84CD-0C0A-4A8E-9BFB-41AECAC75A9A}" type="sibTrans" cxnId="{4519B057-3C6F-4A6D-8471-C121DC76D805}">
      <dgm:prSet/>
      <dgm:spPr/>
      <dgm:t>
        <a:bodyPr/>
        <a:lstStyle/>
        <a:p>
          <a:endParaRPr lang="cs-CZ"/>
        </a:p>
      </dgm:t>
    </dgm:pt>
    <dgm:pt modelId="{F1B96BAC-13FA-4A07-9BEA-EE9DE1407CD6}" type="pres">
      <dgm:prSet presAssocID="{2DF3A8E5-2C03-45B9-82BA-573C92F6A83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278B9C9-186E-477B-A7A4-8575BA84DE3D}" type="pres">
      <dgm:prSet presAssocID="{29822948-4C16-4BFF-9AA1-67382B87BC34}" presName="linNode" presStyleCnt="0"/>
      <dgm:spPr/>
    </dgm:pt>
    <dgm:pt modelId="{5BEEFEEB-6F8F-41CA-B142-D4D1D4F8CB11}" type="pres">
      <dgm:prSet presAssocID="{29822948-4C16-4BFF-9AA1-67382B87BC34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3C9593-7425-46E3-9C4E-1F63D0E9E52F}" type="pres">
      <dgm:prSet presAssocID="{29822948-4C16-4BFF-9AA1-67382B87BC34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BA5F24-622F-4CF9-9A13-DA3BCDA71ED3}" type="pres">
      <dgm:prSet presAssocID="{E334BAF3-DEB9-485F-907B-D4272434FD3B}" presName="sp" presStyleCnt="0"/>
      <dgm:spPr/>
    </dgm:pt>
    <dgm:pt modelId="{A01DC3D6-832E-406C-9A03-E859E7DA46C8}" type="pres">
      <dgm:prSet presAssocID="{99DC1CCA-5404-4C0C-9B32-E92FF2AEB9AA}" presName="linNode" presStyleCnt="0"/>
      <dgm:spPr/>
    </dgm:pt>
    <dgm:pt modelId="{3F320064-F7D1-430D-B93F-48A657AECA16}" type="pres">
      <dgm:prSet presAssocID="{99DC1CCA-5404-4C0C-9B32-E92FF2AEB9AA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25D37-E752-4207-A473-021321FDBA06}" type="pres">
      <dgm:prSet presAssocID="{99DC1CCA-5404-4C0C-9B32-E92FF2AEB9AA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587ABC-D29F-4081-922D-F00A41E8B234}" type="pres">
      <dgm:prSet presAssocID="{7B315456-606C-416C-8BBE-1A43D1FDD0C5}" presName="sp" presStyleCnt="0"/>
      <dgm:spPr/>
    </dgm:pt>
    <dgm:pt modelId="{4BC3F98B-2355-4A81-9084-276A928B029D}" type="pres">
      <dgm:prSet presAssocID="{F13BE8AD-D028-4EA3-9509-D9D732104058}" presName="linNode" presStyleCnt="0"/>
      <dgm:spPr/>
    </dgm:pt>
    <dgm:pt modelId="{D619702F-1244-4BB8-A7C6-595B008D2B7E}" type="pres">
      <dgm:prSet presAssocID="{F13BE8AD-D028-4EA3-9509-D9D732104058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DC1089-721E-45EB-87DC-B52948F49650}" type="pres">
      <dgm:prSet presAssocID="{F13BE8AD-D028-4EA3-9509-D9D732104058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A98ADF-F442-44DD-8C2B-11E7FB743E7B}" type="presOf" srcId="{99DC1CCA-5404-4C0C-9B32-E92FF2AEB9AA}" destId="{3F320064-F7D1-430D-B93F-48A657AECA16}" srcOrd="0" destOrd="0" presId="urn:microsoft.com/office/officeart/2005/8/layout/vList5"/>
    <dgm:cxn modelId="{C49A392C-C923-4F06-9727-2A593957CEDD}" type="presOf" srcId="{2734216A-254D-4CE8-96B6-3AA6B3EAE817}" destId="{2E3C9593-7425-46E3-9C4E-1F63D0E9E52F}" srcOrd="0" destOrd="1" presId="urn:microsoft.com/office/officeart/2005/8/layout/vList5"/>
    <dgm:cxn modelId="{EA3254E0-CF7E-4FB9-915E-B4EA94769B2B}" type="presOf" srcId="{4F6BE9F9-F37D-4590-8504-58AE80A13686}" destId="{40DC1089-721E-45EB-87DC-B52948F49650}" srcOrd="0" destOrd="1" presId="urn:microsoft.com/office/officeart/2005/8/layout/vList5"/>
    <dgm:cxn modelId="{99D09CD4-0C27-4089-B947-4A1237A503D2}" type="presOf" srcId="{26A6DA10-09F0-48AE-B784-E68A974E1574}" destId="{40DC1089-721E-45EB-87DC-B52948F49650}" srcOrd="0" destOrd="0" presId="urn:microsoft.com/office/officeart/2005/8/layout/vList5"/>
    <dgm:cxn modelId="{F4DA28E7-D56E-4DD3-9279-AB5B12439E3D}" srcId="{99DC1CCA-5404-4C0C-9B32-E92FF2AEB9AA}" destId="{107B91AC-AE1E-40BB-8E04-7DE4543455DA}" srcOrd="1" destOrd="0" parTransId="{77E84EB6-857D-4739-A3C8-AC5F785E0510}" sibTransId="{36727173-A08D-4D32-A9C8-7EABAA806BC6}"/>
    <dgm:cxn modelId="{4495E758-21B9-4467-9741-34DF7435B9AF}" type="presOf" srcId="{48429225-E777-4DC9-8CDB-CE2BC24F954F}" destId="{2E3C9593-7425-46E3-9C4E-1F63D0E9E52F}" srcOrd="0" destOrd="0" presId="urn:microsoft.com/office/officeart/2005/8/layout/vList5"/>
    <dgm:cxn modelId="{7248D39F-CCF9-4365-A175-7D8AF4840694}" type="presOf" srcId="{F13BE8AD-D028-4EA3-9509-D9D732104058}" destId="{D619702F-1244-4BB8-A7C6-595B008D2B7E}" srcOrd="0" destOrd="0" presId="urn:microsoft.com/office/officeart/2005/8/layout/vList5"/>
    <dgm:cxn modelId="{D281285A-B25B-4977-A320-655E36812B77}" type="presOf" srcId="{107B91AC-AE1E-40BB-8E04-7DE4543455DA}" destId="{BCB25D37-E752-4207-A473-021321FDBA06}" srcOrd="0" destOrd="1" presId="urn:microsoft.com/office/officeart/2005/8/layout/vList5"/>
    <dgm:cxn modelId="{827DD7B9-183F-461D-B8D9-5F77B0FBA6C5}" srcId="{2DF3A8E5-2C03-45B9-82BA-573C92F6A834}" destId="{F13BE8AD-D028-4EA3-9509-D9D732104058}" srcOrd="2" destOrd="0" parTransId="{37BEC736-DE0E-4856-B6EE-A4F41612D747}" sibTransId="{8AE06F32-6911-420A-8E03-047951D086C9}"/>
    <dgm:cxn modelId="{B2F0C56E-61BB-435A-9D4D-490A8681B027}" srcId="{F13BE8AD-D028-4EA3-9509-D9D732104058}" destId="{26A6DA10-09F0-48AE-B784-E68A974E1574}" srcOrd="0" destOrd="0" parTransId="{7F97720D-DAE9-4390-A16C-4594F6FBCC42}" sibTransId="{442C6498-EADA-47DD-BB25-D4D3A30566B7}"/>
    <dgm:cxn modelId="{77E4422A-6547-41A1-9563-FB3F80FE72FF}" srcId="{99DC1CCA-5404-4C0C-9B32-E92FF2AEB9AA}" destId="{BC54C9D4-9FE8-4A93-A987-4DD0D7C07D3C}" srcOrd="0" destOrd="0" parTransId="{DA933996-FF23-489B-B62A-6F37BD8E7DA8}" sibTransId="{9A039511-690C-4C67-9C15-D012A8A8F506}"/>
    <dgm:cxn modelId="{C1AD59C1-95A3-4251-ADCF-F65996B79853}" srcId="{29822948-4C16-4BFF-9AA1-67382B87BC34}" destId="{48429225-E777-4DC9-8CDB-CE2BC24F954F}" srcOrd="0" destOrd="0" parTransId="{929A46C2-89B6-48D1-BC6E-83837091961C}" sibTransId="{F263F50F-D754-47DF-AC23-A535454CC3D1}"/>
    <dgm:cxn modelId="{D0851E4D-71D1-4E64-8612-72895E8A66D3}" type="presOf" srcId="{BC54C9D4-9FE8-4A93-A987-4DD0D7C07D3C}" destId="{BCB25D37-E752-4207-A473-021321FDBA06}" srcOrd="0" destOrd="0" presId="urn:microsoft.com/office/officeart/2005/8/layout/vList5"/>
    <dgm:cxn modelId="{34F8209C-8241-46F1-852D-D456FD681771}" type="presOf" srcId="{2DF3A8E5-2C03-45B9-82BA-573C92F6A834}" destId="{F1B96BAC-13FA-4A07-9BEA-EE9DE1407CD6}" srcOrd="0" destOrd="0" presId="urn:microsoft.com/office/officeart/2005/8/layout/vList5"/>
    <dgm:cxn modelId="{9801DA4C-57A6-47C7-9EC4-50CA8744E0F8}" srcId="{2DF3A8E5-2C03-45B9-82BA-573C92F6A834}" destId="{29822948-4C16-4BFF-9AA1-67382B87BC34}" srcOrd="0" destOrd="0" parTransId="{CA243238-FFEA-46B8-BBE8-CF6C48A85F1D}" sibTransId="{E334BAF3-DEB9-485F-907B-D4272434FD3B}"/>
    <dgm:cxn modelId="{9BA68929-1ED8-46C8-8F7C-86672024C217}" srcId="{2DF3A8E5-2C03-45B9-82BA-573C92F6A834}" destId="{99DC1CCA-5404-4C0C-9B32-E92FF2AEB9AA}" srcOrd="1" destOrd="0" parTransId="{8B3D9066-2DA1-4199-BAD2-781EDC467290}" sibTransId="{7B315456-606C-416C-8BBE-1A43D1FDD0C5}"/>
    <dgm:cxn modelId="{AC46410A-03E1-43D8-A5D7-9A2FA0E9A9A3}" type="presOf" srcId="{29822948-4C16-4BFF-9AA1-67382B87BC34}" destId="{5BEEFEEB-6F8F-41CA-B142-D4D1D4F8CB11}" srcOrd="0" destOrd="0" presId="urn:microsoft.com/office/officeart/2005/8/layout/vList5"/>
    <dgm:cxn modelId="{4519B057-3C6F-4A6D-8471-C121DC76D805}" srcId="{F13BE8AD-D028-4EA3-9509-D9D732104058}" destId="{4F6BE9F9-F37D-4590-8504-58AE80A13686}" srcOrd="1" destOrd="0" parTransId="{C675C026-E85D-4524-B17F-60A355AF97D8}" sibTransId="{260C84CD-0C0A-4A8E-9BFB-41AECAC75A9A}"/>
    <dgm:cxn modelId="{41210BB6-501E-4BA6-9F9D-A98997243126}" srcId="{29822948-4C16-4BFF-9AA1-67382B87BC34}" destId="{2734216A-254D-4CE8-96B6-3AA6B3EAE817}" srcOrd="1" destOrd="0" parTransId="{90B4A010-DDC9-4E0C-82AD-580B233283FC}" sibTransId="{C0C989EA-29E9-4450-8F7A-3223BA97A33A}"/>
    <dgm:cxn modelId="{8EB7B51B-7D42-4814-9D11-B5ADB126B47F}" type="presParOf" srcId="{F1B96BAC-13FA-4A07-9BEA-EE9DE1407CD6}" destId="{5278B9C9-186E-477B-A7A4-8575BA84DE3D}" srcOrd="0" destOrd="0" presId="urn:microsoft.com/office/officeart/2005/8/layout/vList5"/>
    <dgm:cxn modelId="{F5C491CF-AC07-4B95-B5C0-8AED00C256C8}" type="presParOf" srcId="{5278B9C9-186E-477B-A7A4-8575BA84DE3D}" destId="{5BEEFEEB-6F8F-41CA-B142-D4D1D4F8CB11}" srcOrd="0" destOrd="0" presId="urn:microsoft.com/office/officeart/2005/8/layout/vList5"/>
    <dgm:cxn modelId="{3E5A81D1-0350-496F-9519-2E05E34ED61A}" type="presParOf" srcId="{5278B9C9-186E-477B-A7A4-8575BA84DE3D}" destId="{2E3C9593-7425-46E3-9C4E-1F63D0E9E52F}" srcOrd="1" destOrd="0" presId="urn:microsoft.com/office/officeart/2005/8/layout/vList5"/>
    <dgm:cxn modelId="{3DD6A587-3583-4AB6-AB01-E00DA5DBF54B}" type="presParOf" srcId="{F1B96BAC-13FA-4A07-9BEA-EE9DE1407CD6}" destId="{4EBA5F24-622F-4CF9-9A13-DA3BCDA71ED3}" srcOrd="1" destOrd="0" presId="urn:microsoft.com/office/officeart/2005/8/layout/vList5"/>
    <dgm:cxn modelId="{33B81F04-21DB-45C1-9524-7A7FA997C202}" type="presParOf" srcId="{F1B96BAC-13FA-4A07-9BEA-EE9DE1407CD6}" destId="{A01DC3D6-832E-406C-9A03-E859E7DA46C8}" srcOrd="2" destOrd="0" presId="urn:microsoft.com/office/officeart/2005/8/layout/vList5"/>
    <dgm:cxn modelId="{5FF6A8D3-DCEE-4E4F-8BC2-BA04DF0E1F79}" type="presParOf" srcId="{A01DC3D6-832E-406C-9A03-E859E7DA46C8}" destId="{3F320064-F7D1-430D-B93F-48A657AECA16}" srcOrd="0" destOrd="0" presId="urn:microsoft.com/office/officeart/2005/8/layout/vList5"/>
    <dgm:cxn modelId="{8CE879FE-9AC6-488B-BD32-1860FC19B3B0}" type="presParOf" srcId="{A01DC3D6-832E-406C-9A03-E859E7DA46C8}" destId="{BCB25D37-E752-4207-A473-021321FDBA06}" srcOrd="1" destOrd="0" presId="urn:microsoft.com/office/officeart/2005/8/layout/vList5"/>
    <dgm:cxn modelId="{F3738FF9-B6EA-41F0-ADFE-49672B5B47A0}" type="presParOf" srcId="{F1B96BAC-13FA-4A07-9BEA-EE9DE1407CD6}" destId="{AB587ABC-D29F-4081-922D-F00A41E8B234}" srcOrd="3" destOrd="0" presId="urn:microsoft.com/office/officeart/2005/8/layout/vList5"/>
    <dgm:cxn modelId="{353B4D3E-09F2-499A-959A-45530A6A50F7}" type="presParOf" srcId="{F1B96BAC-13FA-4A07-9BEA-EE9DE1407CD6}" destId="{4BC3F98B-2355-4A81-9084-276A928B029D}" srcOrd="4" destOrd="0" presId="urn:microsoft.com/office/officeart/2005/8/layout/vList5"/>
    <dgm:cxn modelId="{8FB7E60A-B8C7-4FC4-A123-75D2E106AB1D}" type="presParOf" srcId="{4BC3F98B-2355-4A81-9084-276A928B029D}" destId="{D619702F-1244-4BB8-A7C6-595B008D2B7E}" srcOrd="0" destOrd="0" presId="urn:microsoft.com/office/officeart/2005/8/layout/vList5"/>
    <dgm:cxn modelId="{CF6787A7-AA82-4673-9E61-9E4D1DA6026A}" type="presParOf" srcId="{4BC3F98B-2355-4A81-9084-276A928B029D}" destId="{40DC1089-721E-45EB-87DC-B52948F49650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BA80232-043D-4CBA-B97F-6E277F31F21E}">
      <dsp:nvSpPr>
        <dsp:cNvPr id="0" name=""/>
        <dsp:cNvSpPr/>
      </dsp:nvSpPr>
      <dsp:spPr>
        <a:xfrm>
          <a:off x="2916513" y="0"/>
          <a:ext cx="3541714" cy="354171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9698E-34CD-44DB-9ADC-ED8A43F1D0C4}">
      <dsp:nvSpPr>
        <dsp:cNvPr id="0" name=""/>
        <dsp:cNvSpPr/>
      </dsp:nvSpPr>
      <dsp:spPr>
        <a:xfrm>
          <a:off x="4687370" y="356073"/>
          <a:ext cx="2302114" cy="8383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Ústředí se sídlem v Praze</a:t>
          </a:r>
          <a:endParaRPr lang="cs-CZ" sz="1800" kern="1200" dirty="0"/>
        </a:p>
      </dsp:txBody>
      <dsp:txXfrm>
        <a:off x="4687370" y="356073"/>
        <a:ext cx="2302114" cy="838390"/>
      </dsp:txXfrm>
    </dsp:sp>
    <dsp:sp modelId="{D2E482E7-78F9-450F-9AF8-5BB5609057F1}">
      <dsp:nvSpPr>
        <dsp:cNvPr id="0" name=""/>
        <dsp:cNvSpPr/>
      </dsp:nvSpPr>
      <dsp:spPr>
        <a:xfrm>
          <a:off x="4687370" y="1299262"/>
          <a:ext cx="2302114" cy="8383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Pobočky (7)</a:t>
          </a:r>
          <a:endParaRPr lang="cs-CZ" sz="1800" kern="1200" dirty="0"/>
        </a:p>
      </dsp:txBody>
      <dsp:txXfrm>
        <a:off x="4687370" y="1299262"/>
        <a:ext cx="2302114" cy="838390"/>
      </dsp:txXfrm>
    </dsp:sp>
    <dsp:sp modelId="{E47C0AB7-142C-4C7B-BD4E-065CD4B66460}">
      <dsp:nvSpPr>
        <dsp:cNvPr id="0" name=""/>
        <dsp:cNvSpPr/>
      </dsp:nvSpPr>
      <dsp:spPr>
        <a:xfrm>
          <a:off x="4687370" y="2242451"/>
          <a:ext cx="2302114" cy="8383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Účelové organizační  jednotky</a:t>
          </a:r>
          <a:endParaRPr lang="cs-CZ" sz="1800" kern="1200" dirty="0"/>
        </a:p>
      </dsp:txBody>
      <dsp:txXfrm>
        <a:off x="4687370" y="2242451"/>
        <a:ext cx="2302114" cy="83839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E3C9593-7425-46E3-9C4E-1F63D0E9E52F}">
      <dsp:nvSpPr>
        <dsp:cNvPr id="0" name=""/>
        <dsp:cNvSpPr/>
      </dsp:nvSpPr>
      <dsp:spPr>
        <a:xfrm rot="5400000">
          <a:off x="6279530" y="-2597503"/>
          <a:ext cx="913098" cy="633983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Jmenuje a odvolává prezident republiky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Pokud funkce není obsazena vykonává pověřený </a:t>
          </a:r>
          <a:r>
            <a:rPr lang="cs-CZ" sz="1800" kern="1200" dirty="0" err="1" smtClean="0"/>
            <a:t>víceguvernér</a:t>
          </a:r>
          <a:endParaRPr lang="cs-CZ" sz="1800" kern="1200" dirty="0"/>
        </a:p>
      </dsp:txBody>
      <dsp:txXfrm rot="5400000">
        <a:off x="6279530" y="-2597503"/>
        <a:ext cx="913098" cy="6339839"/>
      </dsp:txXfrm>
    </dsp:sp>
    <dsp:sp modelId="{5BEEFEEB-6F8F-41CA-B142-D4D1D4F8CB11}">
      <dsp:nvSpPr>
        <dsp:cNvPr id="0" name=""/>
        <dsp:cNvSpPr/>
      </dsp:nvSpPr>
      <dsp:spPr>
        <a:xfrm>
          <a:off x="0" y="1729"/>
          <a:ext cx="3566159" cy="11413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Guvernér ČNB</a:t>
          </a:r>
          <a:endParaRPr lang="cs-CZ" sz="3100" kern="1200" dirty="0"/>
        </a:p>
      </dsp:txBody>
      <dsp:txXfrm>
        <a:off x="0" y="1729"/>
        <a:ext cx="3566159" cy="1141372"/>
      </dsp:txXfrm>
    </dsp:sp>
    <dsp:sp modelId="{BCB25D37-E752-4207-A473-021321FDBA06}">
      <dsp:nvSpPr>
        <dsp:cNvPr id="0" name=""/>
        <dsp:cNvSpPr/>
      </dsp:nvSpPr>
      <dsp:spPr>
        <a:xfrm rot="5400000">
          <a:off x="6279530" y="-1399062"/>
          <a:ext cx="913098" cy="633983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Jsou 2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Jmenuje a odvolává prezident republiky</a:t>
          </a:r>
          <a:endParaRPr lang="cs-CZ" sz="1800" kern="1200" dirty="0"/>
        </a:p>
      </dsp:txBody>
      <dsp:txXfrm rot="5400000">
        <a:off x="6279530" y="-1399062"/>
        <a:ext cx="913098" cy="6339839"/>
      </dsp:txXfrm>
    </dsp:sp>
    <dsp:sp modelId="{3F320064-F7D1-430D-B93F-48A657AECA16}">
      <dsp:nvSpPr>
        <dsp:cNvPr id="0" name=""/>
        <dsp:cNvSpPr/>
      </dsp:nvSpPr>
      <dsp:spPr>
        <a:xfrm>
          <a:off x="0" y="1200170"/>
          <a:ext cx="3566159" cy="11413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/>
            <a:t>Víceguvernéři</a:t>
          </a:r>
          <a:r>
            <a:rPr lang="cs-CZ" sz="3100" kern="1200" dirty="0" smtClean="0"/>
            <a:t> ČNB</a:t>
          </a:r>
          <a:endParaRPr lang="cs-CZ" sz="3100" kern="1200" dirty="0"/>
        </a:p>
      </dsp:txBody>
      <dsp:txXfrm>
        <a:off x="0" y="1200170"/>
        <a:ext cx="3566159" cy="1141372"/>
      </dsp:txXfrm>
    </dsp:sp>
    <dsp:sp modelId="{40DC1089-721E-45EB-87DC-B52948F49650}">
      <dsp:nvSpPr>
        <dsp:cNvPr id="0" name=""/>
        <dsp:cNvSpPr/>
      </dsp:nvSpPr>
      <dsp:spPr>
        <a:xfrm rot="5400000">
          <a:off x="6279530" y="-200621"/>
          <a:ext cx="913098" cy="633983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Jsou 4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Jmenuje a odvolává prezident republiky</a:t>
          </a:r>
          <a:endParaRPr lang="cs-CZ" sz="1800" kern="1200" dirty="0"/>
        </a:p>
      </dsp:txBody>
      <dsp:txXfrm rot="5400000">
        <a:off x="6279530" y="-200621"/>
        <a:ext cx="913098" cy="6339839"/>
      </dsp:txXfrm>
    </dsp:sp>
    <dsp:sp modelId="{D619702F-1244-4BB8-A7C6-595B008D2B7E}">
      <dsp:nvSpPr>
        <dsp:cNvPr id="0" name=""/>
        <dsp:cNvSpPr/>
      </dsp:nvSpPr>
      <dsp:spPr>
        <a:xfrm>
          <a:off x="0" y="2398611"/>
          <a:ext cx="3566159" cy="114137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Členové bankovní rady ČNB</a:t>
          </a:r>
          <a:endParaRPr lang="cs-CZ" sz="3100" kern="1200" dirty="0"/>
        </a:p>
      </dsp:txBody>
      <dsp:txXfrm>
        <a:off x="0" y="2398611"/>
        <a:ext cx="3566159" cy="1141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 cstate="print">
            <a:alphaModFix amt="3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8682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3663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4960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587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0257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1227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2106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8038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9556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507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2784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6066852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54851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2400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47284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5616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8791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print">
            <a:alphaModFix amt="3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8DC78D-955A-4CE0-859B-B31DAB14201A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CD9AC0-CDBE-4151-848A-696685466A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80260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1417938" y="256537"/>
            <a:ext cx="8748464" cy="1440160"/>
            <a:chOff x="0" y="0"/>
            <a:chExt cx="88837" cy="16120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3321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11933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9739394"/>
              </p:ext>
            </p:extLst>
          </p:nvPr>
        </p:nvGraphicFramePr>
        <p:xfrm>
          <a:off x="539551" y="1900325"/>
          <a:ext cx="10763449" cy="4529038"/>
        </p:xfrm>
        <a:graphic>
          <a:graphicData uri="http://schemas.openxmlformats.org/drawingml/2006/table">
            <a:tbl>
              <a:tblPr/>
              <a:tblGrid>
                <a:gridCol w="2741314"/>
                <a:gridCol w="8022135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Česká národní banka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8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seznámí</a:t>
                      </a:r>
                      <a:r>
                        <a:rPr lang="cs-CZ" sz="1800" baseline="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 studenty s cíli a úkoly ČNB.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2">
                              <a:lumMod val="75000"/>
                            </a:schemeClr>
                          </a:solidFill>
                          <a:latin typeface="Calibri"/>
                          <a:ea typeface="Calibri"/>
                          <a:cs typeface="Times New Roman"/>
                        </a:rPr>
                        <a:t>28. 10. 2013</a:t>
                      </a:r>
                      <a:endParaRPr lang="cs-CZ" sz="1800" dirty="0">
                        <a:solidFill>
                          <a:schemeClr val="bg2">
                            <a:lumMod val="75000"/>
                          </a:schemeClr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51928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národní 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Je ústřední bankou státu</a:t>
            </a:r>
          </a:p>
          <a:p>
            <a:r>
              <a:rPr lang="cs-CZ" dirty="0" smtClean="0"/>
              <a:t>Orgán vykonávající dohled na českém finančním trhu</a:t>
            </a:r>
          </a:p>
          <a:p>
            <a:r>
              <a:rPr lang="cs-CZ" dirty="0" smtClean="0"/>
              <a:t>Právnická osoba veřejného práva</a:t>
            </a:r>
          </a:p>
          <a:p>
            <a:r>
              <a:rPr lang="cs-CZ" dirty="0" smtClean="0"/>
              <a:t>Sídlo v Praze</a:t>
            </a:r>
          </a:p>
          <a:p>
            <a:r>
              <a:rPr lang="cs-CZ" dirty="0" smtClean="0"/>
              <a:t>Součástí Evropského systému centrálních bank (podílí se na plnění jejich cílů a úkolů)</a:t>
            </a:r>
          </a:p>
          <a:p>
            <a:r>
              <a:rPr lang="cs-CZ" dirty="0" smtClean="0"/>
              <a:t>Maximálně nezávislá na politickém vlivu</a:t>
            </a:r>
            <a:endParaRPr lang="cs-CZ" dirty="0"/>
          </a:p>
        </p:txBody>
      </p:sp>
      <p:pic>
        <p:nvPicPr>
          <p:cNvPr id="5" name="Zástupný symbol pro obsah 4" descr="800px-CBNo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199497" y="1937982"/>
            <a:ext cx="4510606" cy="2571045"/>
          </a:xfrm>
        </p:spPr>
      </p:pic>
      <p:sp>
        <p:nvSpPr>
          <p:cNvPr id="6" name="Obdélník 5"/>
          <p:cNvSpPr/>
          <p:nvPr/>
        </p:nvSpPr>
        <p:spPr>
          <a:xfrm>
            <a:off x="7806519" y="4954137"/>
            <a:ext cx="1978926" cy="491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Pobočka ČNB v Brně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5609669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Cíle 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Péče o cenovou stabilitu</a:t>
            </a:r>
          </a:p>
          <a:p>
            <a:r>
              <a:rPr lang="cs-CZ" dirty="0" smtClean="0"/>
              <a:t>Péče o finanční stabilitu a bezpečné fungování finančního systému v České republice</a:t>
            </a:r>
          </a:p>
          <a:p>
            <a:r>
              <a:rPr lang="cs-CZ" dirty="0" smtClean="0"/>
              <a:t>Podpora obecné hospodářské politiky vlády a obecné hospodářské politiky v Evropské unii (pokud tím však není dotčen její hlavní cíl)</a:t>
            </a:r>
          </a:p>
          <a:p>
            <a:r>
              <a:rPr lang="cs-CZ" dirty="0" smtClean="0"/>
              <a:t>Jedná v souladu se zásadou otevřeného tržního 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675020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ČNB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Měnová politika</a:t>
            </a:r>
          </a:p>
          <a:p>
            <a:r>
              <a:rPr lang="cs-CZ" dirty="0" smtClean="0"/>
              <a:t>Dohled nad finančním trhem</a:t>
            </a:r>
          </a:p>
          <a:p>
            <a:r>
              <a:rPr lang="cs-CZ" dirty="0" smtClean="0"/>
              <a:t>Emise oběživa a peněžní oběh</a:t>
            </a:r>
          </a:p>
          <a:p>
            <a:r>
              <a:rPr lang="cs-CZ" dirty="0" smtClean="0"/>
              <a:t>Devizová činnost</a:t>
            </a:r>
          </a:p>
          <a:p>
            <a:r>
              <a:rPr lang="cs-CZ" dirty="0" smtClean="0"/>
              <a:t>Platební styk a zúčtování bank</a:t>
            </a:r>
          </a:p>
          <a:p>
            <a:r>
              <a:rPr lang="cs-CZ" dirty="0" smtClean="0"/>
              <a:t>Banka státu</a:t>
            </a:r>
            <a:endParaRPr lang="cs-CZ" dirty="0"/>
          </a:p>
        </p:txBody>
      </p:sp>
      <p:pic>
        <p:nvPicPr>
          <p:cNvPr id="5" name="Zástupný symbol pro obsah 4" descr="800px-CBNo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6172200" y="2630908"/>
            <a:ext cx="4875213" cy="2778871"/>
          </a:xfrm>
        </p:spPr>
      </p:pic>
    </p:spTree>
    <p:extLst>
      <p:ext uri="{BB962C8B-B14F-4D97-AF65-F5344CB8AC3E}">
        <p14:creationId xmlns:p14="http://schemas.microsoft.com/office/powerpoint/2010/main" xmlns="" val="298947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Měnová politika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1412" y="2249487"/>
            <a:ext cx="7934349" cy="354171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Snaha o zajištění stability cenového indexu (nepleťte si se stabilitou cen)</a:t>
            </a:r>
          </a:p>
          <a:p>
            <a:r>
              <a:rPr lang="cs-CZ" dirty="0" smtClean="0"/>
              <a:t>Tento úkol ČNB plní v rámci měnově politického režimu, který se nazývá </a:t>
            </a:r>
            <a:r>
              <a:rPr lang="cs-CZ" b="1" dirty="0" smtClean="0"/>
              <a:t>cílování inflace</a:t>
            </a:r>
            <a:endParaRPr lang="cs-CZ" dirty="0" smtClean="0"/>
          </a:p>
          <a:p>
            <a:r>
              <a:rPr lang="cs-CZ" dirty="0"/>
              <a:t>Změnami úrokových sazeb (tedy produkcí peněz) ovlivňuje centrální banka cenu peněz na </a:t>
            </a:r>
            <a:r>
              <a:rPr lang="cs-CZ" dirty="0" smtClean="0"/>
              <a:t>trhu- snaží se tím dosáhnout zvolené inflace</a:t>
            </a:r>
          </a:p>
          <a:p>
            <a:r>
              <a:rPr lang="cs-CZ" dirty="0" smtClean="0"/>
              <a:t>Po zavedení eura se ČNB bude muset vzdát měnové politiky ve prospěch Evropské centrální banky</a:t>
            </a:r>
          </a:p>
          <a:p>
            <a:endParaRPr lang="cs-CZ" dirty="0"/>
          </a:p>
        </p:txBody>
      </p:sp>
      <p:pic>
        <p:nvPicPr>
          <p:cNvPr id="4" name="Obrázek 3" descr="400px-Dvoutisícová_česká_bankov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089409" y="494730"/>
            <a:ext cx="2169994" cy="3254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61257287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Dohled nad finančním trhem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Stanovuje pravidla, které chrání stabilitu celého finančního trhu</a:t>
            </a:r>
          </a:p>
          <a:p>
            <a:r>
              <a:rPr lang="cs-CZ" dirty="0" smtClean="0"/>
              <a:t>Má dohled nad těmito pravidly- kontroluje jejich dodržování, případně postihuje subjekty pokud se pravidly neřídí</a:t>
            </a:r>
          </a:p>
          <a:p>
            <a:r>
              <a:rPr lang="cs-CZ" dirty="0" smtClean="0"/>
              <a:t>Dohled nad kapitálovým trhem, bankovním sektorem, pojišťovnictvím  a penzijním připojištěním, družstevními záložnami</a:t>
            </a:r>
          </a:p>
          <a:p>
            <a:r>
              <a:rPr lang="cs-CZ" dirty="0" smtClean="0"/>
              <a:t>Tuto úlohu vykonává ČNB teprve od roku 2006- dříve </a:t>
            </a:r>
            <a:r>
              <a:rPr lang="cs-CZ" dirty="0"/>
              <a:t>ji </a:t>
            </a:r>
            <a:r>
              <a:rPr lang="cs-CZ" dirty="0" smtClean="0"/>
              <a:t>vykonávala </a:t>
            </a:r>
            <a:r>
              <a:rPr lang="cs-CZ" dirty="0"/>
              <a:t>Komise pro cenné papíry, </a:t>
            </a:r>
            <a:r>
              <a:rPr lang="cs-CZ" dirty="0" smtClean="0"/>
              <a:t>Úřady </a:t>
            </a:r>
            <a:r>
              <a:rPr lang="cs-CZ" dirty="0"/>
              <a:t>státního dozoru v pojišťovnictví a penzijním připojištění Ministerstva financí a </a:t>
            </a:r>
            <a:r>
              <a:rPr lang="cs-CZ" dirty="0" smtClean="0"/>
              <a:t>Úřady </a:t>
            </a:r>
            <a:r>
              <a:rPr lang="cs-CZ" dirty="0"/>
              <a:t>pro dohled nad družstevními záložnami. </a:t>
            </a:r>
          </a:p>
        </p:txBody>
      </p:sp>
    </p:spTree>
    <p:extLst>
      <p:ext uri="{BB962C8B-B14F-4D97-AF65-F5344CB8AC3E}">
        <p14:creationId xmlns:p14="http://schemas.microsoft.com/office/powerpoint/2010/main" xmlns="" val="784579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Emise oběživa a peněžní oběh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ČNB výhradní právo vydávat bankovky a mince. Stejně tak mince pamětní</a:t>
            </a:r>
          </a:p>
          <a:p>
            <a:r>
              <a:rPr lang="cs-CZ" dirty="0" smtClean="0"/>
              <a:t>Spravuje zásoby bankovek a mincí</a:t>
            </a:r>
          </a:p>
          <a:p>
            <a:r>
              <a:rPr lang="cs-CZ" dirty="0" smtClean="0"/>
              <a:t>Sjednává tisk bankovek a ražbu mincí</a:t>
            </a:r>
          </a:p>
          <a:p>
            <a:r>
              <a:rPr lang="cs-CZ" dirty="0" smtClean="0"/>
              <a:t>Může prohlásit za neplatné a stáhnout z oběhu bankovky a mince, které sama vydala</a:t>
            </a:r>
          </a:p>
          <a:p>
            <a:r>
              <a:rPr lang="cs-CZ" dirty="0" smtClean="0"/>
              <a:t>Podílí se na přípravě technické a právní ochrany proti padělání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9523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Devizová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Vyhlašuje kurz české měny k ostatním měnám</a:t>
            </a:r>
          </a:p>
          <a:p>
            <a:r>
              <a:rPr lang="cs-CZ" dirty="0" smtClean="0"/>
              <a:t>Nakládá s devizovými rezervami ve zlatě a devizových hodnotách</a:t>
            </a:r>
          </a:p>
          <a:p>
            <a:r>
              <a:rPr lang="cs-CZ" dirty="0" smtClean="0"/>
              <a:t>Obchoduje se zlatem</a:t>
            </a:r>
          </a:p>
          <a:p>
            <a:r>
              <a:rPr lang="cs-CZ" dirty="0" smtClean="0"/>
              <a:t>ČNB je oprávněna provádět platební styk se zahraničím</a:t>
            </a:r>
          </a:p>
          <a:p>
            <a:r>
              <a:rPr lang="cs-CZ" dirty="0" smtClean="0"/>
              <a:t>Provádí devizové intervence, kterými se snaží ovlivnit výši kurzu Koruny vůči ostatním měnám</a:t>
            </a:r>
          </a:p>
          <a:p>
            <a:endParaRPr lang="cs-CZ" dirty="0"/>
          </a:p>
        </p:txBody>
      </p:sp>
      <p:pic>
        <p:nvPicPr>
          <p:cNvPr id="4" name="Obrázek 3" descr="378px-Forex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41" y="665826"/>
            <a:ext cx="3600450" cy="1704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1813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Platební styk a zúčtování bank + banka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Stanovuje pravidla provádění platebního styku bankami i nebankovními subjekty (např. lhůty zúčtování, pravidla pro vydávání a užívání platebních karet)</a:t>
            </a:r>
          </a:p>
          <a:p>
            <a:r>
              <a:rPr lang="cs-CZ" dirty="0" smtClean="0"/>
              <a:t>ČNB poskytuje platební služby pro stát a veřejný sektor</a:t>
            </a:r>
          </a:p>
          <a:p>
            <a:r>
              <a:rPr lang="cs-CZ" dirty="0" smtClean="0"/>
              <a:t>Vede účty organizacím napojeným na státní rozpočet (úřady práce, finanční a celní úřady..)</a:t>
            </a:r>
          </a:p>
          <a:p>
            <a:r>
              <a:rPr lang="cs-CZ" dirty="0" smtClean="0"/>
              <a:t>Banka je politicky nezávislá, zodpovídá se dvakrát ročně Poslanecké sněmovně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630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Organizační struktura ČNB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14140034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254805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Bankovní rada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72251" y="1951630"/>
            <a:ext cx="6175160" cy="383957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Nejvyšší řídící orgán ČNB</a:t>
            </a:r>
          </a:p>
          <a:p>
            <a:r>
              <a:rPr lang="cs-CZ" dirty="0" smtClean="0"/>
              <a:t>Určuje měnovou a </a:t>
            </a:r>
            <a:r>
              <a:rPr lang="cs-CZ" dirty="0" err="1" smtClean="0"/>
              <a:t>makroobezřetnostní</a:t>
            </a:r>
            <a:r>
              <a:rPr lang="cs-CZ" dirty="0" smtClean="0"/>
              <a:t> politiku a nástroje pro jejich uskutečňování</a:t>
            </a:r>
          </a:p>
          <a:p>
            <a:r>
              <a:rPr lang="cs-CZ" dirty="0" smtClean="0"/>
              <a:t>Schvaluje rozpočet České národní banky</a:t>
            </a:r>
          </a:p>
          <a:p>
            <a:r>
              <a:rPr lang="cs-CZ" dirty="0" smtClean="0"/>
              <a:t>Uděluje souhlas k podnikatelské činnosti zaměstnanců ČNB</a:t>
            </a:r>
          </a:p>
          <a:p>
            <a:r>
              <a:rPr lang="cs-CZ" dirty="0" smtClean="0"/>
              <a:t>Stanoví zásady činnosti a obchodů ČNB</a:t>
            </a:r>
          </a:p>
          <a:p>
            <a:r>
              <a:rPr lang="cs-CZ" dirty="0" smtClean="0"/>
              <a:t>Je sedmičlenná</a:t>
            </a:r>
          </a:p>
          <a:p>
            <a:endParaRPr lang="cs-CZ" dirty="0"/>
          </a:p>
        </p:txBody>
      </p:sp>
      <p:pic>
        <p:nvPicPr>
          <p:cNvPr id="4" name="Obrázek 3" descr="MH90023077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81656" y="2085903"/>
            <a:ext cx="3095625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5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Členové bankovní rady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01736174"/>
              </p:ext>
            </p:extLst>
          </p:nvPr>
        </p:nvGraphicFramePr>
        <p:xfrm>
          <a:off x="1141412" y="2249487"/>
          <a:ext cx="9905999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63098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Členství v bankovní radě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Nikdo nesmí vykonávat více než dvakrát</a:t>
            </a:r>
          </a:p>
          <a:p>
            <a:r>
              <a:rPr lang="cs-CZ" dirty="0" smtClean="0"/>
              <a:t>Členové jmenováni na 6 let</a:t>
            </a:r>
          </a:p>
          <a:p>
            <a:r>
              <a:rPr lang="cs-CZ" dirty="0"/>
              <a:t>Neslučitelné s funkcí </a:t>
            </a:r>
            <a:r>
              <a:rPr lang="cs-CZ" dirty="0" smtClean="0"/>
              <a:t>poslance zákonodárného sboru, člena </a:t>
            </a:r>
            <a:r>
              <a:rPr lang="cs-CZ" dirty="0"/>
              <a:t>vlády a členství v řídících, dozorčích a kontrolních orgánech jiných bank a </a:t>
            </a:r>
            <a:r>
              <a:rPr lang="cs-CZ" dirty="0" smtClean="0"/>
              <a:t>podnikatelských subjektů </a:t>
            </a:r>
            <a:r>
              <a:rPr lang="cs-CZ" dirty="0"/>
              <a:t>a výkon samostatné výdělečné činnosti s výjimkou činnosti vědecké, </a:t>
            </a:r>
            <a:r>
              <a:rPr lang="cs-CZ" dirty="0" smtClean="0"/>
              <a:t>literární, publicistické</a:t>
            </a:r>
            <a:r>
              <a:rPr lang="cs-CZ" dirty="0"/>
              <a:t>, umělecké a pedagogické a s výjimkou správy vlastního </a:t>
            </a:r>
            <a:r>
              <a:rPr lang="cs-CZ" dirty="0" smtClean="0"/>
              <a:t>majetku</a:t>
            </a:r>
          </a:p>
          <a:p>
            <a:r>
              <a:rPr lang="cs-CZ" dirty="0" smtClean="0"/>
              <a:t>Členové jsou zaměstnanci ČNB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858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členství v radě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Občan České </a:t>
            </a:r>
            <a:r>
              <a:rPr lang="cs-CZ" dirty="0" smtClean="0"/>
              <a:t>republiky</a:t>
            </a:r>
          </a:p>
          <a:p>
            <a:r>
              <a:rPr lang="cs-CZ" dirty="0" smtClean="0"/>
              <a:t>Plná způsobilost k právním úkonům</a:t>
            </a:r>
          </a:p>
          <a:p>
            <a:r>
              <a:rPr lang="cs-CZ" dirty="0" smtClean="0"/>
              <a:t>Ukončené vysokoškolské vzdělání</a:t>
            </a:r>
          </a:p>
          <a:p>
            <a:r>
              <a:rPr lang="cs-CZ" dirty="0" smtClean="0"/>
              <a:t>Je bezúhonný</a:t>
            </a:r>
          </a:p>
          <a:p>
            <a:r>
              <a:rPr lang="cs-CZ" dirty="0" smtClean="0"/>
              <a:t>Je </a:t>
            </a:r>
            <a:r>
              <a:rPr lang="cs-CZ" dirty="0"/>
              <a:t>v měnových záležitostech nebo v oblasti finančního trhu uznávanou a zkušenou osobností</a:t>
            </a:r>
          </a:p>
        </p:txBody>
      </p:sp>
    </p:spTree>
    <p:extLst>
      <p:ext uri="{BB962C8B-B14F-4D97-AF65-F5344CB8AC3E}">
        <p14:creationId xmlns:p14="http://schemas.microsoft.com/office/powerpoint/2010/main" xmlns="" val="352370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1413" y="2249487"/>
            <a:ext cx="6842528" cy="3541714"/>
          </a:xfrm>
        </p:spPr>
        <p:txBody>
          <a:bodyPr/>
          <a:lstStyle/>
          <a:p>
            <a:pPr marL="457200" indent="-457200">
              <a:buAutoNum type="arabicParenR"/>
            </a:pPr>
            <a:r>
              <a:rPr lang="cs-CZ" dirty="0" smtClean="0"/>
              <a:t>Zjistěte, kdo je současným guvernérem ČNB.</a:t>
            </a:r>
          </a:p>
          <a:p>
            <a:pPr marL="457200" indent="-457200">
              <a:buAutoNum type="arabicParenR"/>
            </a:pPr>
            <a:r>
              <a:rPr lang="cs-CZ" dirty="0" smtClean="0"/>
              <a:t>Co patří k hlavním úkolům ČNB?</a:t>
            </a:r>
          </a:p>
          <a:p>
            <a:pPr marL="457200" indent="-457200">
              <a:buAutoNum type="arabicParenR"/>
            </a:pPr>
            <a:r>
              <a:rPr lang="cs-CZ" dirty="0" smtClean="0"/>
              <a:t>Co ovlivňuje změnami úrokových sazeb?</a:t>
            </a:r>
          </a:p>
          <a:p>
            <a:pPr marL="457200" indent="-457200">
              <a:buAutoNum type="arabicParenR"/>
            </a:pPr>
            <a:r>
              <a:rPr lang="cs-CZ" dirty="0" smtClean="0"/>
              <a:t>Co si představíte pod pojmem </a:t>
            </a:r>
            <a:r>
              <a:rPr lang="cs-CZ" i="1" dirty="0" smtClean="0"/>
              <a:t>devize?</a:t>
            </a:r>
          </a:p>
          <a:p>
            <a:pPr marL="457200" indent="-457200">
              <a:buNone/>
            </a:pPr>
            <a:r>
              <a:rPr lang="cs-CZ" dirty="0" smtClean="0"/>
              <a:t>5) Kdo může být členem bankovní rady?</a:t>
            </a:r>
          </a:p>
          <a:p>
            <a:pPr marL="457200" indent="-457200">
              <a:buAutoNum type="arabicParenR"/>
            </a:pPr>
            <a:endParaRPr lang="cs-CZ" dirty="0" smtClean="0"/>
          </a:p>
          <a:p>
            <a:pPr marL="457200" indent="-457200">
              <a:buAutoNum type="arabicParenR"/>
            </a:pPr>
            <a:endParaRPr lang="cs-CZ" dirty="0" smtClean="0"/>
          </a:p>
          <a:p>
            <a:pPr marL="457200" indent="-457200">
              <a:buAutoNum type="arabicParenR"/>
            </a:pPr>
            <a:endParaRPr lang="cs-CZ" dirty="0" smtClean="0"/>
          </a:p>
        </p:txBody>
      </p:sp>
      <p:pic>
        <p:nvPicPr>
          <p:cNvPr id="4" name="Obrázek 3" descr="MH90008904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023745" y="2222381"/>
            <a:ext cx="2799995" cy="27999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DVOŘÁK, Jan, a kol. Odmaturuj ze společenských věd. 1. </a:t>
            </a:r>
            <a:r>
              <a:rPr lang="cs-CZ" dirty="0" err="1" smtClean="0"/>
              <a:t>vyd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2008, 256 s. ISBN </a:t>
            </a:r>
            <a:r>
              <a:rPr lang="cs-CZ" dirty="0" smtClean="0"/>
              <a:t>978-80-7358-122-0</a:t>
            </a:r>
          </a:p>
          <a:p>
            <a:r>
              <a:rPr lang="cs-CZ" dirty="0" smtClean="0"/>
              <a:t>Ústava</a:t>
            </a:r>
            <a:endParaRPr lang="cs-CZ" dirty="0" smtClean="0"/>
          </a:p>
          <a:p>
            <a:r>
              <a:rPr lang="cs-CZ" dirty="0" smtClean="0"/>
              <a:t>RAMA 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</a:t>
            </a:r>
            <a:r>
              <a:rPr lang="cs-CZ" dirty="0" smtClean="0"/>
              <a:t>28</a:t>
            </a:r>
            <a:r>
              <a:rPr lang="pt-BR" dirty="0" smtClean="0"/>
              <a:t>.</a:t>
            </a:r>
            <a:r>
              <a:rPr lang="cs-CZ" dirty="0" smtClean="0"/>
              <a:t>10</a:t>
            </a:r>
            <a:r>
              <a:rPr lang="pt-BR" dirty="0" smtClean="0"/>
              <a:t>.201</a:t>
            </a:r>
            <a:r>
              <a:rPr lang="cs-CZ" dirty="0" smtClean="0"/>
              <a:t>3</a:t>
            </a:r>
            <a:r>
              <a:rPr lang="pt-BR" dirty="0" smtClean="0"/>
              <a:t>]. </a:t>
            </a:r>
            <a:r>
              <a:rPr lang="pt-BR" dirty="0" smtClean="0"/>
              <a:t>Dostupný na WWW</a:t>
            </a:r>
            <a:r>
              <a:rPr lang="cs-CZ" dirty="0" smtClean="0"/>
              <a:t>:http://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:Brno_-_%</a:t>
            </a:r>
            <a:r>
              <a:rPr lang="cs-CZ" dirty="0" smtClean="0"/>
              <a:t>C4%8CNB.jpg</a:t>
            </a:r>
          </a:p>
          <a:p>
            <a:r>
              <a:rPr lang="cs-CZ" dirty="0" smtClean="0"/>
              <a:t>JAKUB ŠKODA.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</a:t>
            </a:r>
            <a:r>
              <a:rPr lang="cs-CZ" dirty="0" smtClean="0"/>
              <a:t>28</a:t>
            </a:r>
            <a:r>
              <a:rPr lang="pt-BR" dirty="0" smtClean="0"/>
              <a:t>.</a:t>
            </a:r>
            <a:r>
              <a:rPr lang="cs-CZ" dirty="0" smtClean="0"/>
              <a:t>10</a:t>
            </a:r>
            <a:r>
              <a:rPr lang="pt-BR" dirty="0" smtClean="0"/>
              <a:t>.201</a:t>
            </a:r>
            <a:r>
              <a:rPr lang="cs-CZ" dirty="0" smtClean="0"/>
              <a:t>3</a:t>
            </a:r>
            <a:r>
              <a:rPr lang="pt-BR" dirty="0" smtClean="0"/>
              <a:t>]. </a:t>
            </a:r>
            <a:r>
              <a:rPr lang="pt-BR" dirty="0" smtClean="0"/>
              <a:t>Dostupný na WWW</a:t>
            </a:r>
            <a:r>
              <a:rPr lang="cs-CZ" dirty="0" smtClean="0"/>
              <a:t>:http://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Dvoutis</a:t>
            </a:r>
            <a:r>
              <a:rPr lang="cs-CZ" dirty="0" smtClean="0"/>
              <a:t>%C3%</a:t>
            </a:r>
            <a:r>
              <a:rPr lang="cs-CZ" dirty="0" err="1" smtClean="0"/>
              <a:t>ADcov</a:t>
            </a:r>
            <a:r>
              <a:rPr lang="cs-CZ" dirty="0" smtClean="0"/>
              <a:t>%C3%A1_%C4%8Desk%C3%A1_bankovka.JPG?</a:t>
            </a:r>
            <a:r>
              <a:rPr lang="cs-CZ" dirty="0" err="1" smtClean="0"/>
              <a:t>uselang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endParaRPr lang="cs-CZ" dirty="0" smtClean="0"/>
          </a:p>
          <a:p>
            <a:r>
              <a:rPr lang="cs-CZ" dirty="0" smtClean="0"/>
              <a:t>REDHOTHEAT </a:t>
            </a:r>
            <a:r>
              <a:rPr lang="cs-CZ" dirty="0" smtClean="0"/>
              <a:t>. </a:t>
            </a:r>
            <a:r>
              <a:rPr lang="pt-BR" i="1" dirty="0" smtClean="0"/>
              <a:t>http://</a:t>
            </a:r>
            <a:r>
              <a:rPr lang="cs-CZ" i="1" dirty="0" err="1" smtClean="0"/>
              <a:t>commons.wikimedia.org</a:t>
            </a:r>
            <a:r>
              <a:rPr lang="pt-BR" dirty="0" smtClean="0"/>
              <a:t> [online]. [cit. </a:t>
            </a:r>
            <a:r>
              <a:rPr lang="cs-CZ" dirty="0" smtClean="0"/>
              <a:t>28</a:t>
            </a:r>
            <a:r>
              <a:rPr lang="pt-BR" dirty="0" smtClean="0"/>
              <a:t>.</a:t>
            </a:r>
            <a:r>
              <a:rPr lang="cs-CZ" dirty="0" smtClean="0"/>
              <a:t>10</a:t>
            </a:r>
            <a:r>
              <a:rPr lang="pt-BR" dirty="0" smtClean="0"/>
              <a:t>.201</a:t>
            </a:r>
            <a:r>
              <a:rPr lang="cs-CZ" dirty="0" smtClean="0"/>
              <a:t>3</a:t>
            </a:r>
            <a:r>
              <a:rPr lang="pt-BR" dirty="0" smtClean="0"/>
              <a:t>]. </a:t>
            </a:r>
            <a:r>
              <a:rPr lang="pt-BR" dirty="0" smtClean="0"/>
              <a:t>Dostupný na WWW</a:t>
            </a:r>
            <a:r>
              <a:rPr lang="cs-CZ" dirty="0" smtClean="0"/>
              <a:t>:http://</a:t>
            </a:r>
            <a:r>
              <a:rPr lang="cs-CZ" dirty="0" err="1" smtClean="0"/>
              <a:t>commons.wikimedia.org</a:t>
            </a:r>
            <a:r>
              <a:rPr lang="cs-CZ" dirty="0" smtClean="0"/>
              <a:t>/</a:t>
            </a:r>
            <a:r>
              <a:rPr lang="cs-CZ" dirty="0" err="1" smtClean="0"/>
              <a:t>wiki</a:t>
            </a:r>
            <a:r>
              <a:rPr lang="cs-CZ" dirty="0" smtClean="0"/>
              <a:t>/</a:t>
            </a:r>
            <a:r>
              <a:rPr lang="cs-CZ" dirty="0" err="1" smtClean="0"/>
              <a:t>File</a:t>
            </a:r>
            <a:r>
              <a:rPr lang="cs-CZ" dirty="0" smtClean="0"/>
              <a:t>:</a:t>
            </a:r>
            <a:r>
              <a:rPr lang="cs-CZ" dirty="0" err="1" smtClean="0"/>
              <a:t>Forex.svg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dirty="0" smtClean="0"/>
              <a:t>. </a:t>
            </a:r>
            <a:r>
              <a:rPr lang="pt-BR" i="1" dirty="0" smtClean="0"/>
              <a:t>http</a:t>
            </a:r>
            <a:r>
              <a:rPr lang="pt-BR" i="1" dirty="0" smtClean="0"/>
              <a:t>://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pt-BR" dirty="0" smtClean="0"/>
              <a:t> [online]. [cit. </a:t>
            </a:r>
            <a:r>
              <a:rPr lang="cs-CZ" dirty="0" smtClean="0"/>
              <a:t>28</a:t>
            </a:r>
            <a:r>
              <a:rPr lang="pt-BR" dirty="0" smtClean="0"/>
              <a:t>.</a:t>
            </a:r>
            <a:r>
              <a:rPr lang="cs-CZ" dirty="0" smtClean="0"/>
              <a:t>10</a:t>
            </a:r>
            <a:r>
              <a:rPr lang="pt-BR" dirty="0" smtClean="0"/>
              <a:t>.201</a:t>
            </a:r>
            <a:r>
              <a:rPr lang="cs-CZ" dirty="0" smtClean="0"/>
              <a:t>3</a:t>
            </a:r>
            <a:r>
              <a:rPr lang="pt-BR" dirty="0" smtClean="0"/>
              <a:t>]. </a:t>
            </a:r>
            <a:r>
              <a:rPr lang="pt-BR" dirty="0" smtClean="0"/>
              <a:t>Dostupný na WWW</a:t>
            </a:r>
            <a:r>
              <a:rPr lang="cs-CZ" dirty="0" smtClean="0"/>
              <a:t>:http://office.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=rada&amp;ex=1&amp;</a:t>
            </a:r>
            <a:r>
              <a:rPr lang="cs-CZ" dirty="0" err="1" smtClean="0"/>
              <a:t>origin</a:t>
            </a:r>
            <a:r>
              <a:rPr lang="cs-CZ" dirty="0" smtClean="0"/>
              <a:t>=EC010141330#</a:t>
            </a:r>
            <a:r>
              <a:rPr lang="cs-CZ" dirty="0" err="1" smtClean="0"/>
              <a:t>ai</a:t>
            </a:r>
            <a:r>
              <a:rPr lang="cs-CZ" dirty="0" smtClean="0"/>
              <a:t>:MC900230770</a:t>
            </a:r>
            <a:r>
              <a:rPr lang="cs-CZ" dirty="0" smtClean="0"/>
              <a:t>|</a:t>
            </a:r>
          </a:p>
          <a:p>
            <a:r>
              <a:rPr lang="cs-CZ" dirty="0" smtClean="0"/>
              <a:t>AUTOR NEUVEDEN. </a:t>
            </a:r>
            <a:r>
              <a:rPr lang="cs-CZ" dirty="0" smtClean="0"/>
              <a:t>. </a:t>
            </a:r>
            <a:r>
              <a:rPr lang="pt-BR" i="1" dirty="0" smtClean="0"/>
              <a:t>http://</a:t>
            </a:r>
            <a:r>
              <a:rPr lang="cs-CZ" i="1" dirty="0" smtClean="0"/>
              <a:t>office.</a:t>
            </a:r>
            <a:r>
              <a:rPr lang="cs-CZ" i="1" dirty="0" err="1" smtClean="0"/>
              <a:t>microsoft.com</a:t>
            </a:r>
            <a:r>
              <a:rPr lang="pt-BR" dirty="0" smtClean="0"/>
              <a:t> [online]. [cit. </a:t>
            </a:r>
            <a:r>
              <a:rPr lang="cs-CZ" dirty="0" smtClean="0"/>
              <a:t>28</a:t>
            </a:r>
            <a:r>
              <a:rPr lang="pt-BR" dirty="0" smtClean="0"/>
              <a:t>.</a:t>
            </a:r>
            <a:r>
              <a:rPr lang="cs-CZ" dirty="0" smtClean="0"/>
              <a:t>1</a:t>
            </a:r>
            <a:r>
              <a:rPr lang="pt-BR" dirty="0" smtClean="0"/>
              <a:t>.</a:t>
            </a:r>
            <a:r>
              <a:rPr lang="cs-CZ" dirty="0" smtClean="0"/>
              <a:t>0</a:t>
            </a:r>
            <a:r>
              <a:rPr lang="pt-BR" dirty="0" smtClean="0"/>
              <a:t>201</a:t>
            </a:r>
            <a:r>
              <a:rPr lang="cs-CZ" dirty="0" smtClean="0"/>
              <a:t>3</a:t>
            </a:r>
            <a:r>
              <a:rPr lang="pt-BR" dirty="0" smtClean="0"/>
              <a:t>]. </a:t>
            </a:r>
            <a:r>
              <a:rPr lang="pt-BR" dirty="0" smtClean="0"/>
              <a:t>Dostupný na </a:t>
            </a:r>
            <a:r>
              <a:rPr lang="pt-BR" dirty="0" smtClean="0"/>
              <a:t>WW</a:t>
            </a:r>
            <a:r>
              <a:rPr lang="cs-CZ" dirty="0" smtClean="0"/>
              <a:t>W: </a:t>
            </a: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</a:t>
            </a:r>
            <a:r>
              <a:rPr lang="cs-CZ" dirty="0" err="1" smtClean="0"/>
              <a:t>ot</a:t>
            </a:r>
            <a:r>
              <a:rPr lang="cs-CZ" dirty="0" smtClean="0"/>
              <a:t>%C3%A1zka&amp;ex=1#</a:t>
            </a:r>
            <a:r>
              <a:rPr lang="cs-CZ" dirty="0" err="1" smtClean="0"/>
              <a:t>ai</a:t>
            </a:r>
            <a:r>
              <a:rPr lang="cs-CZ" dirty="0" smtClean="0"/>
              <a:t>:MC900089048|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bvod">
  <a:themeElements>
    <a:clrScheme name="Obvod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Obvod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bvod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TC104033919[[fn=Obvod]]</Template>
  <TotalTime>1799</TotalTime>
  <Words>736</Words>
  <Application>Microsoft Office PowerPoint</Application>
  <PresentationFormat>Vlastní</PresentationFormat>
  <Paragraphs>113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Obvod</vt:lpstr>
      <vt:lpstr>Snímek 1</vt:lpstr>
      <vt:lpstr>Česká národní banka</vt:lpstr>
      <vt:lpstr>Cíle ČNB</vt:lpstr>
      <vt:lpstr>Úkoly ČNB</vt:lpstr>
      <vt:lpstr>Měnová politika</vt:lpstr>
      <vt:lpstr>Dohled nad finančním trhem</vt:lpstr>
      <vt:lpstr>Emise oběživa a peněžní oběh</vt:lpstr>
      <vt:lpstr>Devizová činnost</vt:lpstr>
      <vt:lpstr>Platební styk a zúčtování bank + banka státu</vt:lpstr>
      <vt:lpstr>Organizační struktura ČNB</vt:lpstr>
      <vt:lpstr>Bankovní rada</vt:lpstr>
      <vt:lpstr>Členové bankovní rady</vt:lpstr>
      <vt:lpstr>Členství v bankovní radě</vt:lpstr>
      <vt:lpstr>Podmínky členství v radě</vt:lpstr>
      <vt:lpstr>otázky</vt:lpstr>
      <vt:lpstr>zdroje</vt:lpstr>
    </vt:vector>
  </TitlesOfParts>
  <Company>Masarykova univerzita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Stará</dc:creator>
  <cp:lastModifiedBy>Lenka</cp:lastModifiedBy>
  <cp:revision>24</cp:revision>
  <dcterms:created xsi:type="dcterms:W3CDTF">2014-04-22T09:34:52Z</dcterms:created>
  <dcterms:modified xsi:type="dcterms:W3CDTF">2014-04-23T19:34:19Z</dcterms:modified>
</cp:coreProperties>
</file>