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9" r:id="rId3"/>
    <p:sldId id="257" r:id="rId4"/>
    <p:sldId id="258" r:id="rId5"/>
    <p:sldId id="263" r:id="rId6"/>
    <p:sldId id="264" r:id="rId7"/>
    <p:sldId id="265" r:id="rId8"/>
    <p:sldId id="259" r:id="rId9"/>
    <p:sldId id="266" r:id="rId10"/>
    <p:sldId id="267" r:id="rId11"/>
    <p:sldId id="268" r:id="rId12"/>
    <p:sldId id="260" r:id="rId13"/>
    <p:sldId id="261" r:id="rId14"/>
    <p:sldId id="262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5" autoAdjust="0"/>
    <p:restoredTop sz="94660"/>
  </p:normalViewPr>
  <p:slideViewPr>
    <p:cSldViewPr>
      <p:cViewPr varScale="1">
        <p:scale>
          <a:sx n="103" d="100"/>
          <a:sy n="103" d="100"/>
        </p:scale>
        <p:origin x="-2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CFE2AF-0853-43A0-B5ED-B262ED6B475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DB64CC-DF8B-42BF-8329-58683E7836B2}">
      <dgm:prSet phldrT="[Text]"/>
      <dgm:spPr/>
      <dgm:t>
        <a:bodyPr/>
        <a:lstStyle/>
        <a:p>
          <a:r>
            <a:rPr lang="cs-CZ" dirty="0" smtClean="0"/>
            <a:t>Vztahy mezi manžely</a:t>
          </a:r>
          <a:endParaRPr lang="cs-CZ" dirty="0"/>
        </a:p>
      </dgm:t>
    </dgm:pt>
    <dgm:pt modelId="{C46A3F33-E4F0-4446-95AA-A20489417C0D}" type="parTrans" cxnId="{2A92D576-B14D-4D93-80CE-643AF88A6C65}">
      <dgm:prSet/>
      <dgm:spPr/>
      <dgm:t>
        <a:bodyPr/>
        <a:lstStyle/>
        <a:p>
          <a:endParaRPr lang="cs-CZ"/>
        </a:p>
      </dgm:t>
    </dgm:pt>
    <dgm:pt modelId="{C5EA26A8-5E00-4020-B5F1-DE1006405339}" type="sibTrans" cxnId="{2A92D576-B14D-4D93-80CE-643AF88A6C65}">
      <dgm:prSet/>
      <dgm:spPr/>
      <dgm:t>
        <a:bodyPr/>
        <a:lstStyle/>
        <a:p>
          <a:endParaRPr lang="cs-CZ"/>
        </a:p>
      </dgm:t>
    </dgm:pt>
    <dgm:pt modelId="{C14A742E-C913-4166-8D62-2678F983D682}">
      <dgm:prSet phldrT="[Text]"/>
      <dgm:spPr/>
      <dgm:t>
        <a:bodyPr/>
        <a:lstStyle/>
        <a:p>
          <a:r>
            <a:rPr lang="cs-CZ" dirty="0" smtClean="0"/>
            <a:t>Svatba, rozvod</a:t>
          </a:r>
          <a:endParaRPr lang="cs-CZ" dirty="0"/>
        </a:p>
      </dgm:t>
    </dgm:pt>
    <dgm:pt modelId="{904F1C32-5AC0-43BF-9119-3200539A1E48}" type="parTrans" cxnId="{F3848341-AF7D-4F91-B2C5-5C2323ED0DEC}">
      <dgm:prSet/>
      <dgm:spPr/>
      <dgm:t>
        <a:bodyPr/>
        <a:lstStyle/>
        <a:p>
          <a:endParaRPr lang="cs-CZ"/>
        </a:p>
      </dgm:t>
    </dgm:pt>
    <dgm:pt modelId="{3CD3C762-EEA9-4864-BEB1-A7DCA6ECCBBB}" type="sibTrans" cxnId="{F3848341-AF7D-4F91-B2C5-5C2323ED0DEC}">
      <dgm:prSet/>
      <dgm:spPr/>
      <dgm:t>
        <a:bodyPr/>
        <a:lstStyle/>
        <a:p>
          <a:endParaRPr lang="cs-CZ"/>
        </a:p>
      </dgm:t>
    </dgm:pt>
    <dgm:pt modelId="{C73EB048-E4A7-4435-8DAD-00ACBCAC53AE}">
      <dgm:prSet phldrT="[Text]"/>
      <dgm:spPr/>
      <dgm:t>
        <a:bodyPr/>
        <a:lstStyle/>
        <a:p>
          <a:r>
            <a:rPr lang="cs-CZ" dirty="0" smtClean="0"/>
            <a:t>Společné jmění manželů, výživné</a:t>
          </a:r>
          <a:endParaRPr lang="cs-CZ" dirty="0"/>
        </a:p>
      </dgm:t>
    </dgm:pt>
    <dgm:pt modelId="{083C5893-F168-4DEA-A7D3-7CD3991AA4EB}" type="parTrans" cxnId="{B52A3A51-E42F-4806-BB33-020D9A2EB715}">
      <dgm:prSet/>
      <dgm:spPr/>
      <dgm:t>
        <a:bodyPr/>
        <a:lstStyle/>
        <a:p>
          <a:endParaRPr lang="cs-CZ"/>
        </a:p>
      </dgm:t>
    </dgm:pt>
    <dgm:pt modelId="{687CF9CE-972A-45F2-BBF4-080FB5D80A0C}" type="sibTrans" cxnId="{B52A3A51-E42F-4806-BB33-020D9A2EB715}">
      <dgm:prSet/>
      <dgm:spPr/>
      <dgm:t>
        <a:bodyPr/>
        <a:lstStyle/>
        <a:p>
          <a:endParaRPr lang="cs-CZ"/>
        </a:p>
      </dgm:t>
    </dgm:pt>
    <dgm:pt modelId="{1CA3CBFB-92C3-478F-A679-222A6AF5C3F9}">
      <dgm:prSet phldrT="[Text]"/>
      <dgm:spPr/>
      <dgm:t>
        <a:bodyPr/>
        <a:lstStyle/>
        <a:p>
          <a:r>
            <a:rPr lang="cs-CZ" dirty="0" smtClean="0"/>
            <a:t>Vztahy mezi rodiči a dětmi</a:t>
          </a:r>
          <a:endParaRPr lang="cs-CZ" dirty="0"/>
        </a:p>
      </dgm:t>
    </dgm:pt>
    <dgm:pt modelId="{2A26FBDD-E2FB-4A8F-AFD7-0E238E4E4B2C}" type="parTrans" cxnId="{910A4A37-59E4-49AB-9D99-228C7D8FC0D1}">
      <dgm:prSet/>
      <dgm:spPr/>
      <dgm:t>
        <a:bodyPr/>
        <a:lstStyle/>
        <a:p>
          <a:endParaRPr lang="cs-CZ"/>
        </a:p>
      </dgm:t>
    </dgm:pt>
    <dgm:pt modelId="{ECEE1B7D-A2E9-4DB1-B337-BA8A14608C1A}" type="sibTrans" cxnId="{910A4A37-59E4-49AB-9D99-228C7D8FC0D1}">
      <dgm:prSet/>
      <dgm:spPr/>
      <dgm:t>
        <a:bodyPr/>
        <a:lstStyle/>
        <a:p>
          <a:endParaRPr lang="cs-CZ"/>
        </a:p>
      </dgm:t>
    </dgm:pt>
    <dgm:pt modelId="{90CCBB06-C535-457B-B6DC-BA228A74DFAD}">
      <dgm:prSet phldrT="[Text]"/>
      <dgm:spPr/>
      <dgm:t>
        <a:bodyPr/>
        <a:lstStyle/>
        <a:p>
          <a:r>
            <a:rPr lang="cs-CZ" dirty="0" smtClean="0"/>
            <a:t>Mateřství, otcovství</a:t>
          </a:r>
          <a:endParaRPr lang="cs-CZ" dirty="0"/>
        </a:p>
      </dgm:t>
    </dgm:pt>
    <dgm:pt modelId="{C860247A-9003-44E7-A2F1-E977CEEF2281}" type="parTrans" cxnId="{A012FDD5-7B77-41AD-890A-0056A65D2E64}">
      <dgm:prSet/>
      <dgm:spPr/>
      <dgm:t>
        <a:bodyPr/>
        <a:lstStyle/>
        <a:p>
          <a:endParaRPr lang="cs-CZ"/>
        </a:p>
      </dgm:t>
    </dgm:pt>
    <dgm:pt modelId="{8E4ED73C-EC62-41DA-8A70-8F24ACB6EBB4}" type="sibTrans" cxnId="{A012FDD5-7B77-41AD-890A-0056A65D2E64}">
      <dgm:prSet/>
      <dgm:spPr/>
      <dgm:t>
        <a:bodyPr/>
        <a:lstStyle/>
        <a:p>
          <a:endParaRPr lang="cs-CZ"/>
        </a:p>
      </dgm:t>
    </dgm:pt>
    <dgm:pt modelId="{284D14D3-7637-4B24-879F-529CA38260E8}">
      <dgm:prSet phldrT="[Text]"/>
      <dgm:spPr/>
      <dgm:t>
        <a:bodyPr/>
        <a:lstStyle/>
        <a:p>
          <a:r>
            <a:rPr lang="cs-CZ" dirty="0" smtClean="0"/>
            <a:t>Práva a povinnosti mezi rodiči a dětmi</a:t>
          </a:r>
          <a:endParaRPr lang="cs-CZ" dirty="0"/>
        </a:p>
      </dgm:t>
    </dgm:pt>
    <dgm:pt modelId="{091F39D2-215E-4B8B-B4AE-43A5630ACD19}" type="parTrans" cxnId="{CA859642-853A-4198-AFCF-4E9DD5ED54DD}">
      <dgm:prSet/>
      <dgm:spPr/>
      <dgm:t>
        <a:bodyPr/>
        <a:lstStyle/>
        <a:p>
          <a:endParaRPr lang="cs-CZ"/>
        </a:p>
      </dgm:t>
    </dgm:pt>
    <dgm:pt modelId="{4224E1A9-C420-4011-A611-3288CFE9C35E}" type="sibTrans" cxnId="{CA859642-853A-4198-AFCF-4E9DD5ED54DD}">
      <dgm:prSet/>
      <dgm:spPr/>
      <dgm:t>
        <a:bodyPr/>
        <a:lstStyle/>
        <a:p>
          <a:endParaRPr lang="cs-CZ"/>
        </a:p>
      </dgm:t>
    </dgm:pt>
    <dgm:pt modelId="{04177823-227C-44BF-BACC-BD87A5EF29B5}">
      <dgm:prSet phldrT="[Text]"/>
      <dgm:spPr/>
      <dgm:t>
        <a:bodyPr/>
        <a:lstStyle/>
        <a:p>
          <a:r>
            <a:rPr lang="cs-CZ" dirty="0" smtClean="0"/>
            <a:t>Vztahy náhradní rodinné výchovy</a:t>
          </a:r>
          <a:endParaRPr lang="cs-CZ" dirty="0"/>
        </a:p>
      </dgm:t>
    </dgm:pt>
    <dgm:pt modelId="{18D5820A-6639-4B90-AC34-08C1B5098337}" type="parTrans" cxnId="{D9442975-EAC5-47A5-A9C2-8771FA42AF5F}">
      <dgm:prSet/>
      <dgm:spPr/>
      <dgm:t>
        <a:bodyPr/>
        <a:lstStyle/>
        <a:p>
          <a:endParaRPr lang="cs-CZ"/>
        </a:p>
      </dgm:t>
    </dgm:pt>
    <dgm:pt modelId="{A09CD117-B8A8-4B7E-A9F7-CBA6C2D332C5}" type="sibTrans" cxnId="{D9442975-EAC5-47A5-A9C2-8771FA42AF5F}">
      <dgm:prSet/>
      <dgm:spPr/>
      <dgm:t>
        <a:bodyPr/>
        <a:lstStyle/>
        <a:p>
          <a:endParaRPr lang="cs-CZ"/>
        </a:p>
      </dgm:t>
    </dgm:pt>
    <dgm:pt modelId="{85307473-B4E0-4CE5-A830-E25D933A7FE3}">
      <dgm:prSet phldrT="[Text]"/>
      <dgm:spPr/>
      <dgm:t>
        <a:bodyPr/>
        <a:lstStyle/>
        <a:p>
          <a:r>
            <a:rPr lang="cs-CZ" dirty="0" smtClean="0"/>
            <a:t>Podmínky, kdy dítě může být svěřeno do péče cizího člověka</a:t>
          </a:r>
          <a:endParaRPr lang="cs-CZ" dirty="0"/>
        </a:p>
      </dgm:t>
    </dgm:pt>
    <dgm:pt modelId="{17A3C94C-2B51-408E-860E-609EBA98EBCE}" type="parTrans" cxnId="{B0DC2A4C-7464-49C9-A8FC-C7474F985A00}">
      <dgm:prSet/>
      <dgm:spPr/>
      <dgm:t>
        <a:bodyPr/>
        <a:lstStyle/>
        <a:p>
          <a:endParaRPr lang="cs-CZ"/>
        </a:p>
      </dgm:t>
    </dgm:pt>
    <dgm:pt modelId="{75EDC30B-FD73-4AF4-BA35-4228013101A8}" type="sibTrans" cxnId="{B0DC2A4C-7464-49C9-A8FC-C7474F985A00}">
      <dgm:prSet/>
      <dgm:spPr/>
      <dgm:t>
        <a:bodyPr/>
        <a:lstStyle/>
        <a:p>
          <a:endParaRPr lang="cs-CZ"/>
        </a:p>
      </dgm:t>
    </dgm:pt>
    <dgm:pt modelId="{91F6CDD6-1AE5-417B-B36D-D68FA7FDD8F6}">
      <dgm:prSet phldrT="[Text]"/>
      <dgm:spPr/>
      <dgm:t>
        <a:bodyPr/>
        <a:lstStyle/>
        <a:p>
          <a:r>
            <a:rPr lang="cs-CZ" dirty="0" smtClean="0"/>
            <a:t>Typy náhradní rodinné výchovy</a:t>
          </a:r>
          <a:endParaRPr lang="cs-CZ" dirty="0"/>
        </a:p>
      </dgm:t>
    </dgm:pt>
    <dgm:pt modelId="{FC6DF166-D98E-4FF3-BAB9-21EE16D4644A}" type="parTrans" cxnId="{0FF22C2C-B7AF-42EA-944C-802F70AF2512}">
      <dgm:prSet/>
      <dgm:spPr/>
      <dgm:t>
        <a:bodyPr/>
        <a:lstStyle/>
        <a:p>
          <a:endParaRPr lang="cs-CZ"/>
        </a:p>
      </dgm:t>
    </dgm:pt>
    <dgm:pt modelId="{C1F5573A-4A20-4522-B8A0-E461A9C6B123}" type="sibTrans" cxnId="{0FF22C2C-B7AF-42EA-944C-802F70AF2512}">
      <dgm:prSet/>
      <dgm:spPr/>
      <dgm:t>
        <a:bodyPr/>
        <a:lstStyle/>
        <a:p>
          <a:endParaRPr lang="cs-CZ"/>
        </a:p>
      </dgm:t>
    </dgm:pt>
    <dgm:pt modelId="{A39BE132-1915-4A62-8774-CD7278FF7C19}" type="pres">
      <dgm:prSet presAssocID="{D3CFE2AF-0853-43A0-B5ED-B262ED6B475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257E46-6B8A-4C23-8244-46EDB1F7D9D1}" type="pres">
      <dgm:prSet presAssocID="{9BDB64CC-DF8B-42BF-8329-58683E7836B2}" presName="linNode" presStyleCnt="0"/>
      <dgm:spPr/>
    </dgm:pt>
    <dgm:pt modelId="{E78C29E3-2C52-425C-82E7-31CF4FD4A852}" type="pres">
      <dgm:prSet presAssocID="{9BDB64CC-DF8B-42BF-8329-58683E7836B2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C5FB2-99E6-4EEA-9EED-457847778731}" type="pres">
      <dgm:prSet presAssocID="{9BDB64CC-DF8B-42BF-8329-58683E7836B2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2970E-C6FB-44CB-BE32-7FF5E075C288}" type="pres">
      <dgm:prSet presAssocID="{C5EA26A8-5E00-4020-B5F1-DE1006405339}" presName="sp" presStyleCnt="0"/>
      <dgm:spPr/>
    </dgm:pt>
    <dgm:pt modelId="{8AA46CC3-C90E-4F36-9E26-603C415E5887}" type="pres">
      <dgm:prSet presAssocID="{1CA3CBFB-92C3-478F-A679-222A6AF5C3F9}" presName="linNode" presStyleCnt="0"/>
      <dgm:spPr/>
    </dgm:pt>
    <dgm:pt modelId="{729E13B0-FF67-4B61-BE93-95336C02F5A9}" type="pres">
      <dgm:prSet presAssocID="{1CA3CBFB-92C3-478F-A679-222A6AF5C3F9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997D62-7E8B-4E43-8AEE-8029F2492519}" type="pres">
      <dgm:prSet presAssocID="{1CA3CBFB-92C3-478F-A679-222A6AF5C3F9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B02620-8DA3-443F-812C-4D3C638531CA}" type="pres">
      <dgm:prSet presAssocID="{ECEE1B7D-A2E9-4DB1-B337-BA8A14608C1A}" presName="sp" presStyleCnt="0"/>
      <dgm:spPr/>
    </dgm:pt>
    <dgm:pt modelId="{5E1B0DD5-1B49-4AEA-A63A-EB302D101B49}" type="pres">
      <dgm:prSet presAssocID="{04177823-227C-44BF-BACC-BD87A5EF29B5}" presName="linNode" presStyleCnt="0"/>
      <dgm:spPr/>
    </dgm:pt>
    <dgm:pt modelId="{7139AC5E-CCF0-483B-970D-318A237D61CB}" type="pres">
      <dgm:prSet presAssocID="{04177823-227C-44BF-BACC-BD87A5EF29B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AA4C48-5CE3-453F-B3E6-156873390B35}" type="pres">
      <dgm:prSet presAssocID="{04177823-227C-44BF-BACC-BD87A5EF29B5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DACAA9-AC37-4289-A53A-AA93DDC325C1}" type="presOf" srcId="{C14A742E-C913-4166-8D62-2678F983D682}" destId="{FC9C5FB2-99E6-4EEA-9EED-457847778731}" srcOrd="0" destOrd="0" presId="urn:microsoft.com/office/officeart/2005/8/layout/vList5"/>
    <dgm:cxn modelId="{1FB97931-B384-4FED-BEB0-F226D8416C91}" type="presOf" srcId="{D3CFE2AF-0853-43A0-B5ED-B262ED6B4757}" destId="{A39BE132-1915-4A62-8774-CD7278FF7C19}" srcOrd="0" destOrd="0" presId="urn:microsoft.com/office/officeart/2005/8/layout/vList5"/>
    <dgm:cxn modelId="{B52A3A51-E42F-4806-BB33-020D9A2EB715}" srcId="{9BDB64CC-DF8B-42BF-8329-58683E7836B2}" destId="{C73EB048-E4A7-4435-8DAD-00ACBCAC53AE}" srcOrd="1" destOrd="0" parTransId="{083C5893-F168-4DEA-A7D3-7CD3991AA4EB}" sibTransId="{687CF9CE-972A-45F2-BBF4-080FB5D80A0C}"/>
    <dgm:cxn modelId="{A012FDD5-7B77-41AD-890A-0056A65D2E64}" srcId="{1CA3CBFB-92C3-478F-A679-222A6AF5C3F9}" destId="{90CCBB06-C535-457B-B6DC-BA228A74DFAD}" srcOrd="0" destOrd="0" parTransId="{C860247A-9003-44E7-A2F1-E977CEEF2281}" sibTransId="{8E4ED73C-EC62-41DA-8A70-8F24ACB6EBB4}"/>
    <dgm:cxn modelId="{2A92D576-B14D-4D93-80CE-643AF88A6C65}" srcId="{D3CFE2AF-0853-43A0-B5ED-B262ED6B4757}" destId="{9BDB64CC-DF8B-42BF-8329-58683E7836B2}" srcOrd="0" destOrd="0" parTransId="{C46A3F33-E4F0-4446-95AA-A20489417C0D}" sibTransId="{C5EA26A8-5E00-4020-B5F1-DE1006405339}"/>
    <dgm:cxn modelId="{F3848341-AF7D-4F91-B2C5-5C2323ED0DEC}" srcId="{9BDB64CC-DF8B-42BF-8329-58683E7836B2}" destId="{C14A742E-C913-4166-8D62-2678F983D682}" srcOrd="0" destOrd="0" parTransId="{904F1C32-5AC0-43BF-9119-3200539A1E48}" sibTransId="{3CD3C762-EEA9-4864-BEB1-A7DCA6ECCBBB}"/>
    <dgm:cxn modelId="{EBF032FA-482F-471E-BCD1-1F71BC8EA39E}" type="presOf" srcId="{C73EB048-E4A7-4435-8DAD-00ACBCAC53AE}" destId="{FC9C5FB2-99E6-4EEA-9EED-457847778731}" srcOrd="0" destOrd="1" presId="urn:microsoft.com/office/officeart/2005/8/layout/vList5"/>
    <dgm:cxn modelId="{B0DC2A4C-7464-49C9-A8FC-C7474F985A00}" srcId="{04177823-227C-44BF-BACC-BD87A5EF29B5}" destId="{85307473-B4E0-4CE5-A830-E25D933A7FE3}" srcOrd="0" destOrd="0" parTransId="{17A3C94C-2B51-408E-860E-609EBA98EBCE}" sibTransId="{75EDC30B-FD73-4AF4-BA35-4228013101A8}"/>
    <dgm:cxn modelId="{910A4A37-59E4-49AB-9D99-228C7D8FC0D1}" srcId="{D3CFE2AF-0853-43A0-B5ED-B262ED6B4757}" destId="{1CA3CBFB-92C3-478F-A679-222A6AF5C3F9}" srcOrd="1" destOrd="0" parTransId="{2A26FBDD-E2FB-4A8F-AFD7-0E238E4E4B2C}" sibTransId="{ECEE1B7D-A2E9-4DB1-B337-BA8A14608C1A}"/>
    <dgm:cxn modelId="{D9442975-EAC5-47A5-A9C2-8771FA42AF5F}" srcId="{D3CFE2AF-0853-43A0-B5ED-B262ED6B4757}" destId="{04177823-227C-44BF-BACC-BD87A5EF29B5}" srcOrd="2" destOrd="0" parTransId="{18D5820A-6639-4B90-AC34-08C1B5098337}" sibTransId="{A09CD117-B8A8-4B7E-A9F7-CBA6C2D332C5}"/>
    <dgm:cxn modelId="{CA859642-853A-4198-AFCF-4E9DD5ED54DD}" srcId="{1CA3CBFB-92C3-478F-A679-222A6AF5C3F9}" destId="{284D14D3-7637-4B24-879F-529CA38260E8}" srcOrd="1" destOrd="0" parTransId="{091F39D2-215E-4B8B-B4AE-43A5630ACD19}" sibTransId="{4224E1A9-C420-4011-A611-3288CFE9C35E}"/>
    <dgm:cxn modelId="{F4D86C58-F525-4310-AD39-821A497B3856}" type="presOf" srcId="{85307473-B4E0-4CE5-A830-E25D933A7FE3}" destId="{52AA4C48-5CE3-453F-B3E6-156873390B35}" srcOrd="0" destOrd="0" presId="urn:microsoft.com/office/officeart/2005/8/layout/vList5"/>
    <dgm:cxn modelId="{C31DA114-4D8F-424E-B63D-9595F89C7B4B}" type="presOf" srcId="{1CA3CBFB-92C3-478F-A679-222A6AF5C3F9}" destId="{729E13B0-FF67-4B61-BE93-95336C02F5A9}" srcOrd="0" destOrd="0" presId="urn:microsoft.com/office/officeart/2005/8/layout/vList5"/>
    <dgm:cxn modelId="{F949E72A-9423-4410-BB7C-0400AE396EF8}" type="presOf" srcId="{90CCBB06-C535-457B-B6DC-BA228A74DFAD}" destId="{8C997D62-7E8B-4E43-8AEE-8029F2492519}" srcOrd="0" destOrd="0" presId="urn:microsoft.com/office/officeart/2005/8/layout/vList5"/>
    <dgm:cxn modelId="{48E01DFC-EC31-4C3E-BF8B-E0304905290A}" type="presOf" srcId="{91F6CDD6-1AE5-417B-B36D-D68FA7FDD8F6}" destId="{52AA4C48-5CE3-453F-B3E6-156873390B35}" srcOrd="0" destOrd="1" presId="urn:microsoft.com/office/officeart/2005/8/layout/vList5"/>
    <dgm:cxn modelId="{7C14055F-BC7E-4064-8F16-B42A106A5114}" type="presOf" srcId="{9BDB64CC-DF8B-42BF-8329-58683E7836B2}" destId="{E78C29E3-2C52-425C-82E7-31CF4FD4A852}" srcOrd="0" destOrd="0" presId="urn:microsoft.com/office/officeart/2005/8/layout/vList5"/>
    <dgm:cxn modelId="{90512A4E-99AC-430F-BC4D-AF874805B212}" type="presOf" srcId="{284D14D3-7637-4B24-879F-529CA38260E8}" destId="{8C997D62-7E8B-4E43-8AEE-8029F2492519}" srcOrd="0" destOrd="1" presId="urn:microsoft.com/office/officeart/2005/8/layout/vList5"/>
    <dgm:cxn modelId="{0FF22C2C-B7AF-42EA-944C-802F70AF2512}" srcId="{04177823-227C-44BF-BACC-BD87A5EF29B5}" destId="{91F6CDD6-1AE5-417B-B36D-D68FA7FDD8F6}" srcOrd="1" destOrd="0" parTransId="{FC6DF166-D98E-4FF3-BAB9-21EE16D4644A}" sibTransId="{C1F5573A-4A20-4522-B8A0-E461A9C6B123}"/>
    <dgm:cxn modelId="{DB0F6B4A-D5E5-41D6-9085-B4DF798DAE13}" type="presOf" srcId="{04177823-227C-44BF-BACC-BD87A5EF29B5}" destId="{7139AC5E-CCF0-483B-970D-318A237D61CB}" srcOrd="0" destOrd="0" presId="urn:microsoft.com/office/officeart/2005/8/layout/vList5"/>
    <dgm:cxn modelId="{A8AA9C2F-4B06-4F61-954F-B3ADA90EE6FF}" type="presParOf" srcId="{A39BE132-1915-4A62-8774-CD7278FF7C19}" destId="{63257E46-6B8A-4C23-8244-46EDB1F7D9D1}" srcOrd="0" destOrd="0" presId="urn:microsoft.com/office/officeart/2005/8/layout/vList5"/>
    <dgm:cxn modelId="{15101716-E207-4DDF-9129-F193DF67D8DC}" type="presParOf" srcId="{63257E46-6B8A-4C23-8244-46EDB1F7D9D1}" destId="{E78C29E3-2C52-425C-82E7-31CF4FD4A852}" srcOrd="0" destOrd="0" presId="urn:microsoft.com/office/officeart/2005/8/layout/vList5"/>
    <dgm:cxn modelId="{70E30880-9C0C-4E1A-90B0-B86231B9FEF1}" type="presParOf" srcId="{63257E46-6B8A-4C23-8244-46EDB1F7D9D1}" destId="{FC9C5FB2-99E6-4EEA-9EED-457847778731}" srcOrd="1" destOrd="0" presId="urn:microsoft.com/office/officeart/2005/8/layout/vList5"/>
    <dgm:cxn modelId="{7A18C11C-F0AF-4C67-8B1A-EF804EE5ACF8}" type="presParOf" srcId="{A39BE132-1915-4A62-8774-CD7278FF7C19}" destId="{3942970E-C6FB-44CB-BE32-7FF5E075C288}" srcOrd="1" destOrd="0" presId="urn:microsoft.com/office/officeart/2005/8/layout/vList5"/>
    <dgm:cxn modelId="{26313E2A-6F5E-43F6-8E83-A2B8B2029C65}" type="presParOf" srcId="{A39BE132-1915-4A62-8774-CD7278FF7C19}" destId="{8AA46CC3-C90E-4F36-9E26-603C415E5887}" srcOrd="2" destOrd="0" presId="urn:microsoft.com/office/officeart/2005/8/layout/vList5"/>
    <dgm:cxn modelId="{4308DEDD-DF91-4367-8232-6D27FCBFE061}" type="presParOf" srcId="{8AA46CC3-C90E-4F36-9E26-603C415E5887}" destId="{729E13B0-FF67-4B61-BE93-95336C02F5A9}" srcOrd="0" destOrd="0" presId="urn:microsoft.com/office/officeart/2005/8/layout/vList5"/>
    <dgm:cxn modelId="{05EF680D-4413-40BE-9FBD-CB88E9A60968}" type="presParOf" srcId="{8AA46CC3-C90E-4F36-9E26-603C415E5887}" destId="{8C997D62-7E8B-4E43-8AEE-8029F2492519}" srcOrd="1" destOrd="0" presId="urn:microsoft.com/office/officeart/2005/8/layout/vList5"/>
    <dgm:cxn modelId="{9CB1DE3D-2D1A-4436-9127-425F56F345BF}" type="presParOf" srcId="{A39BE132-1915-4A62-8774-CD7278FF7C19}" destId="{68B02620-8DA3-443F-812C-4D3C638531CA}" srcOrd="3" destOrd="0" presId="urn:microsoft.com/office/officeart/2005/8/layout/vList5"/>
    <dgm:cxn modelId="{CD6DD425-53AA-465C-A078-00BFFEC86B87}" type="presParOf" srcId="{A39BE132-1915-4A62-8774-CD7278FF7C19}" destId="{5E1B0DD5-1B49-4AEA-A63A-EB302D101B49}" srcOrd="4" destOrd="0" presId="urn:microsoft.com/office/officeart/2005/8/layout/vList5"/>
    <dgm:cxn modelId="{94706D69-2DD4-4946-9F2E-A27F4B145590}" type="presParOf" srcId="{5E1B0DD5-1B49-4AEA-A63A-EB302D101B49}" destId="{7139AC5E-CCF0-483B-970D-318A237D61CB}" srcOrd="0" destOrd="0" presId="urn:microsoft.com/office/officeart/2005/8/layout/vList5"/>
    <dgm:cxn modelId="{0B152C07-F7B6-47FD-B458-8A03106E5AE3}" type="presParOf" srcId="{5E1B0DD5-1B49-4AEA-A63A-EB302D101B49}" destId="{52AA4C48-5CE3-453F-B3E6-156873390B3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C9C5FB2-99E6-4EEA-9EED-457847778731}">
      <dsp:nvSpPr>
        <dsp:cNvPr id="0" name=""/>
        <dsp:cNvSpPr/>
      </dsp:nvSpPr>
      <dsp:spPr>
        <a:xfrm rot="5400000">
          <a:off x="4479867" y="-1623507"/>
          <a:ext cx="1237654" cy="47987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Svatba, rozvod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Společné jmění manželů, výživné</a:t>
          </a:r>
          <a:endParaRPr lang="cs-CZ" sz="2400" kern="1200" dirty="0"/>
        </a:p>
      </dsp:txBody>
      <dsp:txXfrm rot="5400000">
        <a:off x="4479867" y="-1623507"/>
        <a:ext cx="1237654" cy="4798771"/>
      </dsp:txXfrm>
    </dsp:sp>
    <dsp:sp modelId="{E78C29E3-2C52-425C-82E7-31CF4FD4A852}">
      <dsp:nvSpPr>
        <dsp:cNvPr id="0" name=""/>
        <dsp:cNvSpPr/>
      </dsp:nvSpPr>
      <dsp:spPr>
        <a:xfrm>
          <a:off x="0" y="2344"/>
          <a:ext cx="2699308" cy="1547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Vztahy mezi manžely</a:t>
          </a:r>
          <a:endParaRPr lang="cs-CZ" sz="2500" kern="1200" dirty="0"/>
        </a:p>
      </dsp:txBody>
      <dsp:txXfrm>
        <a:off x="0" y="2344"/>
        <a:ext cx="2699308" cy="1547068"/>
      </dsp:txXfrm>
    </dsp:sp>
    <dsp:sp modelId="{8C997D62-7E8B-4E43-8AEE-8029F2492519}">
      <dsp:nvSpPr>
        <dsp:cNvPr id="0" name=""/>
        <dsp:cNvSpPr/>
      </dsp:nvSpPr>
      <dsp:spPr>
        <a:xfrm rot="5400000">
          <a:off x="4479867" y="914"/>
          <a:ext cx="1237654" cy="47987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Mateřství, otcovství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Práva a povinnosti mezi rodiči a dětmi</a:t>
          </a:r>
          <a:endParaRPr lang="cs-CZ" sz="2400" kern="1200" dirty="0"/>
        </a:p>
      </dsp:txBody>
      <dsp:txXfrm rot="5400000">
        <a:off x="4479867" y="914"/>
        <a:ext cx="1237654" cy="4798771"/>
      </dsp:txXfrm>
    </dsp:sp>
    <dsp:sp modelId="{729E13B0-FF67-4B61-BE93-95336C02F5A9}">
      <dsp:nvSpPr>
        <dsp:cNvPr id="0" name=""/>
        <dsp:cNvSpPr/>
      </dsp:nvSpPr>
      <dsp:spPr>
        <a:xfrm>
          <a:off x="0" y="1626765"/>
          <a:ext cx="2699308" cy="1547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Vztahy mezi rodiči a dětmi</a:t>
          </a:r>
          <a:endParaRPr lang="cs-CZ" sz="2500" kern="1200" dirty="0"/>
        </a:p>
      </dsp:txBody>
      <dsp:txXfrm>
        <a:off x="0" y="1626765"/>
        <a:ext cx="2699308" cy="1547068"/>
      </dsp:txXfrm>
    </dsp:sp>
    <dsp:sp modelId="{52AA4C48-5CE3-453F-B3E6-156873390B35}">
      <dsp:nvSpPr>
        <dsp:cNvPr id="0" name=""/>
        <dsp:cNvSpPr/>
      </dsp:nvSpPr>
      <dsp:spPr>
        <a:xfrm rot="5400000">
          <a:off x="4479867" y="1625336"/>
          <a:ext cx="1237654" cy="479877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Podmínky, kdy dítě může být svěřeno do péče cizího člověka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Typy náhradní rodinné výchovy</a:t>
          </a:r>
          <a:endParaRPr lang="cs-CZ" sz="2400" kern="1200" dirty="0"/>
        </a:p>
      </dsp:txBody>
      <dsp:txXfrm rot="5400000">
        <a:off x="4479867" y="1625336"/>
        <a:ext cx="1237654" cy="4798771"/>
      </dsp:txXfrm>
    </dsp:sp>
    <dsp:sp modelId="{7139AC5E-CCF0-483B-970D-318A237D61CB}">
      <dsp:nvSpPr>
        <dsp:cNvPr id="0" name=""/>
        <dsp:cNvSpPr/>
      </dsp:nvSpPr>
      <dsp:spPr>
        <a:xfrm>
          <a:off x="0" y="3251187"/>
          <a:ext cx="2699308" cy="1547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Vztahy náhradní rodinné výchovy</a:t>
          </a:r>
          <a:endParaRPr lang="cs-CZ" sz="2500" kern="1200" dirty="0"/>
        </a:p>
      </dsp:txBody>
      <dsp:txXfrm>
        <a:off x="0" y="3251187"/>
        <a:ext cx="2699308" cy="1547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B5689C9-3473-49AB-8262-37A3EE4A2553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EFFE15-4F2A-416A-9846-E8CA71E1ED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med">
    <p:cut thruBlk="1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d&#283;ti&amp;ex=1" TargetMode="External"/><Relationship Id="rId2" Type="http://schemas.openxmlformats.org/officeDocument/2006/relationships/hyperlink" Target="http://office.microsoft.com/cs-cz/images/results.aspx?qu=rodina&amp;ex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otazn&#237;k&amp;ex=1" TargetMode="External"/><Relationship Id="rId4" Type="http://schemas.openxmlformats.org/officeDocument/2006/relationships/hyperlink" Target="http://office.microsoft.com/cs-cz/images/results.aspx?qu=z&#225;kon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214282" y="214290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00034" y="1900325"/>
          <a:ext cx="7960398" cy="4529038"/>
        </p:xfrm>
        <a:graphic>
          <a:graphicData uri="http://schemas.openxmlformats.org/drawingml/2006/table">
            <a:tbl>
              <a:tblPr/>
              <a:tblGrid>
                <a:gridCol w="2056866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Rodinné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právo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přiblížit úvod  do rodinného práva a podat základní informace o něm.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20. 11. 2013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právo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Upravuje osobní a majetkové vztahy mezi členy rodiny</a:t>
            </a:r>
          </a:p>
          <a:p>
            <a:r>
              <a:rPr lang="cs-CZ" dirty="0" smtClean="0"/>
              <a:t>Slouží k ochraně manželství, rodiny a dětí</a:t>
            </a:r>
          </a:p>
          <a:p>
            <a:r>
              <a:rPr lang="cs-CZ" dirty="0" smtClean="0"/>
              <a:t>Prameny: Ústava ČR, Listina základních práv a svobod, Nový občanský zákoník, Zákon o registrovaném partnerství atd.</a:t>
            </a:r>
          </a:p>
          <a:p>
            <a:endParaRPr lang="cs-CZ" dirty="0"/>
          </a:p>
        </p:txBody>
      </p:sp>
      <p:pic>
        <p:nvPicPr>
          <p:cNvPr id="2050" name="Picture 2" descr="C:\Users\Martan\AppData\Local\Microsoft\Windows\Temporary Internet Files\Content.IE5\IR6H8CT0\MP90031685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142984"/>
            <a:ext cx="3143272" cy="479888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Souhrn právních norem</a:t>
            </a:r>
          </a:p>
          <a:p>
            <a:r>
              <a:rPr lang="cs-CZ" dirty="0" smtClean="0"/>
              <a:t>Reguluje manželské a rodinné vztahy</a:t>
            </a:r>
          </a:p>
          <a:p>
            <a:r>
              <a:rPr lang="cs-CZ" dirty="0" smtClean="0"/>
              <a:t>Součást soukromého práva (společně s právem občanským, pracovním, obchodním a mezinárodním právem soukromým)</a:t>
            </a:r>
          </a:p>
          <a:p>
            <a:r>
              <a:rPr lang="cs-CZ" dirty="0" smtClean="0"/>
              <a:t>Promítá se zde ale i mocenské vystupování státu a to v oblasti péče o dítě</a:t>
            </a:r>
          </a:p>
          <a:p>
            <a:endParaRPr lang="cs-CZ" dirty="0"/>
          </a:p>
        </p:txBody>
      </p:sp>
      <p:pic>
        <p:nvPicPr>
          <p:cNvPr id="1026" name="Picture 2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9724" y="142852"/>
            <a:ext cx="2354593" cy="155795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rodinného práva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608" y="1447800"/>
          <a:ext cx="749808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C29E3-2C52-425C-82E7-31CF4FD4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78C29E3-2C52-425C-82E7-31CF4FD4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78C29E3-2C52-425C-82E7-31CF4FD4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9E13B0-FF67-4B61-BE93-95336C02F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29E13B0-FF67-4B61-BE93-95336C02F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29E13B0-FF67-4B61-BE93-95336C02F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39AC5E-CCF0-483B-970D-318A237D6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139AC5E-CCF0-483B-970D-318A237D6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139AC5E-CCF0-483B-970D-318A237D6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9C5FB2-99E6-4EEA-9EED-457847778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C9C5FB2-99E6-4EEA-9EED-457847778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C9C5FB2-99E6-4EEA-9EED-457847778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997D62-7E8B-4E43-8AEE-8029F2492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C997D62-7E8B-4E43-8AEE-8029F2492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C997D62-7E8B-4E43-8AEE-8029F2492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AA4C48-5CE3-453F-B3E6-156873390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52AA4C48-5CE3-453F-B3E6-156873390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52AA4C48-5CE3-453F-B3E6-156873390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Vztahy mezi manžely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Vznikají na základě svobodného a dobrovolného prohlášení muže a ženy, že spolu vstupují do manželství</a:t>
            </a:r>
          </a:p>
          <a:p>
            <a:r>
              <a:rPr lang="cs-CZ" dirty="0" smtClean="0"/>
              <a:t>Upraveny podmínky a předpoklady vzniku a zániku manželství</a:t>
            </a:r>
          </a:p>
          <a:p>
            <a:r>
              <a:rPr lang="cs-CZ" dirty="0" smtClean="0"/>
              <a:t>Práva a povinnosti mezi manžely osobního rázu- upraveno zákonem jen velice obecně</a:t>
            </a:r>
          </a:p>
          <a:p>
            <a:r>
              <a:rPr lang="cs-CZ" dirty="0" smtClean="0"/>
              <a:t>Majetkové vztahy jsou naproti tomu upraveny velice podrobně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Vztahy mezi rodiči a dětmi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„těžiště“ právní úpravy rodinného práva</a:t>
            </a:r>
          </a:p>
          <a:p>
            <a:r>
              <a:rPr lang="cs-CZ" dirty="0" smtClean="0"/>
              <a:t>Patří sem i problematika určování otcovství</a:t>
            </a:r>
          </a:p>
          <a:p>
            <a:r>
              <a:rPr lang="cs-CZ" dirty="0" smtClean="0"/>
              <a:t>Rodiče jsou za výchovu dětí odpovědní společnosti- zde veřejnoprávní úprava ochrany dětí</a:t>
            </a:r>
          </a:p>
          <a:p>
            <a:r>
              <a:rPr lang="cs-CZ" dirty="0" smtClean="0"/>
              <a:t>PRINCIP: Nikdo nesmí zasahovat do chodu rodiny, pokud ta řádně plní své povinnosti vůči nezletilým dětem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Poměry náhradní rodinné výchovy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upraveny podmínky, za kterých může být dítě svěřeno do výchovy jiných fyzických osob než rodičů</a:t>
            </a:r>
          </a:p>
          <a:p>
            <a:r>
              <a:rPr lang="cs-CZ" dirty="0" smtClean="0"/>
              <a:t>Práva a povinnosti mezi dětmi a náhradními „vychovateli“</a:t>
            </a:r>
          </a:p>
          <a:p>
            <a:r>
              <a:rPr lang="cs-CZ" dirty="0" smtClean="0"/>
              <a:t>Např. osvojení, poručenství, pěstounská péče..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zásady rodinného práva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Princip blaha dítěte</a:t>
            </a:r>
          </a:p>
          <a:p>
            <a:r>
              <a:rPr lang="cs-CZ" dirty="0" smtClean="0"/>
              <a:t>Rovnost subjektů rodinného práva</a:t>
            </a:r>
          </a:p>
          <a:p>
            <a:r>
              <a:rPr lang="cs-CZ" dirty="0" smtClean="0"/>
              <a:t>Princip vzájemné pomoci: manželé si pomáhají v rámci svých schopností a možností</a:t>
            </a:r>
          </a:p>
          <a:p>
            <a:r>
              <a:rPr lang="cs-CZ" dirty="0" smtClean="0"/>
              <a:t>Princip ochrany manželství</a:t>
            </a:r>
          </a:p>
          <a:p>
            <a:r>
              <a:rPr lang="cs-CZ" dirty="0" smtClean="0"/>
              <a:t>Zásada rozlučitelnosti manželství</a:t>
            </a:r>
          </a:p>
          <a:p>
            <a:endParaRPr lang="cs-CZ" dirty="0"/>
          </a:p>
        </p:txBody>
      </p:sp>
      <p:pic>
        <p:nvPicPr>
          <p:cNvPr id="7" name="Zástupný symbol pro obsah 6" descr="MP90043178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6850" y="1714488"/>
            <a:ext cx="3657600" cy="3970349"/>
          </a:xfr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blaha dítěte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Promítá se zde snaha, aby dítě žilo v úplné a funkční rodině</a:t>
            </a:r>
          </a:p>
          <a:p>
            <a:r>
              <a:rPr lang="cs-CZ" dirty="0" smtClean="0"/>
              <a:t>Snaží se o vytvoření prostředí přátelského dětem</a:t>
            </a:r>
          </a:p>
          <a:p>
            <a:r>
              <a:rPr lang="cs-CZ" dirty="0" smtClean="0"/>
              <a:t>Pokud je nějaké soudní řízení v oblasti rodinného práva- soud má především povinnost přihlédnout k zájmu dítěte</a:t>
            </a:r>
          </a:p>
          <a:p>
            <a:r>
              <a:rPr lang="cs-CZ" dirty="0" smtClean="0"/>
              <a:t>Dítěti může být ustanoven opatrovník, aby chránil jeho zájmy je-li to nutné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rovnosti subjektů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Mezi manžely funguje bez problémů (z pohledu práva- manželé mají stejná práva a povinnosti)</a:t>
            </a:r>
          </a:p>
          <a:p>
            <a:r>
              <a:rPr lang="cs-CZ" dirty="0" smtClean="0"/>
              <a:t>Vztah mezi rodiči a dětmi- zde nelze zaručit plnou rovnost a proto soud chrání slabší stranu- dítě (aby byla rovnost nastolena)</a:t>
            </a:r>
          </a:p>
          <a:p>
            <a:r>
              <a:rPr lang="cs-CZ" dirty="0" smtClean="0"/>
              <a:t>Zároveň na výchovu dítěte může dohlížet stát, i zasahovat, je-li to nezbytně nutné (opět jako ochrana slabší strany)</a:t>
            </a:r>
          </a:p>
          <a:p>
            <a:endParaRPr lang="cs-CZ" dirty="0"/>
          </a:p>
        </p:txBody>
      </p:sp>
      <p:pic>
        <p:nvPicPr>
          <p:cNvPr id="4098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"/>
            <a:ext cx="1619672" cy="136427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vzájemné pomoci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Subjekty rodinného práva plní své povinnosti v rámci svých schopností a možností</a:t>
            </a:r>
          </a:p>
          <a:p>
            <a:r>
              <a:rPr lang="cs-CZ" dirty="0" smtClean="0"/>
              <a:t>Např. oba manželé by se měli podílet na chodu rodiny a výchově dětí</a:t>
            </a:r>
          </a:p>
          <a:p>
            <a:r>
              <a:rPr lang="cs-CZ" dirty="0" smtClean="0"/>
              <a:t>Upravena i povinnost dětí pomáhat</a:t>
            </a:r>
          </a:p>
          <a:p>
            <a:r>
              <a:rPr lang="cs-CZ" dirty="0" smtClean="0"/>
              <a:t>Je </a:t>
            </a:r>
            <a:r>
              <a:rPr lang="cs-CZ" dirty="0" smtClean="0"/>
              <a:t>jedno, </a:t>
            </a:r>
            <a:r>
              <a:rPr lang="cs-CZ" dirty="0" smtClean="0"/>
              <a:t>kdo kolik vydělává- životní úroveň členů rodiny by měla být vyrovnaná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Oblasti v rodinném právu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Manželství a registrované partnerství</a:t>
            </a:r>
          </a:p>
          <a:p>
            <a:r>
              <a:rPr lang="cs-CZ" dirty="0" smtClean="0"/>
              <a:t>Manželské majetkové právo</a:t>
            </a:r>
          </a:p>
          <a:p>
            <a:r>
              <a:rPr lang="cs-CZ" dirty="0" smtClean="0"/>
              <a:t>Příbuzenství a švagrovství</a:t>
            </a:r>
          </a:p>
          <a:p>
            <a:r>
              <a:rPr lang="cs-CZ" dirty="0" smtClean="0"/>
              <a:t>Jiné formy péče o děti (osvojení, pěstounství, poručenství..)</a:t>
            </a:r>
          </a:p>
          <a:p>
            <a:r>
              <a:rPr lang="cs-CZ" dirty="0" smtClean="0"/>
              <a:t>Výživné</a:t>
            </a:r>
            <a:endParaRPr lang="cs-CZ" dirty="0"/>
          </a:p>
        </p:txBody>
      </p:sp>
      <p:pic>
        <p:nvPicPr>
          <p:cNvPr id="4" name="Obrázek 3" descr="MP9004070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47254" y="3786190"/>
            <a:ext cx="1730937" cy="2595138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Osoby žijící ve společné domácnosti a zároveň jsou osoby blízké</a:t>
            </a:r>
          </a:p>
          <a:p>
            <a:r>
              <a:rPr lang="cs-CZ" dirty="0" smtClean="0"/>
              <a:t>Osoba blízká: příbuzní v řadě přímé, sourozenec,  manžel nebo partner. Nadále ti, co by újmu, kterou utrpěl </a:t>
            </a:r>
            <a:r>
              <a:rPr lang="cs-CZ" dirty="0" smtClean="0"/>
              <a:t>jeden, </a:t>
            </a:r>
            <a:r>
              <a:rPr lang="cs-CZ" dirty="0" smtClean="0"/>
              <a:t>považovali za sobě vlastní a potom osoby </a:t>
            </a:r>
            <a:r>
              <a:rPr lang="cs-CZ" dirty="0" err="1" smtClean="0"/>
              <a:t>sešvagřené</a:t>
            </a:r>
            <a:r>
              <a:rPr lang="cs-CZ" dirty="0" smtClean="0"/>
              <a:t> nebo osoby, co spolu trvale žijí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Místo v systému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Vydělilo se z práva občanského (i když v současné době upraveno v Novém občanském zákoníku)</a:t>
            </a:r>
          </a:p>
          <a:p>
            <a:r>
              <a:rPr lang="cs-CZ" dirty="0" smtClean="0"/>
              <a:t>Patří do systému práva soukromého, ale někdy se objevují i prvky práva veřejného</a:t>
            </a:r>
          </a:p>
          <a:p>
            <a:r>
              <a:rPr lang="cs-CZ" dirty="0" smtClean="0"/>
              <a:t>Upraveno v Novém občanském zákoníku, zákon o sociálně-právní ochraně dětí, některé mezinárodní úmluvy </a:t>
            </a:r>
            <a:endParaRPr lang="cs-CZ" dirty="0"/>
          </a:p>
        </p:txBody>
      </p:sp>
      <p:pic>
        <p:nvPicPr>
          <p:cNvPr id="5122" name="Picture 2" descr="C:\Users\Martan\AppData\Local\Microsoft\Windows\Temporary Internet Files\Content.IE5\IR6H8CT0\MC9003392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43446"/>
            <a:ext cx="1712762" cy="17144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Rodinné právo je právem soukromým nebo veřejným?</a:t>
            </a:r>
          </a:p>
          <a:p>
            <a:r>
              <a:rPr lang="cs-CZ" dirty="0" smtClean="0"/>
              <a:t>Jaké vztahy rodinné právo upravuje?</a:t>
            </a:r>
          </a:p>
          <a:p>
            <a:r>
              <a:rPr lang="cs-CZ" dirty="0" smtClean="0"/>
              <a:t>Co to je rodina?</a:t>
            </a:r>
          </a:p>
          <a:p>
            <a:r>
              <a:rPr lang="cs-CZ" dirty="0" smtClean="0"/>
              <a:t>Napiš tři základní principy rodinného práva.</a:t>
            </a:r>
          </a:p>
          <a:p>
            <a:r>
              <a:rPr lang="cs-CZ" dirty="0" smtClean="0"/>
              <a:t>Co je těžištěm úpravy rodinného práva?</a:t>
            </a:r>
          </a:p>
          <a:p>
            <a:r>
              <a:rPr lang="cs-CZ" dirty="0" smtClean="0"/>
              <a:t>Vysvětli princip rovnosti subjektů.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Martan\AppData\Local\Microsoft\Windows\Temporary Internet Files\Content.IE5\IR6H8CT0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57166"/>
            <a:ext cx="818388" cy="943661"/>
          </a:xfrm>
          <a:prstGeom prst="rect">
            <a:avLst/>
          </a:prstGeom>
          <a:noFill/>
        </p:spPr>
      </p:pic>
      <p:pic>
        <p:nvPicPr>
          <p:cNvPr id="3075" name="Picture 3" descr="C:\Users\Martan\AppData\Local\Microsoft\Windows\Temporary Internet Files\Content.IE5\2IKAB700\MC9003835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3933056"/>
            <a:ext cx="1145864" cy="252331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u="sng" dirty="0" smtClean="0"/>
              <a:t>HRUŠÁKOVÁ, Milana a KR8LIČKOVÁ, Zdeňka. </a:t>
            </a:r>
            <a:r>
              <a:rPr lang="cs-CZ" i="1" u="sng" dirty="0" smtClean="0"/>
              <a:t>České rodinné právo</a:t>
            </a:r>
            <a:r>
              <a:rPr lang="cs-CZ" u="sng" dirty="0" smtClean="0"/>
              <a:t>. 3. </a:t>
            </a:r>
            <a:r>
              <a:rPr lang="cs-CZ" u="sng" dirty="0" err="1" smtClean="0"/>
              <a:t>přepr</a:t>
            </a:r>
            <a:r>
              <a:rPr lang="cs-CZ" u="sng" dirty="0" smtClean="0"/>
              <a:t>. a doplněné. </a:t>
            </a:r>
            <a:r>
              <a:rPr lang="cs-CZ" u="sng" dirty="0" err="1" smtClean="0"/>
              <a:t>vyd</a:t>
            </a:r>
            <a:r>
              <a:rPr lang="cs-CZ" u="sng" dirty="0" smtClean="0"/>
              <a:t>.: Masarykova univerzita a  nakladatelství Doplněk, 1998, 398 s. ISBN 8021039744 (Masarykova univerzita) a ISBN 8072391925 (Nakladatelství Doplněk).</a:t>
            </a:r>
          </a:p>
          <a:p>
            <a:r>
              <a:rPr lang="cs-CZ" u="sng" dirty="0" smtClean="0"/>
              <a:t>DVOŘÁK, Jan, a kol. Odmaturuj ze společenských věd. 1. </a:t>
            </a:r>
            <a:r>
              <a:rPr lang="cs-CZ" u="sng" dirty="0" err="1" smtClean="0"/>
              <a:t>vyd</a:t>
            </a:r>
            <a:r>
              <a:rPr lang="cs-CZ" u="sng" dirty="0" smtClean="0"/>
              <a:t>. Brno: </a:t>
            </a:r>
            <a:r>
              <a:rPr lang="cs-CZ" u="sng" dirty="0" err="1" smtClean="0"/>
              <a:t>Didaktis</a:t>
            </a:r>
            <a:r>
              <a:rPr lang="cs-CZ" u="sng" dirty="0" smtClean="0"/>
              <a:t>, 2008, 256 s. ISBN 978-80-7358-122-0</a:t>
            </a:r>
          </a:p>
          <a:p>
            <a:r>
              <a:rPr lang="cs-CZ" u="sng" dirty="0" smtClean="0"/>
              <a:t>AUTOR NEUVEDEN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20</a:t>
            </a:r>
            <a:r>
              <a:rPr lang="pt-BR" u="sng" dirty="0" smtClean="0"/>
              <a:t>.</a:t>
            </a:r>
            <a:r>
              <a:rPr lang="cs-CZ" u="sng" dirty="0" smtClean="0"/>
              <a:t>11</a:t>
            </a:r>
            <a:r>
              <a:rPr lang="pt-BR" u="sng" dirty="0" smtClean="0"/>
              <a:t>.201</a:t>
            </a:r>
            <a:r>
              <a:rPr lang="cs-CZ" u="sng" dirty="0" smtClean="0"/>
              <a:t>3</a:t>
            </a:r>
            <a:r>
              <a:rPr lang="pt-BR" u="sng" dirty="0" smtClean="0"/>
              <a:t>]. Dostupný </a:t>
            </a:r>
            <a:r>
              <a:rPr lang="cs-CZ" u="sng" dirty="0" smtClean="0"/>
              <a:t>na WWW.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images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results.aspx</a:t>
            </a:r>
            <a:r>
              <a:rPr lang="cs-CZ" u="sng" dirty="0" smtClean="0">
                <a:hlinkClick r:id="rId2"/>
              </a:rPr>
              <a:t>?</a:t>
            </a:r>
            <a:r>
              <a:rPr lang="cs-CZ" u="sng" dirty="0" err="1" smtClean="0">
                <a:hlinkClick r:id="rId2"/>
              </a:rPr>
              <a:t>qu</a:t>
            </a:r>
            <a:r>
              <a:rPr lang="cs-CZ" u="sng" dirty="0" smtClean="0">
                <a:hlinkClick r:id="rId2"/>
              </a:rPr>
              <a:t>=rodina&amp;ex=1#</a:t>
            </a:r>
            <a:r>
              <a:rPr lang="cs-CZ" u="sng" dirty="0" err="1" smtClean="0">
                <a:hlinkClick r:id="rId2"/>
              </a:rPr>
              <a:t>ai</a:t>
            </a:r>
            <a:r>
              <a:rPr lang="cs-CZ" u="sng" dirty="0" smtClean="0">
                <a:hlinkClick r:id="rId2"/>
              </a:rPr>
              <a:t>:MP900407015|</a:t>
            </a:r>
            <a:r>
              <a:rPr lang="cs-CZ" u="sng" dirty="0" smtClean="0"/>
              <a:t> </a:t>
            </a:r>
          </a:p>
          <a:p>
            <a:r>
              <a:rPr lang="cs-CZ" u="sng" dirty="0" smtClean="0"/>
              <a:t>AUTOR NEUVEDEN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20</a:t>
            </a:r>
            <a:r>
              <a:rPr lang="pt-BR" u="sng" dirty="0" smtClean="0"/>
              <a:t>.</a:t>
            </a:r>
            <a:r>
              <a:rPr lang="cs-CZ" u="sng" dirty="0" smtClean="0"/>
              <a:t>11</a:t>
            </a:r>
            <a:r>
              <a:rPr lang="pt-BR" u="sng" dirty="0" smtClean="0"/>
              <a:t>.201</a:t>
            </a:r>
            <a:r>
              <a:rPr lang="cs-CZ" u="sng" dirty="0" smtClean="0"/>
              <a:t>3</a:t>
            </a:r>
            <a:r>
              <a:rPr lang="pt-BR" u="sng" dirty="0" smtClean="0"/>
              <a:t>]. Dostupný </a:t>
            </a:r>
            <a:r>
              <a:rPr lang="cs-CZ" u="sng" dirty="0" smtClean="0"/>
              <a:t>na WWW: </a:t>
            </a:r>
            <a:r>
              <a:rPr lang="cs-CZ" u="sng" dirty="0" smtClean="0">
                <a:hlinkClick r:id="rId3"/>
              </a:rPr>
              <a:t>http://office.</a:t>
            </a:r>
            <a:r>
              <a:rPr lang="cs-CZ" u="sng" dirty="0" err="1" smtClean="0">
                <a:hlinkClick r:id="rId3"/>
              </a:rPr>
              <a:t>microsoft.com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images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results.aspx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qu</a:t>
            </a:r>
            <a:r>
              <a:rPr lang="cs-CZ" u="sng" dirty="0" smtClean="0">
                <a:hlinkClick r:id="rId3"/>
              </a:rPr>
              <a:t>=děti&amp;ex=1#</a:t>
            </a:r>
            <a:r>
              <a:rPr lang="cs-CZ" u="sng" dirty="0" err="1" smtClean="0">
                <a:hlinkClick r:id="rId3"/>
              </a:rPr>
              <a:t>ai</a:t>
            </a:r>
            <a:r>
              <a:rPr lang="cs-CZ" u="sng" dirty="0" smtClean="0">
                <a:hlinkClick r:id="rId3"/>
              </a:rPr>
              <a:t>:MP900431788|</a:t>
            </a:r>
            <a:r>
              <a:rPr lang="cs-CZ" u="sng" dirty="0" smtClean="0"/>
              <a:t> </a:t>
            </a:r>
          </a:p>
          <a:p>
            <a:r>
              <a:rPr lang="cs-CZ" u="sng" dirty="0" smtClean="0"/>
              <a:t>AUTOR NEUVEDEN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20</a:t>
            </a:r>
            <a:r>
              <a:rPr lang="pt-BR" u="sng" dirty="0" smtClean="0"/>
              <a:t>.</a:t>
            </a:r>
            <a:r>
              <a:rPr lang="cs-CZ" u="sng" dirty="0" smtClean="0"/>
              <a:t>11</a:t>
            </a:r>
            <a:r>
              <a:rPr lang="pt-BR" u="sng" dirty="0" smtClean="0"/>
              <a:t>.201</a:t>
            </a:r>
            <a:r>
              <a:rPr lang="cs-CZ" u="sng" dirty="0" smtClean="0"/>
              <a:t>3</a:t>
            </a:r>
            <a:r>
              <a:rPr lang="pt-BR" u="sng" dirty="0" smtClean="0"/>
              <a:t>]. Dostupný </a:t>
            </a:r>
            <a:r>
              <a:rPr lang="cs-CZ" u="sng" dirty="0" smtClean="0"/>
              <a:t>na WWW: </a:t>
            </a:r>
            <a:r>
              <a:rPr lang="cs-CZ" u="sng" dirty="0" smtClean="0">
                <a:hlinkClick r:id="rId4"/>
              </a:rPr>
              <a:t>http://office.</a:t>
            </a:r>
            <a:r>
              <a:rPr lang="cs-CZ" u="sng" dirty="0" err="1" smtClean="0">
                <a:hlinkClick r:id="rId4"/>
              </a:rPr>
              <a:t>microsoft.com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cs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images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results.aspx</a:t>
            </a:r>
            <a:r>
              <a:rPr lang="cs-CZ" u="sng" dirty="0" smtClean="0">
                <a:hlinkClick r:id="rId4"/>
              </a:rPr>
              <a:t>?</a:t>
            </a:r>
            <a:r>
              <a:rPr lang="cs-CZ" u="sng" dirty="0" err="1" smtClean="0">
                <a:hlinkClick r:id="rId4"/>
              </a:rPr>
              <a:t>qu</a:t>
            </a:r>
            <a:r>
              <a:rPr lang="cs-CZ" u="sng" dirty="0" smtClean="0">
                <a:hlinkClick r:id="rId4"/>
              </a:rPr>
              <a:t>=zákon&amp;ex=1#</a:t>
            </a:r>
            <a:r>
              <a:rPr lang="cs-CZ" u="sng" dirty="0" err="1" smtClean="0">
                <a:hlinkClick r:id="rId4"/>
              </a:rPr>
              <a:t>ai</a:t>
            </a:r>
            <a:r>
              <a:rPr lang="cs-CZ" u="sng" dirty="0" smtClean="0">
                <a:hlinkClick r:id="rId4"/>
              </a:rPr>
              <a:t>:MC900339254|</a:t>
            </a:r>
            <a:r>
              <a:rPr lang="cs-CZ" u="sng" dirty="0" smtClean="0"/>
              <a:t> </a:t>
            </a:r>
          </a:p>
          <a:p>
            <a:r>
              <a:rPr lang="cs-CZ" u="sng" dirty="0" smtClean="0"/>
              <a:t>AUTOR NEUVEDEN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20</a:t>
            </a:r>
            <a:r>
              <a:rPr lang="pt-BR" u="sng" dirty="0" smtClean="0"/>
              <a:t>.</a:t>
            </a:r>
            <a:r>
              <a:rPr lang="cs-CZ" u="sng" dirty="0" smtClean="0"/>
              <a:t>11</a:t>
            </a:r>
            <a:r>
              <a:rPr lang="pt-BR" u="sng" dirty="0" smtClean="0"/>
              <a:t>.201</a:t>
            </a:r>
            <a:r>
              <a:rPr lang="cs-CZ" u="sng" dirty="0" smtClean="0"/>
              <a:t>3</a:t>
            </a:r>
            <a:r>
              <a:rPr lang="pt-BR" u="sng" dirty="0" smtClean="0"/>
              <a:t>]. Dostupný </a:t>
            </a:r>
            <a:r>
              <a:rPr lang="cs-CZ" u="sng" dirty="0" smtClean="0"/>
              <a:t>na WWW: </a:t>
            </a:r>
            <a:r>
              <a:rPr lang="cs-CZ" u="sng" dirty="0" smtClean="0">
                <a:hlinkClick r:id="rId5"/>
              </a:rPr>
              <a:t>http://office.</a:t>
            </a:r>
            <a:r>
              <a:rPr lang="cs-CZ" u="sng" dirty="0" err="1" smtClean="0">
                <a:hlinkClick r:id="rId5"/>
              </a:rPr>
              <a:t>microsoft.com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cs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images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results.aspx</a:t>
            </a:r>
            <a:r>
              <a:rPr lang="cs-CZ" u="sng" dirty="0" smtClean="0">
                <a:hlinkClick r:id="rId5"/>
              </a:rPr>
              <a:t>?</a:t>
            </a:r>
            <a:r>
              <a:rPr lang="cs-CZ" u="sng" dirty="0" err="1" smtClean="0">
                <a:hlinkClick r:id="rId5"/>
              </a:rPr>
              <a:t>qu</a:t>
            </a:r>
            <a:r>
              <a:rPr lang="cs-CZ" u="sng" dirty="0" smtClean="0">
                <a:hlinkClick r:id="rId5"/>
              </a:rPr>
              <a:t>=otazník&amp;ex=1#</a:t>
            </a:r>
            <a:r>
              <a:rPr lang="cs-CZ" u="sng" dirty="0" err="1" smtClean="0">
                <a:hlinkClick r:id="rId5"/>
              </a:rPr>
              <a:t>ai</a:t>
            </a:r>
            <a:r>
              <a:rPr lang="cs-CZ" u="sng" dirty="0" smtClean="0">
                <a:hlinkClick r:id="rId5"/>
              </a:rPr>
              <a:t>:MC900298283|</a:t>
            </a:r>
            <a:r>
              <a:rPr lang="cs-CZ" u="sng" dirty="0" smtClean="0"/>
              <a:t> </a:t>
            </a:r>
          </a:p>
          <a:p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12946</TotalTime>
  <Words>700</Words>
  <Application>Microsoft Office PowerPoint</Application>
  <PresentationFormat>Předvádění na obrazovce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Snímek 1</vt:lpstr>
      <vt:lpstr>Rodinné právo</vt:lpstr>
      <vt:lpstr>Rodinné právo</vt:lpstr>
      <vt:lpstr>Předmět rodinného práva</vt:lpstr>
      <vt:lpstr>Vztahy mezi manžely</vt:lpstr>
      <vt:lpstr>Vztahy mezi rodiči a dětmi</vt:lpstr>
      <vt:lpstr>Poměry náhradní rodinné výchovy</vt:lpstr>
      <vt:lpstr>Základní zásady rodinného práva</vt:lpstr>
      <vt:lpstr>Princip blaha dítěte</vt:lpstr>
      <vt:lpstr>Princip rovnosti subjektů</vt:lpstr>
      <vt:lpstr>Princip vzájemné pomoci</vt:lpstr>
      <vt:lpstr>Oblasti v rodinném právu</vt:lpstr>
      <vt:lpstr>Rodina</vt:lpstr>
      <vt:lpstr>Místo v systému práva</vt:lpstr>
      <vt:lpstr>Otázky 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23</cp:revision>
  <dcterms:created xsi:type="dcterms:W3CDTF">2014-04-16T16:24:30Z</dcterms:created>
  <dcterms:modified xsi:type="dcterms:W3CDTF">2014-04-30T10:15:08Z</dcterms:modified>
</cp:coreProperties>
</file>