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diagrams/colors2.xml" ContentType="application/vnd.openxmlformats-officedocument.drawingml.diagramColor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8" r:id="rId9"/>
    <p:sldId id="263" r:id="rId10"/>
    <p:sldId id="264" r:id="rId11"/>
    <p:sldId id="265" r:id="rId12"/>
    <p:sldId id="266" r:id="rId13"/>
    <p:sldId id="269" r:id="rId14"/>
    <p:sldId id="270" r:id="rId15"/>
    <p:sldId id="271" r:id="rId16"/>
    <p:sldId id="272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431" autoAdjust="0"/>
    <p:restoredTop sz="94660"/>
  </p:normalViewPr>
  <p:slideViewPr>
    <p:cSldViewPr>
      <p:cViewPr varScale="1">
        <p:scale>
          <a:sx n="68" d="100"/>
          <a:sy n="68" d="100"/>
        </p:scale>
        <p:origin x="-145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3B2F92D-6C05-4993-AE18-0B3F64BF0D79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84E4CA5-354E-46D8-99D8-C1A05EFE33A9}">
      <dgm:prSet phldrT="[Text]"/>
      <dgm:spPr/>
      <dgm:t>
        <a:bodyPr/>
        <a:lstStyle/>
        <a:p>
          <a:r>
            <a:rPr lang="cs-CZ" dirty="0" smtClean="0"/>
            <a:t>1. domněnka</a:t>
          </a:r>
          <a:endParaRPr lang="cs-CZ" dirty="0"/>
        </a:p>
      </dgm:t>
    </dgm:pt>
    <dgm:pt modelId="{0A6C4FA7-1BA0-488A-9021-FEDB4C13114A}" type="parTrans" cxnId="{DD68DDA9-AD42-49B9-ABF0-37949B47D6B6}">
      <dgm:prSet/>
      <dgm:spPr/>
      <dgm:t>
        <a:bodyPr/>
        <a:lstStyle/>
        <a:p>
          <a:endParaRPr lang="cs-CZ"/>
        </a:p>
      </dgm:t>
    </dgm:pt>
    <dgm:pt modelId="{4563C398-4F7A-478B-A50E-250D073B036F}" type="sibTrans" cxnId="{DD68DDA9-AD42-49B9-ABF0-37949B47D6B6}">
      <dgm:prSet/>
      <dgm:spPr/>
      <dgm:t>
        <a:bodyPr/>
        <a:lstStyle/>
        <a:p>
          <a:endParaRPr lang="cs-CZ"/>
        </a:p>
      </dgm:t>
    </dgm:pt>
    <dgm:pt modelId="{BC042636-2A61-4A5C-8C19-8209A79439F9}">
      <dgm:prSet phldrT="[Text]"/>
      <dgm:spPr/>
      <dgm:t>
        <a:bodyPr/>
        <a:lstStyle/>
        <a:p>
          <a:r>
            <a:rPr lang="cs-CZ" dirty="0" smtClean="0"/>
            <a:t>Otcem je manžel</a:t>
          </a:r>
          <a:endParaRPr lang="cs-CZ" dirty="0"/>
        </a:p>
      </dgm:t>
    </dgm:pt>
    <dgm:pt modelId="{E7CA6F40-4D07-4E39-A6A9-F4C746900EE0}" type="parTrans" cxnId="{3AB4BCF5-ADE1-4D38-B710-BA4F23C297BE}">
      <dgm:prSet/>
      <dgm:spPr/>
      <dgm:t>
        <a:bodyPr/>
        <a:lstStyle/>
        <a:p>
          <a:endParaRPr lang="cs-CZ"/>
        </a:p>
      </dgm:t>
    </dgm:pt>
    <dgm:pt modelId="{CC3588D0-FA59-41AB-80A6-4C7A0B7864E7}" type="sibTrans" cxnId="{3AB4BCF5-ADE1-4D38-B710-BA4F23C297BE}">
      <dgm:prSet/>
      <dgm:spPr/>
      <dgm:t>
        <a:bodyPr/>
        <a:lstStyle/>
        <a:p>
          <a:endParaRPr lang="cs-CZ"/>
        </a:p>
      </dgm:t>
    </dgm:pt>
    <dgm:pt modelId="{7E779CD4-6EA6-493D-9ECF-DF5CB67E689A}">
      <dgm:prSet phldrT="[Text]"/>
      <dgm:spPr/>
      <dgm:t>
        <a:bodyPr/>
        <a:lstStyle/>
        <a:p>
          <a:r>
            <a:rPr lang="cs-CZ" dirty="0" smtClean="0"/>
            <a:t>Lhůta pro popření- 6 měsíců</a:t>
          </a:r>
          <a:endParaRPr lang="cs-CZ" dirty="0"/>
        </a:p>
      </dgm:t>
    </dgm:pt>
    <dgm:pt modelId="{934B3B6F-AF97-47D1-B563-3D67B8C1ED26}" type="parTrans" cxnId="{5120A6E1-3FB5-4C41-9CE9-4BE8E7EC8CB9}">
      <dgm:prSet/>
      <dgm:spPr/>
      <dgm:t>
        <a:bodyPr/>
        <a:lstStyle/>
        <a:p>
          <a:endParaRPr lang="cs-CZ"/>
        </a:p>
      </dgm:t>
    </dgm:pt>
    <dgm:pt modelId="{4338C706-AF4E-4A1C-A706-1531F8E6A121}" type="sibTrans" cxnId="{5120A6E1-3FB5-4C41-9CE9-4BE8E7EC8CB9}">
      <dgm:prSet/>
      <dgm:spPr/>
      <dgm:t>
        <a:bodyPr/>
        <a:lstStyle/>
        <a:p>
          <a:endParaRPr lang="cs-CZ"/>
        </a:p>
      </dgm:t>
    </dgm:pt>
    <dgm:pt modelId="{3A6D52F1-6D76-48D2-8B4D-AFC3CEBBA25E}">
      <dgm:prSet phldrT="[Text]"/>
      <dgm:spPr/>
      <dgm:t>
        <a:bodyPr/>
        <a:lstStyle/>
        <a:p>
          <a:r>
            <a:rPr lang="cs-CZ" dirty="0" smtClean="0"/>
            <a:t>2. domněnka</a:t>
          </a:r>
          <a:endParaRPr lang="cs-CZ" dirty="0"/>
        </a:p>
      </dgm:t>
    </dgm:pt>
    <dgm:pt modelId="{3D391E81-E178-43C1-A777-7DE2842B885E}" type="parTrans" cxnId="{6C452BF6-4978-405A-AAB7-22406A99CFF7}">
      <dgm:prSet/>
      <dgm:spPr/>
      <dgm:t>
        <a:bodyPr/>
        <a:lstStyle/>
        <a:p>
          <a:endParaRPr lang="cs-CZ"/>
        </a:p>
      </dgm:t>
    </dgm:pt>
    <dgm:pt modelId="{47B26BB9-D595-4C76-B2F4-7A8095242BF4}" type="sibTrans" cxnId="{6C452BF6-4978-405A-AAB7-22406A99CFF7}">
      <dgm:prSet/>
      <dgm:spPr/>
      <dgm:t>
        <a:bodyPr/>
        <a:lstStyle/>
        <a:p>
          <a:endParaRPr lang="cs-CZ"/>
        </a:p>
      </dgm:t>
    </dgm:pt>
    <dgm:pt modelId="{5A6ABD6E-B42B-49A2-A447-B2E9FEB5AF9C}">
      <dgm:prSet phldrT="[Text]"/>
      <dgm:spPr/>
      <dgm:t>
        <a:bodyPr/>
        <a:lstStyle/>
        <a:p>
          <a:r>
            <a:rPr lang="cs-CZ" dirty="0" smtClean="0"/>
            <a:t>Otcem je ten, kdo otcovství uzná</a:t>
          </a:r>
          <a:endParaRPr lang="cs-CZ" dirty="0"/>
        </a:p>
      </dgm:t>
    </dgm:pt>
    <dgm:pt modelId="{2C9219AB-6CA6-4F8E-A299-A890D3E2D05B}" type="parTrans" cxnId="{28AA92C7-3A17-44C0-A6EB-DE808B9AB4C3}">
      <dgm:prSet/>
      <dgm:spPr/>
      <dgm:t>
        <a:bodyPr/>
        <a:lstStyle/>
        <a:p>
          <a:endParaRPr lang="cs-CZ"/>
        </a:p>
      </dgm:t>
    </dgm:pt>
    <dgm:pt modelId="{B3F094DA-E0CE-41B4-8562-CD3A87F8FB4A}" type="sibTrans" cxnId="{28AA92C7-3A17-44C0-A6EB-DE808B9AB4C3}">
      <dgm:prSet/>
      <dgm:spPr/>
      <dgm:t>
        <a:bodyPr/>
        <a:lstStyle/>
        <a:p>
          <a:endParaRPr lang="cs-CZ"/>
        </a:p>
      </dgm:t>
    </dgm:pt>
    <dgm:pt modelId="{54735728-D506-43C8-8EDD-4452FA779C19}">
      <dgm:prSet phldrT="[Text]"/>
      <dgm:spPr/>
      <dgm:t>
        <a:bodyPr/>
        <a:lstStyle/>
        <a:p>
          <a:r>
            <a:rPr lang="cs-CZ" dirty="0" smtClean="0"/>
            <a:t>Opět lhůta 6 měsíců</a:t>
          </a:r>
          <a:endParaRPr lang="cs-CZ" dirty="0"/>
        </a:p>
      </dgm:t>
    </dgm:pt>
    <dgm:pt modelId="{A631BE49-DC13-4DD6-877D-B65CEACD8424}" type="parTrans" cxnId="{40F475A9-63BA-4C67-A62C-A6274D10CC27}">
      <dgm:prSet/>
      <dgm:spPr/>
      <dgm:t>
        <a:bodyPr/>
        <a:lstStyle/>
        <a:p>
          <a:endParaRPr lang="cs-CZ"/>
        </a:p>
      </dgm:t>
    </dgm:pt>
    <dgm:pt modelId="{F8B7556C-0A40-4353-91C2-8DA0AA4CD99A}" type="sibTrans" cxnId="{40F475A9-63BA-4C67-A62C-A6274D10CC27}">
      <dgm:prSet/>
      <dgm:spPr/>
      <dgm:t>
        <a:bodyPr/>
        <a:lstStyle/>
        <a:p>
          <a:endParaRPr lang="cs-CZ"/>
        </a:p>
      </dgm:t>
    </dgm:pt>
    <dgm:pt modelId="{3E13E5CC-268B-40FF-8A14-0F69BBAC6337}">
      <dgm:prSet phldrT="[Text]"/>
      <dgm:spPr/>
      <dgm:t>
        <a:bodyPr/>
        <a:lstStyle/>
        <a:p>
          <a:r>
            <a:rPr lang="cs-CZ" dirty="0" smtClean="0"/>
            <a:t>3. domněnka</a:t>
          </a:r>
          <a:endParaRPr lang="cs-CZ" dirty="0"/>
        </a:p>
      </dgm:t>
    </dgm:pt>
    <dgm:pt modelId="{4C22407F-D55B-4C3E-B808-C6AF34DC56D1}" type="parTrans" cxnId="{40A936CE-FDB9-47E8-B257-A4AD5CD49616}">
      <dgm:prSet/>
      <dgm:spPr/>
      <dgm:t>
        <a:bodyPr/>
        <a:lstStyle/>
        <a:p>
          <a:endParaRPr lang="cs-CZ"/>
        </a:p>
      </dgm:t>
    </dgm:pt>
    <dgm:pt modelId="{127D94D7-3933-4C47-8877-F20FCDD3E805}" type="sibTrans" cxnId="{40A936CE-FDB9-47E8-B257-A4AD5CD49616}">
      <dgm:prSet/>
      <dgm:spPr/>
      <dgm:t>
        <a:bodyPr/>
        <a:lstStyle/>
        <a:p>
          <a:endParaRPr lang="cs-CZ"/>
        </a:p>
      </dgm:t>
    </dgm:pt>
    <dgm:pt modelId="{6C9040BF-FAAD-40D2-8BA2-37032D7F06A4}">
      <dgm:prSet phldrT="[Text]"/>
      <dgm:spPr/>
      <dgm:t>
        <a:bodyPr/>
        <a:lstStyle/>
        <a:p>
          <a:r>
            <a:rPr lang="cs-CZ" dirty="0" smtClean="0"/>
            <a:t>Otcem je ten, koho určí soud</a:t>
          </a:r>
          <a:endParaRPr lang="cs-CZ" dirty="0"/>
        </a:p>
      </dgm:t>
    </dgm:pt>
    <dgm:pt modelId="{001BA5E7-9DDD-41A3-BC58-FB6C9A48AF4B}" type="parTrans" cxnId="{F1FB8A0A-8763-48A5-B348-5279C2D3685A}">
      <dgm:prSet/>
      <dgm:spPr/>
      <dgm:t>
        <a:bodyPr/>
        <a:lstStyle/>
        <a:p>
          <a:endParaRPr lang="cs-CZ"/>
        </a:p>
      </dgm:t>
    </dgm:pt>
    <dgm:pt modelId="{B941E426-5810-40B0-A005-51C96A8BDCF9}" type="sibTrans" cxnId="{F1FB8A0A-8763-48A5-B348-5279C2D3685A}">
      <dgm:prSet/>
      <dgm:spPr/>
      <dgm:t>
        <a:bodyPr/>
        <a:lstStyle/>
        <a:p>
          <a:endParaRPr lang="cs-CZ"/>
        </a:p>
      </dgm:t>
    </dgm:pt>
    <dgm:pt modelId="{86ACA22F-58EF-40F8-8777-F6EA2908D160}">
      <dgm:prSet phldrT="[Text]"/>
      <dgm:spPr/>
      <dgm:t>
        <a:bodyPr/>
        <a:lstStyle/>
        <a:p>
          <a:r>
            <a:rPr lang="cs-CZ" dirty="0" smtClean="0"/>
            <a:t>Žádná lhůta pro popření, pouze odvolání proti rozsudku (15 dní)</a:t>
          </a:r>
          <a:endParaRPr lang="cs-CZ" dirty="0"/>
        </a:p>
      </dgm:t>
    </dgm:pt>
    <dgm:pt modelId="{3FB6F247-894B-45C7-B6B3-65364BF7633D}" type="parTrans" cxnId="{7A1A503B-FDB6-41B4-B23B-E82BBAFD7949}">
      <dgm:prSet/>
      <dgm:spPr/>
      <dgm:t>
        <a:bodyPr/>
        <a:lstStyle/>
        <a:p>
          <a:endParaRPr lang="cs-CZ"/>
        </a:p>
      </dgm:t>
    </dgm:pt>
    <dgm:pt modelId="{0D2AEF97-F13C-4CEA-8AF8-4D648B626C77}" type="sibTrans" cxnId="{7A1A503B-FDB6-41B4-B23B-E82BBAFD7949}">
      <dgm:prSet/>
      <dgm:spPr/>
      <dgm:t>
        <a:bodyPr/>
        <a:lstStyle/>
        <a:p>
          <a:endParaRPr lang="cs-CZ"/>
        </a:p>
      </dgm:t>
    </dgm:pt>
    <dgm:pt modelId="{448683C1-3BA3-4209-923B-21BF990D98EB}" type="pres">
      <dgm:prSet presAssocID="{E3B2F92D-6C05-4993-AE18-0B3F64BF0D79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1D12ADC-1D6D-4DCC-B503-905E04DB84D5}" type="pres">
      <dgm:prSet presAssocID="{284E4CA5-354E-46D8-99D8-C1A05EFE33A9}" presName="linNode" presStyleCnt="0"/>
      <dgm:spPr/>
    </dgm:pt>
    <dgm:pt modelId="{39828D8D-0F34-4B7F-852A-51C27F014502}" type="pres">
      <dgm:prSet presAssocID="{284E4CA5-354E-46D8-99D8-C1A05EFE33A9}" presName="parentText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2AA789C-A1DF-498F-B8EE-88A54D0E38F1}" type="pres">
      <dgm:prSet presAssocID="{284E4CA5-354E-46D8-99D8-C1A05EFE33A9}" presName="descendantText" presStyleLbl="alignAccFollow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792E99-07BF-450B-890B-3DAE657F8F8F}" type="pres">
      <dgm:prSet presAssocID="{4563C398-4F7A-478B-A50E-250D073B036F}" presName="sp" presStyleCnt="0"/>
      <dgm:spPr/>
    </dgm:pt>
    <dgm:pt modelId="{58F40420-9FC2-4831-A485-85AB67DE9158}" type="pres">
      <dgm:prSet presAssocID="{3A6D52F1-6D76-48D2-8B4D-AFC3CEBBA25E}" presName="linNode" presStyleCnt="0"/>
      <dgm:spPr/>
    </dgm:pt>
    <dgm:pt modelId="{68C8BE6B-992B-4E3D-A908-AFFD9DEDFC4A}" type="pres">
      <dgm:prSet presAssocID="{3A6D52F1-6D76-48D2-8B4D-AFC3CEBBA25E}" presName="parentText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702511-F2AB-4B79-A1AB-8659709AFBED}" type="pres">
      <dgm:prSet presAssocID="{3A6D52F1-6D76-48D2-8B4D-AFC3CEBBA25E}" presName="descendantText" presStyleLbl="align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196E56-752C-413C-8183-CCD6DA5FF644}" type="pres">
      <dgm:prSet presAssocID="{47B26BB9-D595-4C76-B2F4-7A8095242BF4}" presName="sp" presStyleCnt="0"/>
      <dgm:spPr/>
    </dgm:pt>
    <dgm:pt modelId="{AC850003-3DE2-47A9-88C0-00AA1527CBC2}" type="pres">
      <dgm:prSet presAssocID="{3E13E5CC-268B-40FF-8A14-0F69BBAC6337}" presName="linNode" presStyleCnt="0"/>
      <dgm:spPr/>
    </dgm:pt>
    <dgm:pt modelId="{9FE71DDD-4A6F-4467-A7D5-F0D48E077747}" type="pres">
      <dgm:prSet presAssocID="{3E13E5CC-268B-40FF-8A14-0F69BBAC6337}" presName="parentText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1D3F647-A7FD-4EE8-A9F1-474DF67962F8}" type="pres">
      <dgm:prSet presAssocID="{3E13E5CC-268B-40FF-8A14-0F69BBAC6337}" presName="descendantText" presStyleLbl="align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1FB8A0A-8763-48A5-B348-5279C2D3685A}" srcId="{3E13E5CC-268B-40FF-8A14-0F69BBAC6337}" destId="{6C9040BF-FAAD-40D2-8BA2-37032D7F06A4}" srcOrd="0" destOrd="0" parTransId="{001BA5E7-9DDD-41A3-BC58-FB6C9A48AF4B}" sibTransId="{B941E426-5810-40B0-A005-51C96A8BDCF9}"/>
    <dgm:cxn modelId="{82B68489-17B1-4EBC-8167-EE0E380D761D}" type="presOf" srcId="{3A6D52F1-6D76-48D2-8B4D-AFC3CEBBA25E}" destId="{68C8BE6B-992B-4E3D-A908-AFFD9DEDFC4A}" srcOrd="0" destOrd="0" presId="urn:microsoft.com/office/officeart/2005/8/layout/vList5"/>
    <dgm:cxn modelId="{3AFD05DC-819D-4C79-9A02-0201CDEADF57}" type="presOf" srcId="{7E779CD4-6EA6-493D-9ECF-DF5CB67E689A}" destId="{F2AA789C-A1DF-498F-B8EE-88A54D0E38F1}" srcOrd="0" destOrd="1" presId="urn:microsoft.com/office/officeart/2005/8/layout/vList5"/>
    <dgm:cxn modelId="{40A936CE-FDB9-47E8-B257-A4AD5CD49616}" srcId="{E3B2F92D-6C05-4993-AE18-0B3F64BF0D79}" destId="{3E13E5CC-268B-40FF-8A14-0F69BBAC6337}" srcOrd="2" destOrd="0" parTransId="{4C22407F-D55B-4C3E-B808-C6AF34DC56D1}" sibTransId="{127D94D7-3933-4C47-8877-F20FCDD3E805}"/>
    <dgm:cxn modelId="{C49D6AAD-7787-43C0-B8CA-F9179F7D4BD6}" type="presOf" srcId="{284E4CA5-354E-46D8-99D8-C1A05EFE33A9}" destId="{39828D8D-0F34-4B7F-852A-51C27F014502}" srcOrd="0" destOrd="0" presId="urn:microsoft.com/office/officeart/2005/8/layout/vList5"/>
    <dgm:cxn modelId="{3AB4BCF5-ADE1-4D38-B710-BA4F23C297BE}" srcId="{284E4CA5-354E-46D8-99D8-C1A05EFE33A9}" destId="{BC042636-2A61-4A5C-8C19-8209A79439F9}" srcOrd="0" destOrd="0" parTransId="{E7CA6F40-4D07-4E39-A6A9-F4C746900EE0}" sibTransId="{CC3588D0-FA59-41AB-80A6-4C7A0B7864E7}"/>
    <dgm:cxn modelId="{279D32D4-F48F-4F00-AF73-E46C4EE5F381}" type="presOf" srcId="{3E13E5CC-268B-40FF-8A14-0F69BBAC6337}" destId="{9FE71DDD-4A6F-4467-A7D5-F0D48E077747}" srcOrd="0" destOrd="0" presId="urn:microsoft.com/office/officeart/2005/8/layout/vList5"/>
    <dgm:cxn modelId="{9FC3AB82-FC49-455C-B84E-EAF994BDB64B}" type="presOf" srcId="{86ACA22F-58EF-40F8-8777-F6EA2908D160}" destId="{11D3F647-A7FD-4EE8-A9F1-474DF67962F8}" srcOrd="0" destOrd="1" presId="urn:microsoft.com/office/officeart/2005/8/layout/vList5"/>
    <dgm:cxn modelId="{3EF04BEA-ECA5-4CB2-BFDC-A92568D61F3F}" type="presOf" srcId="{BC042636-2A61-4A5C-8C19-8209A79439F9}" destId="{F2AA789C-A1DF-498F-B8EE-88A54D0E38F1}" srcOrd="0" destOrd="0" presId="urn:microsoft.com/office/officeart/2005/8/layout/vList5"/>
    <dgm:cxn modelId="{6727AC5F-93F9-4FFA-BA6B-A6AE71B9D296}" type="presOf" srcId="{54735728-D506-43C8-8EDD-4452FA779C19}" destId="{94702511-F2AB-4B79-A1AB-8659709AFBED}" srcOrd="0" destOrd="1" presId="urn:microsoft.com/office/officeart/2005/8/layout/vList5"/>
    <dgm:cxn modelId="{5120A6E1-3FB5-4C41-9CE9-4BE8E7EC8CB9}" srcId="{284E4CA5-354E-46D8-99D8-C1A05EFE33A9}" destId="{7E779CD4-6EA6-493D-9ECF-DF5CB67E689A}" srcOrd="1" destOrd="0" parTransId="{934B3B6F-AF97-47D1-B563-3D67B8C1ED26}" sibTransId="{4338C706-AF4E-4A1C-A706-1531F8E6A121}"/>
    <dgm:cxn modelId="{28AA92C7-3A17-44C0-A6EB-DE808B9AB4C3}" srcId="{3A6D52F1-6D76-48D2-8B4D-AFC3CEBBA25E}" destId="{5A6ABD6E-B42B-49A2-A447-B2E9FEB5AF9C}" srcOrd="0" destOrd="0" parTransId="{2C9219AB-6CA6-4F8E-A299-A890D3E2D05B}" sibTransId="{B3F094DA-E0CE-41B4-8562-CD3A87F8FB4A}"/>
    <dgm:cxn modelId="{40F475A9-63BA-4C67-A62C-A6274D10CC27}" srcId="{3A6D52F1-6D76-48D2-8B4D-AFC3CEBBA25E}" destId="{54735728-D506-43C8-8EDD-4452FA779C19}" srcOrd="1" destOrd="0" parTransId="{A631BE49-DC13-4DD6-877D-B65CEACD8424}" sibTransId="{F8B7556C-0A40-4353-91C2-8DA0AA4CD99A}"/>
    <dgm:cxn modelId="{4C7626FB-DBA1-42D1-BD6F-B4042A9C6DBE}" type="presOf" srcId="{6C9040BF-FAAD-40D2-8BA2-37032D7F06A4}" destId="{11D3F647-A7FD-4EE8-A9F1-474DF67962F8}" srcOrd="0" destOrd="0" presId="urn:microsoft.com/office/officeart/2005/8/layout/vList5"/>
    <dgm:cxn modelId="{6275CD5E-563A-439F-96B7-6F608B158659}" type="presOf" srcId="{E3B2F92D-6C05-4993-AE18-0B3F64BF0D79}" destId="{448683C1-3BA3-4209-923B-21BF990D98EB}" srcOrd="0" destOrd="0" presId="urn:microsoft.com/office/officeart/2005/8/layout/vList5"/>
    <dgm:cxn modelId="{366CEFFB-2EA0-46CF-A5DA-08E3CB6AB387}" type="presOf" srcId="{5A6ABD6E-B42B-49A2-A447-B2E9FEB5AF9C}" destId="{94702511-F2AB-4B79-A1AB-8659709AFBED}" srcOrd="0" destOrd="0" presId="urn:microsoft.com/office/officeart/2005/8/layout/vList5"/>
    <dgm:cxn modelId="{6C452BF6-4978-405A-AAB7-22406A99CFF7}" srcId="{E3B2F92D-6C05-4993-AE18-0B3F64BF0D79}" destId="{3A6D52F1-6D76-48D2-8B4D-AFC3CEBBA25E}" srcOrd="1" destOrd="0" parTransId="{3D391E81-E178-43C1-A777-7DE2842B885E}" sibTransId="{47B26BB9-D595-4C76-B2F4-7A8095242BF4}"/>
    <dgm:cxn modelId="{DD68DDA9-AD42-49B9-ABF0-37949B47D6B6}" srcId="{E3B2F92D-6C05-4993-AE18-0B3F64BF0D79}" destId="{284E4CA5-354E-46D8-99D8-C1A05EFE33A9}" srcOrd="0" destOrd="0" parTransId="{0A6C4FA7-1BA0-488A-9021-FEDB4C13114A}" sibTransId="{4563C398-4F7A-478B-A50E-250D073B036F}"/>
    <dgm:cxn modelId="{7A1A503B-FDB6-41B4-B23B-E82BBAFD7949}" srcId="{3E13E5CC-268B-40FF-8A14-0F69BBAC6337}" destId="{86ACA22F-58EF-40F8-8777-F6EA2908D160}" srcOrd="1" destOrd="0" parTransId="{3FB6F247-894B-45C7-B6B3-65364BF7633D}" sibTransId="{0D2AEF97-F13C-4CEA-8AF8-4D648B626C77}"/>
    <dgm:cxn modelId="{6B05D53A-EB44-4708-B71A-EC65CEE314F8}" type="presParOf" srcId="{448683C1-3BA3-4209-923B-21BF990D98EB}" destId="{21D12ADC-1D6D-4DCC-B503-905E04DB84D5}" srcOrd="0" destOrd="0" presId="urn:microsoft.com/office/officeart/2005/8/layout/vList5"/>
    <dgm:cxn modelId="{846C8D4A-62A7-4E0D-A428-9C2BDCF1A538}" type="presParOf" srcId="{21D12ADC-1D6D-4DCC-B503-905E04DB84D5}" destId="{39828D8D-0F34-4B7F-852A-51C27F014502}" srcOrd="0" destOrd="0" presId="urn:microsoft.com/office/officeart/2005/8/layout/vList5"/>
    <dgm:cxn modelId="{FD85F20E-DEFE-407C-8618-DFC5561BBC7C}" type="presParOf" srcId="{21D12ADC-1D6D-4DCC-B503-905E04DB84D5}" destId="{F2AA789C-A1DF-498F-B8EE-88A54D0E38F1}" srcOrd="1" destOrd="0" presId="urn:microsoft.com/office/officeart/2005/8/layout/vList5"/>
    <dgm:cxn modelId="{636A2AB2-62A3-4634-BCA4-B8F905DE4867}" type="presParOf" srcId="{448683C1-3BA3-4209-923B-21BF990D98EB}" destId="{25792E99-07BF-450B-890B-3DAE657F8F8F}" srcOrd="1" destOrd="0" presId="urn:microsoft.com/office/officeart/2005/8/layout/vList5"/>
    <dgm:cxn modelId="{F75476CB-1692-4398-B066-3081FA6567C5}" type="presParOf" srcId="{448683C1-3BA3-4209-923B-21BF990D98EB}" destId="{58F40420-9FC2-4831-A485-85AB67DE9158}" srcOrd="2" destOrd="0" presId="urn:microsoft.com/office/officeart/2005/8/layout/vList5"/>
    <dgm:cxn modelId="{056A1D9E-CE4C-4EED-9141-36890553C95F}" type="presParOf" srcId="{58F40420-9FC2-4831-A485-85AB67DE9158}" destId="{68C8BE6B-992B-4E3D-A908-AFFD9DEDFC4A}" srcOrd="0" destOrd="0" presId="urn:microsoft.com/office/officeart/2005/8/layout/vList5"/>
    <dgm:cxn modelId="{53570D2D-45CF-466C-AEC1-2A4C9A557ED6}" type="presParOf" srcId="{58F40420-9FC2-4831-A485-85AB67DE9158}" destId="{94702511-F2AB-4B79-A1AB-8659709AFBED}" srcOrd="1" destOrd="0" presId="urn:microsoft.com/office/officeart/2005/8/layout/vList5"/>
    <dgm:cxn modelId="{5DBB4C03-A6AC-440E-ABCF-0EAFAC714B00}" type="presParOf" srcId="{448683C1-3BA3-4209-923B-21BF990D98EB}" destId="{9B196E56-752C-413C-8183-CCD6DA5FF644}" srcOrd="3" destOrd="0" presId="urn:microsoft.com/office/officeart/2005/8/layout/vList5"/>
    <dgm:cxn modelId="{2A448339-54F7-4206-95F6-2734048B245C}" type="presParOf" srcId="{448683C1-3BA3-4209-923B-21BF990D98EB}" destId="{AC850003-3DE2-47A9-88C0-00AA1527CBC2}" srcOrd="4" destOrd="0" presId="urn:microsoft.com/office/officeart/2005/8/layout/vList5"/>
    <dgm:cxn modelId="{8E410655-504D-4EFA-9688-6461D8A5D5D9}" type="presParOf" srcId="{AC850003-3DE2-47A9-88C0-00AA1527CBC2}" destId="{9FE71DDD-4A6F-4467-A7D5-F0D48E077747}" srcOrd="0" destOrd="0" presId="urn:microsoft.com/office/officeart/2005/8/layout/vList5"/>
    <dgm:cxn modelId="{883CCB89-8C8E-4B69-BC8F-FB21F9A26DC8}" type="presParOf" srcId="{AC850003-3DE2-47A9-88C0-00AA1527CBC2}" destId="{11D3F647-A7FD-4EE8-A9F1-474DF67962F8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6BB64F3-C45F-48C5-9FD6-10C627C87213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91231D4-B86C-427D-8ADD-87DC902129CE}">
      <dgm:prSet phldrT="[Text]"/>
      <dgm:spPr/>
      <dgm:t>
        <a:bodyPr/>
        <a:lstStyle/>
        <a:p>
          <a:r>
            <a:rPr lang="cs-CZ" dirty="0" smtClean="0"/>
            <a:t>Mezinárodní organizace práce (ILO)</a:t>
          </a:r>
          <a:endParaRPr lang="cs-CZ" dirty="0"/>
        </a:p>
      </dgm:t>
    </dgm:pt>
    <dgm:pt modelId="{11CA9CBC-2658-4D0D-AA0F-501B97079C43}" type="parTrans" cxnId="{F563029B-2FF8-45F9-9CF9-637483709ACB}">
      <dgm:prSet/>
      <dgm:spPr/>
      <dgm:t>
        <a:bodyPr/>
        <a:lstStyle/>
        <a:p>
          <a:endParaRPr lang="cs-CZ"/>
        </a:p>
      </dgm:t>
    </dgm:pt>
    <dgm:pt modelId="{5C5711CB-58DB-4A98-AAFA-1EE5A356D1D7}" type="sibTrans" cxnId="{F563029B-2FF8-45F9-9CF9-637483709ACB}">
      <dgm:prSet/>
      <dgm:spPr/>
      <dgm:t>
        <a:bodyPr/>
        <a:lstStyle/>
        <a:p>
          <a:endParaRPr lang="cs-CZ"/>
        </a:p>
      </dgm:t>
    </dgm:pt>
    <dgm:pt modelId="{1D4AB4F3-FCAA-4B13-A81C-40D4FA5F511D}">
      <dgm:prSet phldrT="[Text]"/>
      <dgm:spPr/>
      <dgm:t>
        <a:bodyPr/>
        <a:lstStyle/>
        <a:p>
          <a:r>
            <a:rPr lang="cs-CZ" dirty="0" smtClean="0"/>
            <a:t>Zaměřuje se na prevenci dětské práce, na její alternativy, na případnou rehabilitaci pro děti</a:t>
          </a:r>
          <a:endParaRPr lang="cs-CZ" dirty="0"/>
        </a:p>
      </dgm:t>
    </dgm:pt>
    <dgm:pt modelId="{28F19ACB-E648-4946-A0E2-B09E5E03A063}" type="parTrans" cxnId="{391458F7-89F8-490B-B73C-519FA3F26641}">
      <dgm:prSet/>
      <dgm:spPr/>
      <dgm:t>
        <a:bodyPr/>
        <a:lstStyle/>
        <a:p>
          <a:endParaRPr lang="cs-CZ"/>
        </a:p>
      </dgm:t>
    </dgm:pt>
    <dgm:pt modelId="{301EDFC1-5940-4BCF-97B9-D0E062A84AA4}" type="sibTrans" cxnId="{391458F7-89F8-490B-B73C-519FA3F26641}">
      <dgm:prSet/>
      <dgm:spPr/>
      <dgm:t>
        <a:bodyPr/>
        <a:lstStyle/>
        <a:p>
          <a:endParaRPr lang="cs-CZ"/>
        </a:p>
      </dgm:t>
    </dgm:pt>
    <dgm:pt modelId="{A83CF9D6-9330-44E3-93D1-DEB28808D99C}">
      <dgm:prSet phldrT="[Text]"/>
      <dgm:spPr/>
      <dgm:t>
        <a:bodyPr/>
        <a:lstStyle/>
        <a:p>
          <a:r>
            <a:rPr lang="cs-CZ" dirty="0" smtClean="0"/>
            <a:t>UNICEF</a:t>
          </a:r>
          <a:endParaRPr lang="cs-CZ" dirty="0"/>
        </a:p>
      </dgm:t>
    </dgm:pt>
    <dgm:pt modelId="{28162822-E6C4-4936-8B7F-4D8AE23D389C}" type="parTrans" cxnId="{397F960E-470A-41A5-8C4A-1267C75B6874}">
      <dgm:prSet/>
      <dgm:spPr/>
      <dgm:t>
        <a:bodyPr/>
        <a:lstStyle/>
        <a:p>
          <a:endParaRPr lang="cs-CZ"/>
        </a:p>
      </dgm:t>
    </dgm:pt>
    <dgm:pt modelId="{ADDBFA78-FA19-4170-9071-54CEE39A6032}" type="sibTrans" cxnId="{397F960E-470A-41A5-8C4A-1267C75B6874}">
      <dgm:prSet/>
      <dgm:spPr/>
      <dgm:t>
        <a:bodyPr/>
        <a:lstStyle/>
        <a:p>
          <a:endParaRPr lang="cs-CZ"/>
        </a:p>
      </dgm:t>
    </dgm:pt>
    <dgm:pt modelId="{C6483D0B-2D87-4F85-A706-F8B2E498326E}">
      <dgm:prSet phldrT="[Text]"/>
      <dgm:spPr/>
      <dgm:t>
        <a:bodyPr/>
        <a:lstStyle/>
        <a:p>
          <a:r>
            <a:rPr lang="cs-CZ" dirty="0" smtClean="0"/>
            <a:t>Podporuje programy poskytující vzdělávání, poradenství a poskytující péči dětem</a:t>
          </a:r>
          <a:endParaRPr lang="cs-CZ" dirty="0"/>
        </a:p>
      </dgm:t>
    </dgm:pt>
    <dgm:pt modelId="{919A6017-0B7F-4216-84FB-E7BF729CE59A}" type="parTrans" cxnId="{DB92B84F-9250-4964-8B08-EEEA93A70BE1}">
      <dgm:prSet/>
      <dgm:spPr/>
      <dgm:t>
        <a:bodyPr/>
        <a:lstStyle/>
        <a:p>
          <a:endParaRPr lang="cs-CZ"/>
        </a:p>
      </dgm:t>
    </dgm:pt>
    <dgm:pt modelId="{0611F261-DF60-4915-B264-936B5129F84B}" type="sibTrans" cxnId="{DB92B84F-9250-4964-8B08-EEEA93A70BE1}">
      <dgm:prSet/>
      <dgm:spPr/>
      <dgm:t>
        <a:bodyPr/>
        <a:lstStyle/>
        <a:p>
          <a:endParaRPr lang="cs-CZ"/>
        </a:p>
      </dgm:t>
    </dgm:pt>
    <dgm:pt modelId="{858C797B-11ED-45BF-8A94-F278E1912331}" type="pres">
      <dgm:prSet presAssocID="{26BB64F3-C45F-48C5-9FD6-10C627C87213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E436DC0-8D43-4565-90E2-115EC079059D}" type="pres">
      <dgm:prSet presAssocID="{F91231D4-B86C-427D-8ADD-87DC902129CE}" presName="parentText" presStyleLbl="node1" presStyleIdx="0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53D18FA-BCD4-4A7C-A51D-8586122C0965}" type="pres">
      <dgm:prSet presAssocID="{F91231D4-B86C-427D-8ADD-87DC902129CE}" presName="childText" presStyleLbl="revTx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BECD3EF-F2EA-4342-8BFA-F6047135A8C4}" type="pres">
      <dgm:prSet presAssocID="{A83CF9D6-9330-44E3-93D1-DEB28808D99C}" presName="parentText" presStyleLbl="node1" presStyleIdx="1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9FC41F6-DAF6-45FE-8AE9-9E586C7002AE}" type="pres">
      <dgm:prSet presAssocID="{A83CF9D6-9330-44E3-93D1-DEB28808D99C}" presName="childText" presStyleLbl="revTx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563029B-2FF8-45F9-9CF9-637483709ACB}" srcId="{26BB64F3-C45F-48C5-9FD6-10C627C87213}" destId="{F91231D4-B86C-427D-8ADD-87DC902129CE}" srcOrd="0" destOrd="0" parTransId="{11CA9CBC-2658-4D0D-AA0F-501B97079C43}" sibTransId="{5C5711CB-58DB-4A98-AAFA-1EE5A356D1D7}"/>
    <dgm:cxn modelId="{7434A580-1B5B-4D48-97CC-B2FB2AEDC5E4}" type="presOf" srcId="{A83CF9D6-9330-44E3-93D1-DEB28808D99C}" destId="{8BECD3EF-F2EA-4342-8BFA-F6047135A8C4}" srcOrd="0" destOrd="0" presId="urn:microsoft.com/office/officeart/2005/8/layout/vList2"/>
    <dgm:cxn modelId="{DB92B84F-9250-4964-8B08-EEEA93A70BE1}" srcId="{A83CF9D6-9330-44E3-93D1-DEB28808D99C}" destId="{C6483D0B-2D87-4F85-A706-F8B2E498326E}" srcOrd="0" destOrd="0" parTransId="{919A6017-0B7F-4216-84FB-E7BF729CE59A}" sibTransId="{0611F261-DF60-4915-B264-936B5129F84B}"/>
    <dgm:cxn modelId="{2D431EE0-1D12-4AD9-A755-30073B0B8AC2}" type="presOf" srcId="{F91231D4-B86C-427D-8ADD-87DC902129CE}" destId="{AE436DC0-8D43-4565-90E2-115EC079059D}" srcOrd="0" destOrd="0" presId="urn:microsoft.com/office/officeart/2005/8/layout/vList2"/>
    <dgm:cxn modelId="{397F960E-470A-41A5-8C4A-1267C75B6874}" srcId="{26BB64F3-C45F-48C5-9FD6-10C627C87213}" destId="{A83CF9D6-9330-44E3-93D1-DEB28808D99C}" srcOrd="1" destOrd="0" parTransId="{28162822-E6C4-4936-8B7F-4D8AE23D389C}" sibTransId="{ADDBFA78-FA19-4170-9071-54CEE39A6032}"/>
    <dgm:cxn modelId="{CB42C994-82C7-49D1-919D-BFC5DF0AAF2C}" type="presOf" srcId="{26BB64F3-C45F-48C5-9FD6-10C627C87213}" destId="{858C797B-11ED-45BF-8A94-F278E1912331}" srcOrd="0" destOrd="0" presId="urn:microsoft.com/office/officeart/2005/8/layout/vList2"/>
    <dgm:cxn modelId="{1E8B8330-D9D0-4ED5-85EF-1906B010C031}" type="presOf" srcId="{1D4AB4F3-FCAA-4B13-A81C-40D4FA5F511D}" destId="{F53D18FA-BCD4-4A7C-A51D-8586122C0965}" srcOrd="0" destOrd="0" presId="urn:microsoft.com/office/officeart/2005/8/layout/vList2"/>
    <dgm:cxn modelId="{68B55C01-CF4D-4B9A-A1FC-D89C7B492EA9}" type="presOf" srcId="{C6483D0B-2D87-4F85-A706-F8B2E498326E}" destId="{B9FC41F6-DAF6-45FE-8AE9-9E586C7002AE}" srcOrd="0" destOrd="0" presId="urn:microsoft.com/office/officeart/2005/8/layout/vList2"/>
    <dgm:cxn modelId="{391458F7-89F8-490B-B73C-519FA3F26641}" srcId="{F91231D4-B86C-427D-8ADD-87DC902129CE}" destId="{1D4AB4F3-FCAA-4B13-A81C-40D4FA5F511D}" srcOrd="0" destOrd="0" parTransId="{28F19ACB-E648-4946-A0E2-B09E5E03A063}" sibTransId="{301EDFC1-5940-4BCF-97B9-D0E062A84AA4}"/>
    <dgm:cxn modelId="{10F817F4-C1CC-47DA-B244-AB01D76C6603}" type="presParOf" srcId="{858C797B-11ED-45BF-8A94-F278E1912331}" destId="{AE436DC0-8D43-4565-90E2-115EC079059D}" srcOrd="0" destOrd="0" presId="urn:microsoft.com/office/officeart/2005/8/layout/vList2"/>
    <dgm:cxn modelId="{2C35B1B7-0236-49EC-BA51-C0139205B29E}" type="presParOf" srcId="{858C797B-11ED-45BF-8A94-F278E1912331}" destId="{F53D18FA-BCD4-4A7C-A51D-8586122C0965}" srcOrd="1" destOrd="0" presId="urn:microsoft.com/office/officeart/2005/8/layout/vList2"/>
    <dgm:cxn modelId="{6407CFA5-C363-49FB-B859-BA5F25601BE3}" type="presParOf" srcId="{858C797B-11ED-45BF-8A94-F278E1912331}" destId="{8BECD3EF-F2EA-4342-8BFA-F6047135A8C4}" srcOrd="2" destOrd="0" presId="urn:microsoft.com/office/officeart/2005/8/layout/vList2"/>
    <dgm:cxn modelId="{38364FFD-78C2-4A78-90AC-376E0013543F}" type="presParOf" srcId="{858C797B-11ED-45BF-8A94-F278E1912331}" destId="{B9FC41F6-DAF6-45FE-8AE9-9E586C7002AE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2AA789C-A1DF-498F-B8EE-88A54D0E38F1}">
      <dsp:nvSpPr>
        <dsp:cNvPr id="0" name=""/>
        <dsp:cNvSpPr/>
      </dsp:nvSpPr>
      <dsp:spPr>
        <a:xfrm rot="5400000">
          <a:off x="4297799" y="-1533212"/>
          <a:ext cx="1249441" cy="4632960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200" kern="1200" dirty="0" smtClean="0"/>
            <a:t>Otcem je manžel</a:t>
          </a:r>
          <a:endParaRPr lang="cs-CZ" sz="2200" kern="1200" dirty="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200" kern="1200" dirty="0" smtClean="0"/>
            <a:t>Lhůta pro popření- 6 měsíců</a:t>
          </a:r>
          <a:endParaRPr lang="cs-CZ" sz="2200" kern="1200" dirty="0"/>
        </a:p>
      </dsp:txBody>
      <dsp:txXfrm rot="5400000">
        <a:off x="4297799" y="-1533212"/>
        <a:ext cx="1249441" cy="4632960"/>
      </dsp:txXfrm>
    </dsp:sp>
    <dsp:sp modelId="{39828D8D-0F34-4B7F-852A-51C27F014502}">
      <dsp:nvSpPr>
        <dsp:cNvPr id="0" name=""/>
        <dsp:cNvSpPr/>
      </dsp:nvSpPr>
      <dsp:spPr>
        <a:xfrm>
          <a:off x="0" y="2366"/>
          <a:ext cx="2606040" cy="156180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66675" rIns="133350" bIns="66675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1. domněnka</a:t>
          </a:r>
          <a:endParaRPr lang="cs-CZ" sz="3500" kern="1200" dirty="0"/>
        </a:p>
      </dsp:txBody>
      <dsp:txXfrm>
        <a:off x="0" y="2366"/>
        <a:ext cx="2606040" cy="1561802"/>
      </dsp:txXfrm>
    </dsp:sp>
    <dsp:sp modelId="{94702511-F2AB-4B79-A1AB-8659709AFBED}">
      <dsp:nvSpPr>
        <dsp:cNvPr id="0" name=""/>
        <dsp:cNvSpPr/>
      </dsp:nvSpPr>
      <dsp:spPr>
        <a:xfrm rot="5400000">
          <a:off x="4297799" y="106680"/>
          <a:ext cx="1249441" cy="4632960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200" kern="1200" dirty="0" smtClean="0"/>
            <a:t>Otcem je ten, kdo otcovství uzná</a:t>
          </a:r>
          <a:endParaRPr lang="cs-CZ" sz="2200" kern="1200" dirty="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200" kern="1200" dirty="0" smtClean="0"/>
            <a:t>Opět lhůta 6 měsíců</a:t>
          </a:r>
          <a:endParaRPr lang="cs-CZ" sz="2200" kern="1200" dirty="0"/>
        </a:p>
      </dsp:txBody>
      <dsp:txXfrm rot="5400000">
        <a:off x="4297799" y="106680"/>
        <a:ext cx="1249441" cy="4632960"/>
      </dsp:txXfrm>
    </dsp:sp>
    <dsp:sp modelId="{68C8BE6B-992B-4E3D-A908-AFFD9DEDFC4A}">
      <dsp:nvSpPr>
        <dsp:cNvPr id="0" name=""/>
        <dsp:cNvSpPr/>
      </dsp:nvSpPr>
      <dsp:spPr>
        <a:xfrm>
          <a:off x="0" y="1642258"/>
          <a:ext cx="2606040" cy="156180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66675" rIns="133350" bIns="66675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2. domněnka</a:t>
          </a:r>
          <a:endParaRPr lang="cs-CZ" sz="3500" kern="1200" dirty="0"/>
        </a:p>
      </dsp:txBody>
      <dsp:txXfrm>
        <a:off x="0" y="1642258"/>
        <a:ext cx="2606040" cy="1561802"/>
      </dsp:txXfrm>
    </dsp:sp>
    <dsp:sp modelId="{11D3F647-A7FD-4EE8-A9F1-474DF67962F8}">
      <dsp:nvSpPr>
        <dsp:cNvPr id="0" name=""/>
        <dsp:cNvSpPr/>
      </dsp:nvSpPr>
      <dsp:spPr>
        <a:xfrm rot="5400000">
          <a:off x="4297799" y="1746572"/>
          <a:ext cx="1249441" cy="4632960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200" kern="1200" dirty="0" smtClean="0"/>
            <a:t>Otcem je ten, koho určí soud</a:t>
          </a:r>
          <a:endParaRPr lang="cs-CZ" sz="2200" kern="1200" dirty="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200" kern="1200" dirty="0" smtClean="0"/>
            <a:t>Žádná lhůta pro popření, pouze odvolání proti rozsudku (15 dní)</a:t>
          </a:r>
          <a:endParaRPr lang="cs-CZ" sz="2200" kern="1200" dirty="0"/>
        </a:p>
      </dsp:txBody>
      <dsp:txXfrm rot="5400000">
        <a:off x="4297799" y="1746572"/>
        <a:ext cx="1249441" cy="4632960"/>
      </dsp:txXfrm>
    </dsp:sp>
    <dsp:sp modelId="{9FE71DDD-4A6F-4467-A7D5-F0D48E077747}">
      <dsp:nvSpPr>
        <dsp:cNvPr id="0" name=""/>
        <dsp:cNvSpPr/>
      </dsp:nvSpPr>
      <dsp:spPr>
        <a:xfrm>
          <a:off x="0" y="3282151"/>
          <a:ext cx="2606040" cy="156180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66675" rIns="133350" bIns="66675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3. domněnka</a:t>
          </a:r>
          <a:endParaRPr lang="cs-CZ" sz="3500" kern="1200" dirty="0"/>
        </a:p>
      </dsp:txBody>
      <dsp:txXfrm>
        <a:off x="0" y="3282151"/>
        <a:ext cx="2606040" cy="1561802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E436DC0-8D43-4565-90E2-115EC079059D}">
      <dsp:nvSpPr>
        <dsp:cNvPr id="0" name=""/>
        <dsp:cNvSpPr/>
      </dsp:nvSpPr>
      <dsp:spPr>
        <a:xfrm>
          <a:off x="0" y="431100"/>
          <a:ext cx="7239000" cy="7956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lvl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/>
            <a:t>Mezinárodní organizace práce (ILO)</a:t>
          </a:r>
          <a:endParaRPr lang="cs-CZ" sz="3400" kern="1200" dirty="0"/>
        </a:p>
      </dsp:txBody>
      <dsp:txXfrm>
        <a:off x="0" y="431100"/>
        <a:ext cx="7239000" cy="795600"/>
      </dsp:txXfrm>
    </dsp:sp>
    <dsp:sp modelId="{F53D18FA-BCD4-4A7C-A51D-8586122C0965}">
      <dsp:nvSpPr>
        <dsp:cNvPr id="0" name=""/>
        <dsp:cNvSpPr/>
      </dsp:nvSpPr>
      <dsp:spPr>
        <a:xfrm>
          <a:off x="0" y="1226700"/>
          <a:ext cx="7239000" cy="11964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9838" tIns="43180" rIns="241808" bIns="43180" numCol="1" spcCol="1270" anchor="t" anchorCtr="0">
          <a:noAutofit/>
        </a:bodyPr>
        <a:lstStyle/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2700" kern="1200" dirty="0" smtClean="0"/>
            <a:t>Zaměřuje se na prevenci dětské práce, na její alternativy, na případnou rehabilitaci pro děti</a:t>
          </a:r>
          <a:endParaRPr lang="cs-CZ" sz="2700" kern="1200" dirty="0"/>
        </a:p>
      </dsp:txBody>
      <dsp:txXfrm>
        <a:off x="0" y="1226700"/>
        <a:ext cx="7239000" cy="1196460"/>
      </dsp:txXfrm>
    </dsp:sp>
    <dsp:sp modelId="{8BECD3EF-F2EA-4342-8BFA-F6047135A8C4}">
      <dsp:nvSpPr>
        <dsp:cNvPr id="0" name=""/>
        <dsp:cNvSpPr/>
      </dsp:nvSpPr>
      <dsp:spPr>
        <a:xfrm>
          <a:off x="0" y="2423160"/>
          <a:ext cx="7239000" cy="7956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lvl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/>
            <a:t>UNICEF</a:t>
          </a:r>
          <a:endParaRPr lang="cs-CZ" sz="3400" kern="1200" dirty="0"/>
        </a:p>
      </dsp:txBody>
      <dsp:txXfrm>
        <a:off x="0" y="2423160"/>
        <a:ext cx="7239000" cy="795600"/>
      </dsp:txXfrm>
    </dsp:sp>
    <dsp:sp modelId="{B9FC41F6-DAF6-45FE-8AE9-9E586C7002AE}">
      <dsp:nvSpPr>
        <dsp:cNvPr id="0" name=""/>
        <dsp:cNvSpPr/>
      </dsp:nvSpPr>
      <dsp:spPr>
        <a:xfrm>
          <a:off x="0" y="3218760"/>
          <a:ext cx="7239000" cy="11964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9838" tIns="43180" rIns="241808" bIns="43180" numCol="1" spcCol="1270" anchor="t" anchorCtr="0">
          <a:noAutofit/>
        </a:bodyPr>
        <a:lstStyle/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2700" kern="1200" dirty="0" smtClean="0"/>
            <a:t>Podporuje programy poskytující vzdělávání, poradenství a poskytující péči dětem</a:t>
          </a:r>
          <a:endParaRPr lang="cs-CZ" sz="2700" kern="1200" dirty="0"/>
        </a:p>
      </dsp:txBody>
      <dsp:txXfrm>
        <a:off x="0" y="3218760"/>
        <a:ext cx="7239000" cy="119646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5C530626-19C5-4190-8D0C-BC7AF75498B1}" type="datetimeFigureOut">
              <a:rPr lang="cs-CZ" smtClean="0"/>
              <a:pPr/>
              <a:t>14.4.2014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3A6D2061-542D-4C5F-B824-3CD5ADD75A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530626-19C5-4190-8D0C-BC7AF75498B1}" type="datetimeFigureOut">
              <a:rPr lang="cs-CZ" smtClean="0"/>
              <a:pPr/>
              <a:t>14.4.2014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A6D2061-542D-4C5F-B824-3CD5ADD75A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5C530626-19C5-4190-8D0C-BC7AF75498B1}" type="datetimeFigureOut">
              <a:rPr lang="cs-CZ" smtClean="0"/>
              <a:pPr/>
              <a:t>14.4.2014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3A6D2061-542D-4C5F-B824-3CD5ADD75A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530626-19C5-4190-8D0C-BC7AF75498B1}" type="datetimeFigureOut">
              <a:rPr lang="cs-CZ" smtClean="0"/>
              <a:pPr/>
              <a:t>14.4.2014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A6D2061-542D-4C5F-B824-3CD5ADD75A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530626-19C5-4190-8D0C-BC7AF75498B1}" type="datetimeFigureOut">
              <a:rPr lang="cs-CZ" smtClean="0"/>
              <a:pPr/>
              <a:t>14.4.2014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A6D2061-542D-4C5F-B824-3CD5ADD75A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530626-19C5-4190-8D0C-BC7AF75498B1}" type="datetimeFigureOut">
              <a:rPr lang="cs-CZ" smtClean="0"/>
              <a:pPr/>
              <a:t>14.4.2014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A6D2061-542D-4C5F-B824-3CD5ADD75A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5C530626-19C5-4190-8D0C-BC7AF75498B1}" type="datetimeFigureOut">
              <a:rPr lang="cs-CZ" smtClean="0"/>
              <a:pPr/>
              <a:t>14.4.2014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A6D2061-542D-4C5F-B824-3CD5ADD75A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530626-19C5-4190-8D0C-BC7AF75498B1}" type="datetimeFigureOut">
              <a:rPr lang="cs-CZ" smtClean="0"/>
              <a:pPr/>
              <a:t>14.4.2014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A6D2061-542D-4C5F-B824-3CD5ADD75A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530626-19C5-4190-8D0C-BC7AF75498B1}" type="datetimeFigureOut">
              <a:rPr lang="cs-CZ" smtClean="0"/>
              <a:pPr/>
              <a:t>14.4.2014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A6D2061-542D-4C5F-B824-3CD5ADD75A6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530626-19C5-4190-8D0C-BC7AF75498B1}" type="datetimeFigureOut">
              <a:rPr lang="cs-CZ" smtClean="0"/>
              <a:pPr/>
              <a:t>14.4.2014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A6D2061-542D-4C5F-B824-3CD5ADD75A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5C530626-19C5-4190-8D0C-BC7AF75498B1}" type="datetimeFigureOut">
              <a:rPr lang="cs-CZ" smtClean="0"/>
              <a:pPr/>
              <a:t>14.4.2014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3A6D2061-542D-4C5F-B824-3CD5ADD75A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5C530626-19C5-4190-8D0C-BC7AF75498B1}" type="datetimeFigureOut">
              <a:rPr lang="cs-CZ" smtClean="0"/>
              <a:pPr/>
              <a:t>14.4.2014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3A6D2061-542D-4C5F-B824-3CD5ADD75A6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med">
    <p:fade/>
  </p:transition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cs-cz/images/results.aspx?qu=pr&#225;va+d&#237;t&#283;te&amp;ex=1" TargetMode="External"/><Relationship Id="rId2" Type="http://schemas.openxmlformats.org/officeDocument/2006/relationships/hyperlink" Target="http://office.microsoft.com/cs-cz/images/results.aspx?qu=rodi&#269;ovstv&#237;&amp;ex=1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office.microsoft.com/cs-cz/images/results.aspx?qu=mimino&amp;ex=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539552" y="1900325"/>
          <a:ext cx="7920880" cy="4529038"/>
        </p:xfrm>
        <a:graphic>
          <a:graphicData uri="http://schemas.openxmlformats.org/drawingml/2006/table">
            <a:tbl>
              <a:tblPr/>
              <a:tblGrid>
                <a:gridCol w="2017348"/>
                <a:gridCol w="5903532"/>
              </a:tblGrid>
              <a:tr h="33674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OP VK 1.5 25549863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F81BD"/>
                    </a:solidFill>
                  </a:tcPr>
                </a:tc>
              </a:tr>
              <a:tr h="4615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projektu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Moderní škola</a:t>
                      </a: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4597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Soukromá střední škola podnikání a managementu, o.p.s.</a:t>
                      </a: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</a:tr>
              <a:tr h="4615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Občanská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nauka  (</a:t>
                      </a:r>
                      <a:r>
                        <a:rPr lang="cs-CZ" sz="1800" baseline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klíčová aktivita III/2)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Otcovství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a práva dětí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</a:tr>
              <a:tr h="4615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3.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4597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Jméno autora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Bc.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Lenka Přichystalová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</a:tr>
              <a:tr h="10298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Anotace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Prezentace má za úkol 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rozlišit 3 domněnky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otcovství a přiblížit téma práva dětí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4615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14. 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11. 2013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</a:tbl>
          </a:graphicData>
        </a:graphic>
      </p:graphicFrame>
      <p:grpSp>
        <p:nvGrpSpPr>
          <p:cNvPr id="5" name="Skupina 10"/>
          <p:cNvGrpSpPr>
            <a:grpSpLocks/>
          </p:cNvGrpSpPr>
          <p:nvPr/>
        </p:nvGrpSpPr>
        <p:grpSpPr bwMode="auto">
          <a:xfrm>
            <a:off x="214282" y="285728"/>
            <a:ext cx="8748464" cy="1440160"/>
            <a:chOff x="0" y="0"/>
            <a:chExt cx="88837" cy="16120"/>
          </a:xfrm>
        </p:grpSpPr>
        <p:pic>
          <p:nvPicPr>
            <p:cNvPr id="6" name="Obrázek 2" descr="Výřez obrazovky"/>
            <p:cNvPicPr>
              <a:picLocks noChangeAspect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1699" y="806"/>
              <a:ext cx="66141" cy="15314"/>
            </a:xfrm>
            <a:prstGeom prst="rect">
              <a:avLst/>
            </a:prstGeom>
            <a:noFill/>
          </p:spPr>
        </p:pic>
        <p:pic>
          <p:nvPicPr>
            <p:cNvPr id="7" name="Obrázek 3" descr="loga soukrškolyvjpeg.jpg"/>
            <p:cNvPicPr>
              <a:picLocks noChangeAspect="1"/>
            </p:cNvPicPr>
            <p:nvPr/>
          </p:nvPicPr>
          <p:blipFill>
            <a:blip r:embed="rId3" cstate="print"/>
            <a:srcRect r="73221" b="6723"/>
            <a:stretch>
              <a:fillRect/>
            </a:stretch>
          </p:blipFill>
          <p:spPr bwMode="auto">
            <a:xfrm>
              <a:off x="0" y="0"/>
              <a:ext cx="11214" cy="11284"/>
            </a:xfrm>
            <a:prstGeom prst="rect">
              <a:avLst/>
            </a:prstGeom>
            <a:noFill/>
          </p:spPr>
        </p:pic>
        <p:pic>
          <p:nvPicPr>
            <p:cNvPr id="8" name="Obrázek 4" descr="loga soukrškolyvjpeg.jpg"/>
            <p:cNvPicPr>
              <a:picLocks noChangeAspect="1"/>
            </p:cNvPicPr>
            <p:nvPr/>
          </p:nvPicPr>
          <p:blipFill>
            <a:blip r:embed="rId4" cstate="print"/>
            <a:srcRect l="86334" b="10297"/>
            <a:stretch>
              <a:fillRect/>
            </a:stretch>
          </p:blipFill>
          <p:spPr bwMode="auto">
            <a:xfrm>
              <a:off x="76063" y="0"/>
              <a:ext cx="12774" cy="15314"/>
            </a:xfrm>
            <a:prstGeom prst="rect">
              <a:avLst/>
            </a:prstGeom>
            <a:noFill/>
          </p:spPr>
        </p:pic>
        <p:sp>
          <p:nvSpPr>
            <p:cNvPr id="9" name="Obdélník 5"/>
            <p:cNvSpPr>
              <a:spLocks noChangeArrowheads="1"/>
            </p:cNvSpPr>
            <p:nvPr/>
          </p:nvSpPr>
          <p:spPr bwMode="auto">
            <a:xfrm>
              <a:off x="0" y="9984"/>
              <a:ext cx="9922" cy="5330"/>
            </a:xfrm>
            <a:prstGeom prst="rect">
              <a:avLst/>
            </a:prstGeom>
            <a:solidFill>
              <a:srgbClr val="FFFFFF"/>
            </a:solidFill>
            <a:ln w="25400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</p:grp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Otcovství- první domněnka otcovství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Otec dítěte je manžel matky</a:t>
            </a:r>
          </a:p>
          <a:p>
            <a:r>
              <a:rPr lang="cs-CZ" dirty="0" smtClean="0"/>
              <a:t>Pokud je manželství rozvedené, </a:t>
            </a:r>
          </a:p>
          <a:p>
            <a:pPr>
              <a:buNone/>
            </a:pPr>
            <a:r>
              <a:rPr lang="cs-CZ" dirty="0" smtClean="0"/>
              <a:t>   tak za otce se považuje manžel, pokud se dítě narodilo do 300 dní od rozvodu- tzn. Dítě bylo zplozeno ještě v manželství</a:t>
            </a:r>
          </a:p>
          <a:p>
            <a:r>
              <a:rPr lang="cs-CZ" dirty="0" smtClean="0"/>
              <a:t>Vychází z koncepce věrnosti manželství</a:t>
            </a:r>
          </a:p>
          <a:p>
            <a:r>
              <a:rPr lang="cs-CZ" dirty="0" smtClean="0"/>
              <a:t>Uplatňuje se automaticky (nemusíme nikam podávat žádnou žádost)</a:t>
            </a:r>
          </a:p>
          <a:p>
            <a:r>
              <a:rPr lang="cs-CZ" dirty="0" smtClean="0"/>
              <a:t>Pokud se však matka dítěte rozvede a krátce nato zase vdá- má se za to, že otcem dítěte je manžel pozdější </a:t>
            </a:r>
          </a:p>
          <a:p>
            <a:endParaRPr lang="cs-CZ" dirty="0"/>
          </a:p>
        </p:txBody>
      </p:sp>
      <p:pic>
        <p:nvPicPr>
          <p:cNvPr id="4" name="Obrázek 3" descr="MP90043928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858016" y="214290"/>
            <a:ext cx="1643074" cy="2462420"/>
          </a:xfrm>
          <a:prstGeom prst="rect">
            <a:avLst/>
          </a:prstGeo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Popření otcovství- dle 1. domněnky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Popřít může manžel nebo matka</a:t>
            </a:r>
          </a:p>
          <a:p>
            <a:r>
              <a:rPr lang="cs-CZ" dirty="0" smtClean="0"/>
              <a:t>Omezená lhůta, do 6-ti měsíců ode dne, kdy se manžel dozví, že se jeho ženě narodilo dítě</a:t>
            </a:r>
          </a:p>
          <a:p>
            <a:r>
              <a:rPr lang="cs-CZ" dirty="0" smtClean="0"/>
              <a:t>Touto lhůtou se chrání zájmy dítěte</a:t>
            </a:r>
          </a:p>
          <a:p>
            <a:r>
              <a:rPr lang="cs-CZ" dirty="0" smtClean="0"/>
              <a:t>6 měsíců platí i v případě umělého oplodnění (u nás dovoleno totiž jen u </a:t>
            </a:r>
            <a:r>
              <a:rPr lang="cs-CZ" dirty="0" err="1" smtClean="0"/>
              <a:t>sezdaných</a:t>
            </a:r>
            <a:r>
              <a:rPr lang="cs-CZ" dirty="0" smtClean="0"/>
              <a:t> párů)</a:t>
            </a:r>
          </a:p>
          <a:p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Druhá domněnka otcovství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Uplatní se, pokud je použití první domněnky vyloučeno</a:t>
            </a:r>
          </a:p>
          <a:p>
            <a:r>
              <a:rPr lang="cs-CZ" dirty="0" smtClean="0"/>
              <a:t>Pokud se dítě narodí neprovdané ženě</a:t>
            </a:r>
          </a:p>
          <a:p>
            <a:r>
              <a:rPr lang="cs-CZ" dirty="0" smtClean="0"/>
              <a:t>Za otce se považuje muž, jehož otcovství bylo určeno souhlasným prohlášením rodičů</a:t>
            </a:r>
          </a:p>
          <a:p>
            <a:r>
              <a:rPr lang="cs-CZ" dirty="0" smtClean="0"/>
              <a:t>Tj. nejpravděpodobnější je otec, který se svým otcovstvím souhlasí</a:t>
            </a:r>
          </a:p>
          <a:p>
            <a:r>
              <a:rPr lang="cs-CZ" dirty="0" smtClean="0"/>
              <a:t>Souhlasné prohlášení (jak otce, tak matky) musí mít ústní formu</a:t>
            </a:r>
          </a:p>
          <a:p>
            <a:r>
              <a:rPr lang="cs-CZ" dirty="0" smtClean="0"/>
              <a:t>Pokud je otec nezletilý- prohlášení proběhne vždy před soudem</a:t>
            </a:r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Popření otcovství dle 2. domněnky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 otec, tak matka</a:t>
            </a:r>
          </a:p>
          <a:p>
            <a:r>
              <a:rPr lang="cs-CZ" dirty="0" smtClean="0"/>
              <a:t>Popírá se před soudem</a:t>
            </a:r>
          </a:p>
          <a:p>
            <a:r>
              <a:rPr lang="cs-CZ" dirty="0" smtClean="0"/>
              <a:t>Jen tehdy, je-li vyloučeno, že by mohl být otcem dítěte</a:t>
            </a:r>
          </a:p>
          <a:p>
            <a:r>
              <a:rPr lang="cs-CZ" dirty="0" smtClean="0"/>
              <a:t>Lhůta je taktéž 6 měsíců (od prohlášení)</a:t>
            </a:r>
          </a:p>
          <a:p>
            <a:r>
              <a:rPr lang="cs-CZ" dirty="0" smtClean="0"/>
              <a:t>Pokud otec prohlásil za své ještě nenarozené dítě- 6-ti měsíční lhůta běží od narození dítěte</a:t>
            </a:r>
          </a:p>
          <a:p>
            <a:endParaRPr lang="cs-CZ" dirty="0"/>
          </a:p>
        </p:txBody>
      </p:sp>
      <p:pic>
        <p:nvPicPr>
          <p:cNvPr id="5" name="Obrázek 4" descr="MC900397620.WM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786446" y="4428212"/>
            <a:ext cx="3071834" cy="2429788"/>
          </a:xfrm>
          <a:prstGeom prst="rect">
            <a:avLst/>
          </a:prstGeo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Třetí domněnka otcovství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Pokud se neuplatní předchozí dvě</a:t>
            </a:r>
          </a:p>
          <a:p>
            <a:r>
              <a:rPr lang="cs-CZ" dirty="0" smtClean="0"/>
              <a:t>Otcovství v tomto případě určováno v soudním řízení</a:t>
            </a:r>
          </a:p>
          <a:p>
            <a:r>
              <a:rPr lang="cs-CZ" dirty="0" smtClean="0"/>
              <a:t>Má se za to, že otcem je muž, který s matkou souložil v rozhodné době (nejméně 160 dní až 300 dní před narozením)</a:t>
            </a:r>
          </a:p>
          <a:p>
            <a:r>
              <a:rPr lang="cs-CZ" dirty="0" smtClean="0"/>
              <a:t>Řízení o otcovství je možné pouze na návrh (soud sám od sebe nezačne zjišťovat, kdo je otec)</a:t>
            </a:r>
          </a:p>
          <a:p>
            <a:r>
              <a:rPr lang="cs-CZ" dirty="0" smtClean="0"/>
              <a:t>Zahájit řízení může jak matka, tak i dítě samotné</a:t>
            </a:r>
          </a:p>
          <a:p>
            <a:r>
              <a:rPr lang="cs-CZ" dirty="0" smtClean="0"/>
              <a:t>Otcovství většinou prokázáno genetickými testy</a:t>
            </a:r>
          </a:p>
          <a:p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Popření otcovství dle 3. domněnky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Zde není žádná lhůta k popření</a:t>
            </a:r>
          </a:p>
          <a:p>
            <a:r>
              <a:rPr lang="cs-CZ" dirty="0" smtClean="0"/>
              <a:t>Jedná se o určení otcovství soudním rozhodnutím, takže možnost, jak toto rozhodnutí zvrátit je podat odvolání</a:t>
            </a:r>
          </a:p>
          <a:p>
            <a:r>
              <a:rPr lang="cs-CZ" dirty="0" smtClean="0"/>
              <a:t>Lhůta pro podání odvolání = 15 dní od obdržení rozhodnutí</a:t>
            </a:r>
            <a:endParaRPr lang="cs-CZ" dirty="0"/>
          </a:p>
        </p:txBody>
      </p:sp>
      <p:pic>
        <p:nvPicPr>
          <p:cNvPr id="4" name="Obrázek 3" descr="MP90044874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071934" y="3786190"/>
            <a:ext cx="3786182" cy="2839637"/>
          </a:xfrm>
          <a:prstGeom prst="rect">
            <a:avLst/>
          </a:prstGeo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shrnutí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9416"/>
          <a:ext cx="7239000" cy="48463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9828D8D-0F34-4B7F-852A-51C27F01450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graphicEl>
                                              <a:dgm id="{39828D8D-0F34-4B7F-852A-51C27F01450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graphicEl>
                                              <a:dgm id="{39828D8D-0F34-4B7F-852A-51C27F01450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8C8BE6B-992B-4E3D-A908-AFFD9DEDFC4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graphicEl>
                                              <a:dgm id="{68C8BE6B-992B-4E3D-A908-AFFD9DEDFC4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graphicEl>
                                              <a:dgm id="{68C8BE6B-992B-4E3D-A908-AFFD9DEDFC4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FE71DDD-4A6F-4467-A7D5-F0D48E07774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graphicEl>
                                              <a:dgm id="{9FE71DDD-4A6F-4467-A7D5-F0D48E07774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graphicEl>
                                              <a:dgm id="{9FE71DDD-4A6F-4467-A7D5-F0D48E07774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2AA789C-A1DF-498F-B8EE-88A54D0E38F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graphicEl>
                                              <a:dgm id="{F2AA789C-A1DF-498F-B8EE-88A54D0E38F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graphicEl>
                                              <a:dgm id="{F2AA789C-A1DF-498F-B8EE-88A54D0E38F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4702511-F2AB-4B79-A1AB-8659709AFBE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graphicEl>
                                              <a:dgm id="{94702511-F2AB-4B79-A1AB-8659709AFBE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graphicEl>
                                              <a:dgm id="{94702511-F2AB-4B79-A1AB-8659709AFBE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1D3F647-A7FD-4EE8-A9F1-474DF67962F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graphicEl>
                                              <a:dgm id="{11D3F647-A7FD-4EE8-A9F1-474DF67962F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graphicEl>
                                              <a:dgm id="{11D3F647-A7FD-4EE8-A9F1-474DF67962F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lvlOne"/>
        </p:bldSub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Genetický test- zajímavost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Může si nechat udělat kdokoli</a:t>
            </a:r>
          </a:p>
          <a:p>
            <a:r>
              <a:rPr lang="cs-CZ" dirty="0" smtClean="0"/>
              <a:t>Potřebné nástroje (tyčinka ke stěru..) lze koupit v lékárně</a:t>
            </a:r>
          </a:p>
          <a:p>
            <a:r>
              <a:rPr lang="cs-CZ" dirty="0" smtClean="0"/>
              <a:t>Osoby, které chtějí zjistit své příbuzenství si provedou stěr</a:t>
            </a:r>
          </a:p>
          <a:p>
            <a:r>
              <a:rPr lang="cs-CZ" dirty="0" smtClean="0"/>
              <a:t>Pomocí pošty se tento materiál odešle do genetické stanice (je jich několik, člověk si může vybrat) a za poplatek vám do několika týdnů dojdou výsledky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Práva dětí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Etické zásady a mezinárodní normy chování vůči dětem</a:t>
            </a:r>
          </a:p>
          <a:p>
            <a:r>
              <a:rPr lang="cs-CZ" dirty="0" smtClean="0"/>
              <a:t>Stěžejním dokumentem, který chrání práva dětí je </a:t>
            </a:r>
            <a:r>
              <a:rPr lang="cs-CZ" u="sng" dirty="0" smtClean="0"/>
              <a:t>Úmluva o právech dítěte</a:t>
            </a:r>
            <a:endParaRPr lang="cs-CZ" dirty="0" smtClean="0"/>
          </a:p>
          <a:p>
            <a:r>
              <a:rPr lang="cs-CZ" dirty="0" smtClean="0"/>
              <a:t>Jakožto zranitelnější skupině je dětem přisuzována větší ochrana, než dospělým jedincům</a:t>
            </a:r>
          </a:p>
          <a:p>
            <a:r>
              <a:rPr lang="cs-CZ" dirty="0" smtClean="0"/>
              <a:t>Orgánem pověřeným na dohled nad právy dětí je Dětský fond OSN (UNICEF)</a:t>
            </a:r>
          </a:p>
          <a:p>
            <a:r>
              <a:rPr lang="cs-CZ" dirty="0" smtClean="0"/>
              <a:t>Dítě: každá lidská bytost mladší 18-ti let</a:t>
            </a:r>
          </a:p>
          <a:p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Úmluva o právech dítěte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Mezinárodní konvence</a:t>
            </a:r>
          </a:p>
          <a:p>
            <a:r>
              <a:rPr lang="cs-CZ" dirty="0" smtClean="0"/>
              <a:t>Přijata 20.11.1989 Valným shromážděním OSN</a:t>
            </a:r>
          </a:p>
          <a:p>
            <a:r>
              <a:rPr lang="cs-CZ" dirty="0" smtClean="0"/>
              <a:t>Jejím předchůdcem byla Deklarace práv dítěte (taktéž OSN) z roku 1959</a:t>
            </a:r>
          </a:p>
          <a:p>
            <a:r>
              <a:rPr lang="cs-CZ" dirty="0" smtClean="0"/>
              <a:t>Ratifikovalo ji 193 států</a:t>
            </a:r>
          </a:p>
          <a:p>
            <a:r>
              <a:rPr lang="cs-CZ" dirty="0" smtClean="0"/>
              <a:t>2 státy které neratifikovaly: Spojené státy americké a Somálsko</a:t>
            </a:r>
          </a:p>
          <a:p>
            <a:r>
              <a:rPr lang="cs-CZ" dirty="0" smtClean="0"/>
              <a:t>Stanovuje občanská, ekonomická, sociální, politická a kulturní práva dětí</a:t>
            </a:r>
          </a:p>
          <a:p>
            <a:endParaRPr lang="cs-CZ" dirty="0"/>
          </a:p>
        </p:txBody>
      </p:sp>
      <p:pic>
        <p:nvPicPr>
          <p:cNvPr id="4" name="Obrázek 3" descr="MC900285518.WM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046134" y="357166"/>
            <a:ext cx="1782303" cy="2214578"/>
          </a:xfrm>
          <a:prstGeom prst="rect">
            <a:avLst/>
          </a:prstGeo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Úmluva o právech dítěte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Jsou poskytovány všem dětem v členských státech bez diskriminace rasy, pohlaví, barvy pleti, náboženství atd.</a:t>
            </a:r>
          </a:p>
          <a:p>
            <a:r>
              <a:rPr lang="cs-CZ" dirty="0" smtClean="0"/>
              <a:t>Nejdůležitější je zájem dítěte</a:t>
            </a:r>
          </a:p>
          <a:p>
            <a:r>
              <a:rPr lang="cs-CZ" dirty="0" smtClean="0"/>
              <a:t>Státy musejí ale na druhou stranu respektovat odpovědnost a práva a povinnosti rodičů</a:t>
            </a:r>
          </a:p>
          <a:p>
            <a:r>
              <a:rPr lang="cs-CZ" dirty="0" smtClean="0"/>
              <a:t>V nejvyšší možné míře musí být zabezpečen rozvoj a život dítěte</a:t>
            </a:r>
            <a:endParaRPr lang="cs-CZ" dirty="0"/>
          </a:p>
        </p:txBody>
      </p:sp>
      <p:pic>
        <p:nvPicPr>
          <p:cNvPr id="4" name="Obrázek 3" descr="MC900397542.WM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143636" y="2643182"/>
            <a:ext cx="1881835" cy="1664208"/>
          </a:xfrm>
          <a:prstGeom prst="rect">
            <a:avLst/>
          </a:prstGeo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Práva dítěte vs. Povinnost státu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Právo na život</a:t>
            </a:r>
          </a:p>
          <a:p>
            <a:r>
              <a:rPr lang="cs-CZ" dirty="0" smtClean="0"/>
              <a:t>Na jméno</a:t>
            </a:r>
          </a:p>
          <a:p>
            <a:r>
              <a:rPr lang="cs-CZ" dirty="0" smtClean="0"/>
              <a:t>Na rodiče a výchovu</a:t>
            </a:r>
          </a:p>
          <a:p>
            <a:r>
              <a:rPr lang="cs-CZ" dirty="0" smtClean="0"/>
              <a:t>Na nezasahování do soukromí</a:t>
            </a:r>
          </a:p>
          <a:p>
            <a:r>
              <a:rPr lang="cs-CZ" dirty="0" smtClean="0"/>
              <a:t>Na odpočinek a volný čas</a:t>
            </a:r>
          </a:p>
          <a:p>
            <a:r>
              <a:rPr lang="cs-CZ" dirty="0" smtClean="0"/>
              <a:t>Na ochranu před nebezpečnou prací</a:t>
            </a:r>
          </a:p>
          <a:p>
            <a:r>
              <a:rPr lang="cs-CZ" dirty="0" smtClean="0"/>
              <a:t>Na používání vlastního jazyka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Ke snížení dětské úmrtnosti</a:t>
            </a:r>
          </a:p>
          <a:p>
            <a:r>
              <a:rPr lang="cs-CZ" dirty="0" smtClean="0"/>
              <a:t>Aby se děti do 15-ti let neúčastnily vojenských akcí</a:t>
            </a:r>
          </a:p>
          <a:p>
            <a:r>
              <a:rPr lang="cs-CZ" dirty="0" smtClean="0"/>
              <a:t>K zabránění únosů a obchodováním s dětmi</a:t>
            </a:r>
          </a:p>
          <a:p>
            <a:r>
              <a:rPr lang="cs-CZ" dirty="0" smtClean="0"/>
              <a:t>K zajištění bezplatného základního školního vzdělání</a:t>
            </a:r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6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Organizace na ochranu dětí</a:t>
            </a:r>
            <a:endParaRPr lang="cs-CZ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457200" y="1609416"/>
          <a:ext cx="7239000" cy="48463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AE436DC0-8D43-4565-90E2-115EC079059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>
                                            <p:graphicEl>
                                              <a:dgm id="{AE436DC0-8D43-4565-90E2-115EC079059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8BECD3EF-F2EA-4342-8BFA-F6047135A8C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7">
                                            <p:graphicEl>
                                              <a:dgm id="{8BECD3EF-F2EA-4342-8BFA-F6047135A8C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F53D18FA-BCD4-4A7C-A51D-8586122C096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7">
                                            <p:graphicEl>
                                              <a:dgm id="{F53D18FA-BCD4-4A7C-A51D-8586122C096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B9FC41F6-DAF6-45FE-8AE9-9E586C7002A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7">
                                            <p:graphicEl>
                                              <a:dgm id="{B9FC41F6-DAF6-45FE-8AE9-9E586C7002A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Sub>
          <a:bldDgm bld="lvlOne"/>
        </p:bldSub>
      </p:bldGraphic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Test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Otec dítěte je( dle 1. domněnky)…</a:t>
            </a:r>
          </a:p>
          <a:p>
            <a:r>
              <a:rPr lang="cs-CZ" dirty="0" smtClean="0"/>
              <a:t>Lhůta na popření otcovství u 1.a 2. domněnky je…</a:t>
            </a:r>
          </a:p>
          <a:p>
            <a:r>
              <a:rPr lang="cs-CZ" dirty="0" smtClean="0"/>
              <a:t>Základní dokument pro práva dětí se jmenuje…</a:t>
            </a:r>
          </a:p>
          <a:p>
            <a:r>
              <a:rPr lang="cs-CZ" dirty="0" smtClean="0"/>
              <a:t>Organizace zaměřující se na prevenci dětské práce nese jméno...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…manžel matky</a:t>
            </a:r>
          </a:p>
          <a:p>
            <a:endParaRPr lang="cs-CZ" dirty="0" smtClean="0"/>
          </a:p>
          <a:p>
            <a:r>
              <a:rPr lang="cs-CZ" dirty="0" smtClean="0"/>
              <a:t>…6 měsíců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…Úmluva </a:t>
            </a:r>
            <a:r>
              <a:rPr lang="cs-CZ" dirty="0" smtClean="0"/>
              <a:t>o právech dítěte</a:t>
            </a:r>
          </a:p>
          <a:p>
            <a:endParaRPr lang="cs-CZ" dirty="0" smtClean="0"/>
          </a:p>
          <a:p>
            <a:r>
              <a:rPr lang="cs-CZ" dirty="0" smtClean="0"/>
              <a:t>…mezinárodní organizace práce (ILO)</a:t>
            </a:r>
          </a:p>
          <a:p>
            <a:endParaRPr lang="cs-CZ" dirty="0" smtClean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6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sz="2800" u="sng" dirty="0" smtClean="0"/>
              <a:t>HRUŠÁKOVÁ, Milana a KR8LIČKOVÁ, Zdeňka. </a:t>
            </a:r>
            <a:r>
              <a:rPr lang="cs-CZ" sz="2800" i="1" u="sng" dirty="0" smtClean="0"/>
              <a:t>České rodinné právo</a:t>
            </a:r>
            <a:r>
              <a:rPr lang="cs-CZ" sz="2800" u="sng" dirty="0" smtClean="0"/>
              <a:t>. 3. </a:t>
            </a:r>
            <a:r>
              <a:rPr lang="cs-CZ" sz="2800" u="sng" dirty="0" err="1" smtClean="0"/>
              <a:t>přepr</a:t>
            </a:r>
            <a:r>
              <a:rPr lang="cs-CZ" sz="2800" u="sng" dirty="0" smtClean="0"/>
              <a:t>. a doplněné. </a:t>
            </a:r>
            <a:r>
              <a:rPr lang="cs-CZ" sz="2800" u="sng" dirty="0" err="1" smtClean="0"/>
              <a:t>vyd</a:t>
            </a:r>
            <a:r>
              <a:rPr lang="cs-CZ" sz="2800" u="sng" dirty="0" smtClean="0"/>
              <a:t>.: Masarykova univerzita a  nakladatelství Doplněk, 1998, 398 s. ISBN 8021039744 (Masarykova univerzita) a ISBN 8072391925 (Nakladatelství Doplněk).</a:t>
            </a:r>
          </a:p>
          <a:p>
            <a:r>
              <a:rPr lang="cs-CZ" sz="2800" u="sng" dirty="0" smtClean="0"/>
              <a:t>DVOŘÁK, Jan, a kol. Odmaturuj ze společenských věd. 1. </a:t>
            </a:r>
            <a:r>
              <a:rPr lang="cs-CZ" sz="2800" u="sng" dirty="0" err="1" smtClean="0"/>
              <a:t>vyd</a:t>
            </a:r>
            <a:r>
              <a:rPr lang="cs-CZ" sz="2800" u="sng" dirty="0" smtClean="0"/>
              <a:t>. Brno: </a:t>
            </a:r>
            <a:r>
              <a:rPr lang="cs-CZ" sz="2800" u="sng" dirty="0" err="1" smtClean="0"/>
              <a:t>Didaktis</a:t>
            </a:r>
            <a:r>
              <a:rPr lang="cs-CZ" sz="2800" u="sng" dirty="0" smtClean="0"/>
              <a:t>, 2008, 256 s. ISBN 978-80-7358-122-0</a:t>
            </a:r>
          </a:p>
          <a:p>
            <a:r>
              <a:rPr lang="cs-CZ" sz="2800" u="sng" dirty="0" smtClean="0"/>
              <a:t>FOTOLIA- partner společnosti </a:t>
            </a:r>
            <a:r>
              <a:rPr lang="cs-CZ" sz="2800" u="sng" dirty="0" err="1" smtClean="0"/>
              <a:t>microsoft</a:t>
            </a:r>
            <a:r>
              <a:rPr lang="pt-BR" sz="2800" u="sng" dirty="0" smtClean="0"/>
              <a:t>. </a:t>
            </a:r>
            <a:r>
              <a:rPr lang="pt-BR" sz="2800" i="1" u="sng" dirty="0" smtClean="0"/>
              <a:t>http://office.microsoft.com/</a:t>
            </a:r>
            <a:r>
              <a:rPr lang="pt-BR" sz="2800" u="sng" dirty="0" smtClean="0"/>
              <a:t> [online]. [cit. </a:t>
            </a:r>
            <a:r>
              <a:rPr lang="cs-CZ" sz="2800" u="sng" dirty="0" smtClean="0"/>
              <a:t>14</a:t>
            </a:r>
            <a:r>
              <a:rPr lang="pt-BR" sz="2800" u="sng" dirty="0" smtClean="0"/>
              <a:t>.</a:t>
            </a:r>
            <a:r>
              <a:rPr lang="cs-CZ" sz="2800" u="sng" dirty="0" smtClean="0"/>
              <a:t>4</a:t>
            </a:r>
            <a:r>
              <a:rPr lang="pt-BR" sz="2800" u="sng" dirty="0" smtClean="0"/>
              <a:t>.2014]. Dostupný </a:t>
            </a:r>
            <a:r>
              <a:rPr lang="cs-CZ" sz="2800" u="sng" dirty="0" smtClean="0"/>
              <a:t>na </a:t>
            </a:r>
            <a:r>
              <a:rPr lang="cs-CZ" sz="2800" u="sng" dirty="0" err="1" smtClean="0"/>
              <a:t>WWWhttp</a:t>
            </a:r>
            <a:r>
              <a:rPr lang="cs-CZ" sz="2800" u="sng" dirty="0" smtClean="0"/>
              <a:t>://office.</a:t>
            </a:r>
            <a:r>
              <a:rPr lang="cs-CZ" sz="2800" u="sng" dirty="0" err="1" smtClean="0"/>
              <a:t>microsoft.com</a:t>
            </a:r>
            <a:r>
              <a:rPr lang="cs-CZ" sz="2800" u="sng" dirty="0" smtClean="0"/>
              <a:t>/</a:t>
            </a:r>
            <a:r>
              <a:rPr lang="cs-CZ" sz="2800" u="sng" dirty="0" err="1" smtClean="0"/>
              <a:t>cs</a:t>
            </a:r>
            <a:r>
              <a:rPr lang="cs-CZ" sz="2800" u="sng" dirty="0" smtClean="0"/>
              <a:t>-</a:t>
            </a:r>
            <a:r>
              <a:rPr lang="cs-CZ" sz="2800" u="sng" dirty="0" err="1" smtClean="0"/>
              <a:t>cz</a:t>
            </a:r>
            <a:r>
              <a:rPr lang="cs-CZ" sz="2800" u="sng" dirty="0" smtClean="0"/>
              <a:t>/</a:t>
            </a:r>
            <a:r>
              <a:rPr lang="cs-CZ" sz="2800" u="sng" dirty="0" err="1" smtClean="0"/>
              <a:t>images</a:t>
            </a:r>
            <a:r>
              <a:rPr lang="cs-CZ" sz="2800" u="sng" dirty="0" smtClean="0"/>
              <a:t>/</a:t>
            </a:r>
            <a:r>
              <a:rPr lang="cs-CZ" sz="2800" u="sng" dirty="0" err="1" smtClean="0"/>
              <a:t>results.aspx</a:t>
            </a:r>
            <a:r>
              <a:rPr lang="cs-CZ" sz="2800" u="sng" dirty="0" smtClean="0"/>
              <a:t>?</a:t>
            </a:r>
            <a:r>
              <a:rPr lang="cs-CZ" sz="2800" u="sng" dirty="0" err="1" smtClean="0"/>
              <a:t>qu</a:t>
            </a:r>
            <a:r>
              <a:rPr lang="cs-CZ" sz="2800" u="sng" dirty="0" smtClean="0"/>
              <a:t>=otec&amp;ex=1&amp;</a:t>
            </a:r>
            <a:r>
              <a:rPr lang="cs-CZ" sz="2800" u="sng" dirty="0" err="1" smtClean="0"/>
              <a:t>origin</a:t>
            </a:r>
            <a:r>
              <a:rPr lang="cs-CZ" sz="2800" u="sng" dirty="0" smtClean="0"/>
              <a:t>=EC010141330#</a:t>
            </a:r>
            <a:r>
              <a:rPr lang="cs-CZ" sz="2800" u="sng" dirty="0" err="1" smtClean="0"/>
              <a:t>ai</a:t>
            </a:r>
            <a:r>
              <a:rPr lang="cs-CZ" sz="2800" u="sng" dirty="0" smtClean="0"/>
              <a:t>:MP900439285 </a:t>
            </a:r>
          </a:p>
          <a:p>
            <a:r>
              <a:rPr lang="cs-CZ" sz="2800" u="sng" dirty="0" smtClean="0"/>
              <a:t>AUTOR NEUVEDEN</a:t>
            </a:r>
            <a:r>
              <a:rPr lang="pt-BR" sz="2800" u="sng" dirty="0" smtClean="0"/>
              <a:t>. </a:t>
            </a:r>
            <a:r>
              <a:rPr lang="pt-BR" sz="2800" i="1" u="sng" dirty="0" smtClean="0"/>
              <a:t>http://office.microsoft.com/</a:t>
            </a:r>
            <a:r>
              <a:rPr lang="pt-BR" sz="2800" u="sng" dirty="0" smtClean="0"/>
              <a:t> [online]. [cit. </a:t>
            </a:r>
            <a:r>
              <a:rPr lang="cs-CZ" sz="2800" u="sng" dirty="0" smtClean="0"/>
              <a:t>14</a:t>
            </a:r>
            <a:r>
              <a:rPr lang="pt-BR" sz="2800" u="sng" dirty="0" smtClean="0"/>
              <a:t>.</a:t>
            </a:r>
            <a:r>
              <a:rPr lang="cs-CZ" sz="2800" u="sng" dirty="0" smtClean="0"/>
              <a:t>4</a:t>
            </a:r>
            <a:r>
              <a:rPr lang="pt-BR" sz="2800" u="sng" dirty="0" smtClean="0"/>
              <a:t>.2014]. Dostupný </a:t>
            </a:r>
            <a:r>
              <a:rPr lang="cs-CZ" sz="2800" u="sng" dirty="0" smtClean="0"/>
              <a:t>na WWW. </a:t>
            </a:r>
            <a:r>
              <a:rPr lang="cs-CZ" sz="2800" u="sng" dirty="0" smtClean="0">
                <a:hlinkClick r:id="rId2"/>
              </a:rPr>
              <a:t>http://office.</a:t>
            </a:r>
            <a:r>
              <a:rPr lang="cs-CZ" sz="2800" u="sng" dirty="0" err="1" smtClean="0">
                <a:hlinkClick r:id="rId2"/>
              </a:rPr>
              <a:t>microsoft.com</a:t>
            </a:r>
            <a:r>
              <a:rPr lang="cs-CZ" sz="2800" u="sng" dirty="0" smtClean="0">
                <a:hlinkClick r:id="rId2"/>
              </a:rPr>
              <a:t>/</a:t>
            </a:r>
            <a:r>
              <a:rPr lang="cs-CZ" sz="2800" u="sng" dirty="0" err="1" smtClean="0">
                <a:hlinkClick r:id="rId2"/>
              </a:rPr>
              <a:t>cs</a:t>
            </a:r>
            <a:r>
              <a:rPr lang="cs-CZ" sz="2800" u="sng" dirty="0" smtClean="0">
                <a:hlinkClick r:id="rId2"/>
              </a:rPr>
              <a:t>-</a:t>
            </a:r>
            <a:r>
              <a:rPr lang="cs-CZ" sz="2800" u="sng" dirty="0" err="1" smtClean="0">
                <a:hlinkClick r:id="rId2"/>
              </a:rPr>
              <a:t>cz</a:t>
            </a:r>
            <a:r>
              <a:rPr lang="cs-CZ" sz="2800" u="sng" dirty="0" smtClean="0">
                <a:hlinkClick r:id="rId2"/>
              </a:rPr>
              <a:t>/</a:t>
            </a:r>
            <a:r>
              <a:rPr lang="cs-CZ" sz="2800" u="sng" dirty="0" err="1" smtClean="0">
                <a:hlinkClick r:id="rId2"/>
              </a:rPr>
              <a:t>images</a:t>
            </a:r>
            <a:r>
              <a:rPr lang="cs-CZ" sz="2800" u="sng" dirty="0" smtClean="0">
                <a:hlinkClick r:id="rId2"/>
              </a:rPr>
              <a:t>/</a:t>
            </a:r>
            <a:r>
              <a:rPr lang="cs-CZ" sz="2800" u="sng" dirty="0" err="1" smtClean="0">
                <a:hlinkClick r:id="rId2"/>
              </a:rPr>
              <a:t>results.aspx</a:t>
            </a:r>
            <a:r>
              <a:rPr lang="cs-CZ" sz="2800" u="sng" dirty="0" smtClean="0">
                <a:hlinkClick r:id="rId2"/>
              </a:rPr>
              <a:t>?</a:t>
            </a:r>
            <a:r>
              <a:rPr lang="cs-CZ" sz="2800" u="sng" dirty="0" err="1" smtClean="0">
                <a:hlinkClick r:id="rId2"/>
              </a:rPr>
              <a:t>qu</a:t>
            </a:r>
            <a:r>
              <a:rPr lang="cs-CZ" sz="2800" u="sng" dirty="0" smtClean="0">
                <a:hlinkClick r:id="rId2"/>
              </a:rPr>
              <a:t>=rodičovství&amp;ex=1#</a:t>
            </a:r>
            <a:r>
              <a:rPr lang="cs-CZ" sz="2800" u="sng" dirty="0" err="1" smtClean="0">
                <a:hlinkClick r:id="rId2"/>
              </a:rPr>
              <a:t>ai</a:t>
            </a:r>
            <a:r>
              <a:rPr lang="cs-CZ" sz="2800" u="sng" dirty="0" smtClean="0">
                <a:hlinkClick r:id="rId2"/>
              </a:rPr>
              <a:t>:MC900397620|</a:t>
            </a:r>
            <a:r>
              <a:rPr lang="cs-CZ" sz="2800" u="sng" dirty="0" smtClean="0"/>
              <a:t> | </a:t>
            </a:r>
          </a:p>
          <a:p>
            <a:r>
              <a:rPr lang="cs-CZ" sz="2800" u="sng" dirty="0" smtClean="0"/>
              <a:t>AUTOR NEUVEDEN</a:t>
            </a:r>
            <a:r>
              <a:rPr lang="pt-BR" sz="2800" u="sng" dirty="0" smtClean="0"/>
              <a:t>. </a:t>
            </a:r>
            <a:r>
              <a:rPr lang="pt-BR" sz="2800" i="1" u="sng" dirty="0" smtClean="0"/>
              <a:t>http://office.microsoft.com/</a:t>
            </a:r>
            <a:r>
              <a:rPr lang="pt-BR" sz="2800" u="sng" dirty="0" smtClean="0"/>
              <a:t> [online]. [cit. </a:t>
            </a:r>
            <a:r>
              <a:rPr lang="cs-CZ" sz="2800" u="sng" dirty="0" smtClean="0"/>
              <a:t>14</a:t>
            </a:r>
            <a:r>
              <a:rPr lang="pt-BR" sz="2800" u="sng" dirty="0" smtClean="0"/>
              <a:t>.</a:t>
            </a:r>
            <a:r>
              <a:rPr lang="cs-CZ" sz="2800" u="sng" dirty="0" smtClean="0"/>
              <a:t>4</a:t>
            </a:r>
            <a:r>
              <a:rPr lang="pt-BR" sz="2800" u="sng" dirty="0" smtClean="0"/>
              <a:t>.2014]. Dostupný </a:t>
            </a:r>
            <a:r>
              <a:rPr lang="cs-CZ" sz="2800" u="sng" dirty="0" smtClean="0"/>
              <a:t>na WWW: </a:t>
            </a:r>
            <a:r>
              <a:rPr lang="cs-CZ" sz="2800" u="sng" dirty="0" smtClean="0">
                <a:hlinkClick r:id="rId3"/>
              </a:rPr>
              <a:t>http://office.</a:t>
            </a:r>
            <a:r>
              <a:rPr lang="cs-CZ" sz="2800" u="sng" dirty="0" err="1" smtClean="0">
                <a:hlinkClick r:id="rId3"/>
              </a:rPr>
              <a:t>microsoft.com</a:t>
            </a:r>
            <a:r>
              <a:rPr lang="cs-CZ" sz="2800" u="sng" dirty="0" smtClean="0">
                <a:hlinkClick r:id="rId3"/>
              </a:rPr>
              <a:t>/</a:t>
            </a:r>
            <a:r>
              <a:rPr lang="cs-CZ" sz="2800" u="sng" dirty="0" err="1" smtClean="0">
                <a:hlinkClick r:id="rId3"/>
              </a:rPr>
              <a:t>cs</a:t>
            </a:r>
            <a:r>
              <a:rPr lang="cs-CZ" sz="2800" u="sng" dirty="0" smtClean="0">
                <a:hlinkClick r:id="rId3"/>
              </a:rPr>
              <a:t>-</a:t>
            </a:r>
            <a:r>
              <a:rPr lang="cs-CZ" sz="2800" u="sng" dirty="0" err="1" smtClean="0">
                <a:hlinkClick r:id="rId3"/>
              </a:rPr>
              <a:t>cz</a:t>
            </a:r>
            <a:r>
              <a:rPr lang="cs-CZ" sz="2800" u="sng" dirty="0" smtClean="0">
                <a:hlinkClick r:id="rId3"/>
              </a:rPr>
              <a:t>/</a:t>
            </a:r>
            <a:r>
              <a:rPr lang="cs-CZ" sz="2800" u="sng" dirty="0" err="1" smtClean="0">
                <a:hlinkClick r:id="rId3"/>
              </a:rPr>
              <a:t>images</a:t>
            </a:r>
            <a:r>
              <a:rPr lang="cs-CZ" sz="2800" u="sng" dirty="0" smtClean="0">
                <a:hlinkClick r:id="rId3"/>
              </a:rPr>
              <a:t>/</a:t>
            </a:r>
            <a:r>
              <a:rPr lang="cs-CZ" sz="2800" u="sng" dirty="0" err="1" smtClean="0">
                <a:hlinkClick r:id="rId3"/>
              </a:rPr>
              <a:t>results.aspx</a:t>
            </a:r>
            <a:r>
              <a:rPr lang="cs-CZ" sz="2800" u="sng" dirty="0" smtClean="0">
                <a:hlinkClick r:id="rId3"/>
              </a:rPr>
              <a:t>?</a:t>
            </a:r>
            <a:r>
              <a:rPr lang="cs-CZ" sz="2800" u="sng" dirty="0" err="1" smtClean="0">
                <a:hlinkClick r:id="rId3"/>
              </a:rPr>
              <a:t>qu</a:t>
            </a:r>
            <a:r>
              <a:rPr lang="cs-CZ" sz="2800" u="sng" dirty="0" smtClean="0">
                <a:hlinkClick r:id="rId3"/>
              </a:rPr>
              <a:t>=práva+dítěte&amp;ex=1#</a:t>
            </a:r>
            <a:r>
              <a:rPr lang="cs-CZ" sz="2800" u="sng" dirty="0" err="1" smtClean="0">
                <a:hlinkClick r:id="rId3"/>
              </a:rPr>
              <a:t>ai</a:t>
            </a:r>
            <a:r>
              <a:rPr lang="cs-CZ" sz="2800" u="sng" dirty="0" smtClean="0">
                <a:hlinkClick r:id="rId3"/>
              </a:rPr>
              <a:t>:MC900397542|</a:t>
            </a:r>
            <a:r>
              <a:rPr lang="cs-CZ" sz="2800" u="sng" dirty="0" smtClean="0"/>
              <a:t> </a:t>
            </a:r>
          </a:p>
          <a:p>
            <a:r>
              <a:rPr lang="cs-CZ" sz="2800" u="sng" dirty="0" smtClean="0"/>
              <a:t>AUTOR NEUVEDEN</a:t>
            </a:r>
            <a:r>
              <a:rPr lang="pt-BR" sz="2800" u="sng" dirty="0" smtClean="0"/>
              <a:t>. </a:t>
            </a:r>
            <a:r>
              <a:rPr lang="pt-BR" sz="2800" i="1" u="sng" dirty="0" smtClean="0"/>
              <a:t>http://office.microsoft.com/</a:t>
            </a:r>
            <a:r>
              <a:rPr lang="pt-BR" sz="2800" u="sng" dirty="0" smtClean="0"/>
              <a:t> [online]. [cit. </a:t>
            </a:r>
            <a:r>
              <a:rPr lang="cs-CZ" sz="2800" u="sng" dirty="0" smtClean="0"/>
              <a:t>14</a:t>
            </a:r>
            <a:r>
              <a:rPr lang="pt-BR" sz="2800" u="sng" dirty="0" smtClean="0"/>
              <a:t>.</a:t>
            </a:r>
            <a:r>
              <a:rPr lang="cs-CZ" sz="2800" u="sng" dirty="0" smtClean="0"/>
              <a:t>4</a:t>
            </a:r>
            <a:r>
              <a:rPr lang="pt-BR" sz="2800" u="sng" dirty="0" smtClean="0"/>
              <a:t>.2014]. Dostupný </a:t>
            </a:r>
            <a:r>
              <a:rPr lang="cs-CZ" sz="2800" u="sng" dirty="0" smtClean="0"/>
              <a:t>na WWW: </a:t>
            </a:r>
            <a:r>
              <a:rPr lang="cs-CZ" sz="2800" u="sng" dirty="0" smtClean="0">
                <a:hlinkClick r:id="rId3"/>
              </a:rPr>
              <a:t>http://office.</a:t>
            </a:r>
            <a:r>
              <a:rPr lang="cs-CZ" sz="2800" u="sng" dirty="0" err="1" smtClean="0">
                <a:hlinkClick r:id="rId3"/>
              </a:rPr>
              <a:t>microsoft.com</a:t>
            </a:r>
            <a:r>
              <a:rPr lang="cs-CZ" sz="2800" u="sng" dirty="0" smtClean="0">
                <a:hlinkClick r:id="rId3"/>
              </a:rPr>
              <a:t>/</a:t>
            </a:r>
            <a:r>
              <a:rPr lang="cs-CZ" sz="2800" u="sng" dirty="0" err="1" smtClean="0">
                <a:hlinkClick r:id="rId3"/>
              </a:rPr>
              <a:t>cs</a:t>
            </a:r>
            <a:r>
              <a:rPr lang="cs-CZ" sz="2800" u="sng" dirty="0" smtClean="0">
                <a:hlinkClick r:id="rId3"/>
              </a:rPr>
              <a:t>-</a:t>
            </a:r>
            <a:r>
              <a:rPr lang="cs-CZ" sz="2800" u="sng" dirty="0" err="1" smtClean="0">
                <a:hlinkClick r:id="rId3"/>
              </a:rPr>
              <a:t>cz</a:t>
            </a:r>
            <a:r>
              <a:rPr lang="cs-CZ" sz="2800" u="sng" dirty="0" smtClean="0">
                <a:hlinkClick r:id="rId3"/>
              </a:rPr>
              <a:t>/</a:t>
            </a:r>
            <a:r>
              <a:rPr lang="cs-CZ" sz="2800" u="sng" dirty="0" err="1" smtClean="0">
                <a:hlinkClick r:id="rId3"/>
              </a:rPr>
              <a:t>images</a:t>
            </a:r>
            <a:r>
              <a:rPr lang="cs-CZ" sz="2800" u="sng" dirty="0" smtClean="0">
                <a:hlinkClick r:id="rId3"/>
              </a:rPr>
              <a:t>/</a:t>
            </a:r>
            <a:r>
              <a:rPr lang="cs-CZ" sz="2800" u="sng" dirty="0" err="1" smtClean="0">
                <a:hlinkClick r:id="rId3"/>
              </a:rPr>
              <a:t>results.aspx</a:t>
            </a:r>
            <a:r>
              <a:rPr lang="cs-CZ" sz="2800" u="sng" dirty="0" smtClean="0">
                <a:hlinkClick r:id="rId3"/>
              </a:rPr>
              <a:t>?</a:t>
            </a:r>
            <a:r>
              <a:rPr lang="cs-CZ" sz="2800" u="sng" dirty="0" err="1" smtClean="0">
                <a:hlinkClick r:id="rId3"/>
              </a:rPr>
              <a:t>qu</a:t>
            </a:r>
            <a:r>
              <a:rPr lang="cs-CZ" sz="2800" u="sng" dirty="0" smtClean="0">
                <a:hlinkClick r:id="rId3"/>
              </a:rPr>
              <a:t>=práva+dítěte&amp;ex=1#</a:t>
            </a:r>
            <a:r>
              <a:rPr lang="cs-CZ" sz="2800" u="sng" dirty="0" err="1" smtClean="0">
                <a:hlinkClick r:id="rId3"/>
              </a:rPr>
              <a:t>ai</a:t>
            </a:r>
            <a:r>
              <a:rPr lang="cs-CZ" sz="2800" u="sng" dirty="0" smtClean="0">
                <a:hlinkClick r:id="rId3"/>
              </a:rPr>
              <a:t>:MC900285518|</a:t>
            </a:r>
            <a:r>
              <a:rPr lang="cs-CZ" sz="2800" u="sng" dirty="0" smtClean="0"/>
              <a:t>  </a:t>
            </a:r>
          </a:p>
          <a:p>
            <a:r>
              <a:rPr lang="cs-CZ" sz="2800" u="sng" dirty="0" smtClean="0"/>
              <a:t>FOTOLIA. Partner společnosti Microsoft</a:t>
            </a:r>
            <a:r>
              <a:rPr lang="pt-BR" sz="2800" u="sng" dirty="0" smtClean="0"/>
              <a:t>. </a:t>
            </a:r>
            <a:r>
              <a:rPr lang="pt-BR" sz="2800" i="1" u="sng" dirty="0" smtClean="0"/>
              <a:t>http://office.microsoft.com/</a:t>
            </a:r>
            <a:r>
              <a:rPr lang="pt-BR" sz="2800" u="sng" dirty="0" smtClean="0"/>
              <a:t> [online]. [cit. </a:t>
            </a:r>
            <a:r>
              <a:rPr lang="cs-CZ" sz="2800" u="sng" dirty="0" smtClean="0"/>
              <a:t>14</a:t>
            </a:r>
            <a:r>
              <a:rPr lang="pt-BR" sz="2800" u="sng" dirty="0" smtClean="0"/>
              <a:t>.</a:t>
            </a:r>
            <a:r>
              <a:rPr lang="cs-CZ" sz="2800" u="sng" dirty="0" smtClean="0"/>
              <a:t>4</a:t>
            </a:r>
            <a:r>
              <a:rPr lang="pt-BR" sz="2800" u="sng" dirty="0" smtClean="0"/>
              <a:t>.2014]. Dostupný </a:t>
            </a:r>
            <a:r>
              <a:rPr lang="cs-CZ" sz="2800" u="sng" dirty="0" smtClean="0"/>
              <a:t>na WWW: </a:t>
            </a:r>
            <a:r>
              <a:rPr lang="cs-CZ" sz="2800" u="sng" dirty="0" smtClean="0">
                <a:hlinkClick r:id="rId4"/>
              </a:rPr>
              <a:t>http://office.</a:t>
            </a:r>
            <a:r>
              <a:rPr lang="cs-CZ" sz="2800" u="sng" dirty="0" err="1" smtClean="0">
                <a:hlinkClick r:id="rId4"/>
              </a:rPr>
              <a:t>microsoft.com</a:t>
            </a:r>
            <a:r>
              <a:rPr lang="cs-CZ" sz="2800" u="sng" dirty="0" smtClean="0">
                <a:hlinkClick r:id="rId4"/>
              </a:rPr>
              <a:t>/</a:t>
            </a:r>
            <a:r>
              <a:rPr lang="cs-CZ" sz="2800" u="sng" dirty="0" err="1" smtClean="0">
                <a:hlinkClick r:id="rId4"/>
              </a:rPr>
              <a:t>cs</a:t>
            </a:r>
            <a:r>
              <a:rPr lang="cs-CZ" sz="2800" u="sng" dirty="0" smtClean="0">
                <a:hlinkClick r:id="rId4"/>
              </a:rPr>
              <a:t>-</a:t>
            </a:r>
            <a:r>
              <a:rPr lang="cs-CZ" sz="2800" u="sng" dirty="0" err="1" smtClean="0">
                <a:hlinkClick r:id="rId4"/>
              </a:rPr>
              <a:t>cz</a:t>
            </a:r>
            <a:r>
              <a:rPr lang="cs-CZ" sz="2800" u="sng" dirty="0" smtClean="0">
                <a:hlinkClick r:id="rId4"/>
              </a:rPr>
              <a:t>/</a:t>
            </a:r>
            <a:r>
              <a:rPr lang="cs-CZ" sz="2800" u="sng" dirty="0" err="1" smtClean="0">
                <a:hlinkClick r:id="rId4"/>
              </a:rPr>
              <a:t>images</a:t>
            </a:r>
            <a:r>
              <a:rPr lang="cs-CZ" sz="2800" u="sng" dirty="0" smtClean="0">
                <a:hlinkClick r:id="rId4"/>
              </a:rPr>
              <a:t>/</a:t>
            </a:r>
            <a:r>
              <a:rPr lang="cs-CZ" sz="2800" u="sng" dirty="0" err="1" smtClean="0">
                <a:hlinkClick r:id="rId4"/>
              </a:rPr>
              <a:t>results.aspx</a:t>
            </a:r>
            <a:r>
              <a:rPr lang="cs-CZ" sz="2800" u="sng" dirty="0" smtClean="0">
                <a:hlinkClick r:id="rId4"/>
              </a:rPr>
              <a:t>?</a:t>
            </a:r>
            <a:r>
              <a:rPr lang="cs-CZ" sz="2800" u="sng" dirty="0" err="1" smtClean="0">
                <a:hlinkClick r:id="rId4"/>
              </a:rPr>
              <a:t>qu</a:t>
            </a:r>
            <a:r>
              <a:rPr lang="cs-CZ" sz="2800" u="sng" dirty="0" smtClean="0">
                <a:hlinkClick r:id="rId4"/>
              </a:rPr>
              <a:t>=mimino&amp;ex=1#</a:t>
            </a:r>
            <a:r>
              <a:rPr lang="cs-CZ" sz="2800" u="sng" dirty="0" err="1" smtClean="0">
                <a:hlinkClick r:id="rId4"/>
              </a:rPr>
              <a:t>ai</a:t>
            </a:r>
            <a:r>
              <a:rPr lang="cs-CZ" sz="2800" u="sng" dirty="0" smtClean="0">
                <a:hlinkClick r:id="rId4"/>
              </a:rPr>
              <a:t>:MP900448741|</a:t>
            </a:r>
            <a:r>
              <a:rPr lang="cs-CZ" sz="2800" u="sng" dirty="0" smtClean="0"/>
              <a:t> </a:t>
            </a:r>
          </a:p>
          <a:p>
            <a:endParaRPr lang="cs-CZ" sz="2800" u="sng" dirty="0" smtClean="0"/>
          </a:p>
          <a:p>
            <a:endParaRPr lang="cs-CZ" sz="2800" u="sng" dirty="0" smtClean="0"/>
          </a:p>
          <a:p>
            <a:endParaRPr lang="cs-CZ" u="sng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1722</TotalTime>
  <Words>853</Words>
  <Application>Microsoft Office PowerPoint</Application>
  <PresentationFormat>Předvádění na obrazovce (4:3)</PresentationFormat>
  <Paragraphs>126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Bohatý</vt:lpstr>
      <vt:lpstr>Snímek 1</vt:lpstr>
      <vt:lpstr>Otcovství- první domněnka otcovství</vt:lpstr>
      <vt:lpstr>Popření otcovství- dle 1. domněnky</vt:lpstr>
      <vt:lpstr>Druhá domněnka otcovství</vt:lpstr>
      <vt:lpstr>Popření otcovství dle 2. domněnky</vt:lpstr>
      <vt:lpstr>Třetí domněnka otcovství</vt:lpstr>
      <vt:lpstr>Popření otcovství dle 3. domněnky</vt:lpstr>
      <vt:lpstr>shrnutí</vt:lpstr>
      <vt:lpstr>Genetický test- zajímavost</vt:lpstr>
      <vt:lpstr>Práva dětí</vt:lpstr>
      <vt:lpstr>Úmluva o právech dítěte</vt:lpstr>
      <vt:lpstr>Úmluva o právech dítěte</vt:lpstr>
      <vt:lpstr>Práva dítěte vs. Povinnost státu</vt:lpstr>
      <vt:lpstr>Organizace na ochranu dětí</vt:lpstr>
      <vt:lpstr>Test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Martan</dc:creator>
  <cp:lastModifiedBy>Lenka</cp:lastModifiedBy>
  <cp:revision>19</cp:revision>
  <dcterms:created xsi:type="dcterms:W3CDTF">2014-04-08T14:29:59Z</dcterms:created>
  <dcterms:modified xsi:type="dcterms:W3CDTF">2014-04-14T14:23:55Z</dcterms:modified>
</cp:coreProperties>
</file>