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6"/>
  </p:notesMasterIdLst>
  <p:sldIdLst>
    <p:sldId id="268" r:id="rId2"/>
    <p:sldId id="262" r:id="rId3"/>
    <p:sldId id="265" r:id="rId4"/>
    <p:sldId id="257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14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9E214A6B-B99B-4CBD-AB52-BA86CEF05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3B819-0806-4834-BDFC-4030EA817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2B38F7-F1AB-4172-B11F-378C28D86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70641-FDA1-4F4D-B846-853607A1F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E1A386-C395-429F-A2CF-8A80B19C3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A59F18-2407-41C4-A99D-8997FFCE1F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F4F8A7-94EA-491F-8D8F-FCDA4D7C7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F83AE9-E259-40BB-9B4A-BF4DA75550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80EE43-0C77-4C03-8431-5CA8CD03B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9016BF-88BA-47EE-83DD-7982E0E4F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80F4B4-04E2-4178-A1A5-044FC5A08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0249E2-A8B0-4D29-B7B0-34B258A06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DE1D00F2-AD3D-4A8C-BFD0-D228423C1A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</a:rPr>
              <a:t>Autorem materiálu a všech jeho částí, není-li uvedeno jinak, je Ing. Zdeňka </a:t>
            </a:r>
            <a:r>
              <a:rPr lang="cs-CZ" sz="1200" dirty="0" err="1">
                <a:solidFill>
                  <a:srgbClr val="898989"/>
                </a:solidFill>
              </a:rPr>
              <a:t>Soprová</a:t>
            </a:r>
            <a:r>
              <a:rPr lang="cs-CZ" sz="1200" dirty="0">
                <a:solidFill>
                  <a:srgbClr val="898989"/>
                </a:solidFill>
              </a:rPr>
              <a:t>, Bc.</a:t>
            </a:r>
            <a:br>
              <a:rPr lang="cs-CZ" sz="1200" dirty="0">
                <a:solidFill>
                  <a:srgbClr val="898989"/>
                </a:solidFill>
              </a:rPr>
            </a:br>
            <a:endParaRPr lang="cs-CZ" sz="1200" dirty="0">
              <a:solidFill>
                <a:srgbClr val="898989"/>
              </a:solidFill>
            </a:endParaRPr>
          </a:p>
          <a:p>
            <a:pPr algn="ctr"/>
            <a:endParaRPr lang="cs-CZ" sz="1200" dirty="0">
              <a:solidFill>
                <a:srgbClr val="898989"/>
              </a:solidFill>
            </a:endParaRPr>
          </a:p>
        </p:txBody>
      </p:sp>
      <p:graphicFrame>
        <p:nvGraphicFramePr>
          <p:cNvPr id="20530" name="Group 50"/>
          <p:cNvGraphicFramePr>
            <a:graphicFrameLocks noGrp="1"/>
          </p:cNvGraphicFramePr>
          <p:nvPr/>
        </p:nvGraphicFramePr>
        <p:xfrm>
          <a:off x="1258888" y="827088"/>
          <a:ext cx="6743700" cy="3460433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05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1. r. - Statika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Nosníky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Řešení reakcí v uložení nosníků, matematické řešení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Zdeňka Soprová, Bc.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05.03.2013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Žáci se naučí určit velikost reakcí v podporách nosníku. Učební materiál je určen pro I. ročník technických škol.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Pomůcky: kalkulačka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0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2052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2052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2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14375" y="285750"/>
            <a:ext cx="7793038" cy="1462088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Řešení reakcí v uložení nosníků, matematické řešení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85813" y="1857375"/>
            <a:ext cx="7772400" cy="4114800"/>
          </a:xfrm>
        </p:spPr>
        <p:txBody>
          <a:bodyPr/>
          <a:lstStyle/>
          <a:p>
            <a:pPr marL="609600" indent="-609600" eaLnBrk="1" hangingPunct="1"/>
            <a:r>
              <a:rPr lang="cs-CZ" sz="2800" b="1" smtClean="0">
                <a:solidFill>
                  <a:srgbClr val="2D2D8A"/>
                </a:solidFill>
                <a:latin typeface="Times New Roman" pitchFamily="18" charset="0"/>
                <a:cs typeface="Times New Roman" pitchFamily="18" charset="0"/>
              </a:rPr>
              <a:t>Obecný postup řešení: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Nakreslíme schéma.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Zvolíme souřadnicový systém.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Do podpor zakreslíme vazbové síly 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působící ve směru kladné osy y a tím uvolníme nosník.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Sestavíme podmínky statické rovnováhy: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= 0,        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0, </a:t>
            </a:r>
            <a:r>
              <a:rPr lang="el-GR" sz="2400" smtClean="0">
                <a:latin typeface="Times New Roman" pitchFamily="18" charset="0"/>
                <a:cs typeface="Times New Roman" pitchFamily="18" charset="0"/>
              </a:rPr>
              <a:t>Σ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 = 0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Řešením statických podmínek rovnováhy vypočteme hledané vazbové síly 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a F</a:t>
            </a:r>
            <a:r>
              <a:rPr lang="cs-CZ" sz="2400" baseline="-25000" smtClean="0">
                <a:latin typeface="Times New Roman" pitchFamily="18" charset="0"/>
                <a:cs typeface="Times New Roman" pitchFamily="18" charset="0"/>
              </a:rPr>
              <a:t>B.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4213" y="908050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Příklad: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Určete velikost reakcí v podporách zadaného nosníku.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Zadáno: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a, b, c, d</a:t>
            </a:r>
          </a:p>
          <a:p>
            <a:pPr eaLnBrk="1" hangingPunct="1">
              <a:buFontTx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Hledáme: velikost reakcí v podporách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F</a:t>
            </a:r>
            <a:r>
              <a:rPr lang="cs-CZ" sz="2000" baseline="-25000" dirty="0" smtClean="0">
                <a:latin typeface="Times New Roman" pitchFamily="18" charset="0"/>
                <a:cs typeface="Times New Roman" pitchFamily="18" charset="0"/>
              </a:rPr>
              <a:t>B</a:t>
            </a: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cs-CZ" sz="2000" baseline="-25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99" name="AutoShape 20"/>
          <p:cNvSpPr>
            <a:spLocks noChangeArrowheads="1"/>
          </p:cNvSpPr>
          <p:nvPr/>
        </p:nvSpPr>
        <p:spPr bwMode="auto">
          <a:xfrm>
            <a:off x="1476375" y="4508500"/>
            <a:ext cx="215900" cy="14287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0" name="AutoShape 21"/>
          <p:cNvSpPr>
            <a:spLocks noChangeArrowheads="1"/>
          </p:cNvSpPr>
          <p:nvPr/>
        </p:nvSpPr>
        <p:spPr bwMode="auto">
          <a:xfrm>
            <a:off x="4859338" y="4508500"/>
            <a:ext cx="217487" cy="14287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4101" name="Line 22"/>
          <p:cNvSpPr>
            <a:spLocks noChangeShapeType="1"/>
          </p:cNvSpPr>
          <p:nvPr/>
        </p:nvSpPr>
        <p:spPr bwMode="auto">
          <a:xfrm>
            <a:off x="1547813" y="4508500"/>
            <a:ext cx="3457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02" name="Line 23"/>
          <p:cNvSpPr>
            <a:spLocks noChangeShapeType="1"/>
          </p:cNvSpPr>
          <p:nvPr/>
        </p:nvSpPr>
        <p:spPr bwMode="auto">
          <a:xfrm flipV="1">
            <a:off x="5003800" y="3573463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3" name="Line 24"/>
          <p:cNvSpPr>
            <a:spLocks noChangeShapeType="1"/>
          </p:cNvSpPr>
          <p:nvPr/>
        </p:nvSpPr>
        <p:spPr bwMode="auto">
          <a:xfrm flipV="1">
            <a:off x="1547813" y="3573463"/>
            <a:ext cx="0" cy="9350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4" name="Line 25"/>
          <p:cNvSpPr>
            <a:spLocks noChangeShapeType="1"/>
          </p:cNvSpPr>
          <p:nvPr/>
        </p:nvSpPr>
        <p:spPr bwMode="auto">
          <a:xfrm>
            <a:off x="2124075" y="4005263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5" name="Line 26"/>
          <p:cNvSpPr>
            <a:spLocks noChangeShapeType="1"/>
          </p:cNvSpPr>
          <p:nvPr/>
        </p:nvSpPr>
        <p:spPr bwMode="auto">
          <a:xfrm>
            <a:off x="3059113" y="36449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6" name="Line 27"/>
          <p:cNvSpPr>
            <a:spLocks noChangeShapeType="1"/>
          </p:cNvSpPr>
          <p:nvPr/>
        </p:nvSpPr>
        <p:spPr bwMode="auto">
          <a:xfrm>
            <a:off x="4067175" y="3644900"/>
            <a:ext cx="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07" name="Rectangle 28"/>
          <p:cNvSpPr>
            <a:spLocks noChangeArrowheads="1"/>
          </p:cNvSpPr>
          <p:nvPr/>
        </p:nvSpPr>
        <p:spPr bwMode="auto">
          <a:xfrm>
            <a:off x="3132138" y="4005263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F</a:t>
            </a:r>
            <a:r>
              <a:rPr lang="cs-CZ" sz="1400" baseline="-25000">
                <a:latin typeface="Times New Roman" pitchFamily="18" charset="0"/>
              </a:rPr>
              <a:t>2</a:t>
            </a:r>
          </a:p>
        </p:txBody>
      </p:sp>
      <p:sp>
        <p:nvSpPr>
          <p:cNvPr id="4108" name="Rectangle 29"/>
          <p:cNvSpPr>
            <a:spLocks noChangeArrowheads="1"/>
          </p:cNvSpPr>
          <p:nvPr/>
        </p:nvSpPr>
        <p:spPr bwMode="auto">
          <a:xfrm>
            <a:off x="2195513" y="4005263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F</a:t>
            </a:r>
            <a:r>
              <a:rPr lang="cs-CZ" sz="1400" baseline="-25000">
                <a:latin typeface="Times New Roman" pitchFamily="18" charset="0"/>
              </a:rPr>
              <a:t>1</a:t>
            </a:r>
          </a:p>
        </p:txBody>
      </p:sp>
      <p:sp>
        <p:nvSpPr>
          <p:cNvPr id="4109" name="Rectangle 30"/>
          <p:cNvSpPr>
            <a:spLocks noChangeArrowheads="1"/>
          </p:cNvSpPr>
          <p:nvPr/>
        </p:nvSpPr>
        <p:spPr bwMode="auto">
          <a:xfrm>
            <a:off x="4140200" y="4005263"/>
            <a:ext cx="339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F</a:t>
            </a:r>
            <a:r>
              <a:rPr lang="cs-CZ" sz="1400" baseline="-25000">
                <a:latin typeface="Times New Roman" pitchFamily="18" charset="0"/>
              </a:rPr>
              <a:t>3</a:t>
            </a:r>
          </a:p>
        </p:txBody>
      </p:sp>
      <p:sp>
        <p:nvSpPr>
          <p:cNvPr id="4110" name="Rectangle 31"/>
          <p:cNvSpPr>
            <a:spLocks noChangeArrowheads="1"/>
          </p:cNvSpPr>
          <p:nvPr/>
        </p:nvSpPr>
        <p:spPr bwMode="auto">
          <a:xfrm>
            <a:off x="1116013" y="3716338"/>
            <a:ext cx="3651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F</a:t>
            </a:r>
            <a:r>
              <a:rPr lang="cs-CZ" sz="1400" baseline="-25000">
                <a:latin typeface="Times New Roman" pitchFamily="18" charset="0"/>
              </a:rPr>
              <a:t>A</a:t>
            </a:r>
          </a:p>
        </p:txBody>
      </p:sp>
      <p:sp>
        <p:nvSpPr>
          <p:cNvPr id="4111" name="Rectangle 32"/>
          <p:cNvSpPr>
            <a:spLocks noChangeArrowheads="1"/>
          </p:cNvSpPr>
          <p:nvPr/>
        </p:nvSpPr>
        <p:spPr bwMode="auto">
          <a:xfrm>
            <a:off x="5076825" y="3860800"/>
            <a:ext cx="3587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F</a:t>
            </a:r>
            <a:r>
              <a:rPr lang="cs-CZ" sz="1400" baseline="-25000">
                <a:latin typeface="Times New Roman" pitchFamily="18" charset="0"/>
              </a:rPr>
              <a:t>B</a:t>
            </a:r>
          </a:p>
        </p:txBody>
      </p:sp>
      <p:sp>
        <p:nvSpPr>
          <p:cNvPr id="4112" name="Rectangle 33"/>
          <p:cNvSpPr>
            <a:spLocks noChangeArrowheads="1"/>
          </p:cNvSpPr>
          <p:nvPr/>
        </p:nvSpPr>
        <p:spPr bwMode="auto">
          <a:xfrm>
            <a:off x="1258888" y="4365625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A</a:t>
            </a:r>
            <a:endParaRPr lang="cs-CZ" sz="1400" baseline="-25000">
              <a:latin typeface="Times New Roman" pitchFamily="18" charset="0"/>
            </a:endParaRPr>
          </a:p>
        </p:txBody>
      </p:sp>
      <p:sp>
        <p:nvSpPr>
          <p:cNvPr id="4113" name="Rectangle 34"/>
          <p:cNvSpPr>
            <a:spLocks noChangeArrowheads="1"/>
          </p:cNvSpPr>
          <p:nvPr/>
        </p:nvSpPr>
        <p:spPr bwMode="auto">
          <a:xfrm>
            <a:off x="5003800" y="4365625"/>
            <a:ext cx="3032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B</a:t>
            </a:r>
            <a:endParaRPr lang="cs-CZ" sz="1400" baseline="-25000">
              <a:latin typeface="Times New Roman" pitchFamily="18" charset="0"/>
            </a:endParaRPr>
          </a:p>
        </p:txBody>
      </p:sp>
      <p:sp>
        <p:nvSpPr>
          <p:cNvPr id="4114" name="Line 35"/>
          <p:cNvSpPr>
            <a:spLocks noChangeShapeType="1"/>
          </p:cNvSpPr>
          <p:nvPr/>
        </p:nvSpPr>
        <p:spPr bwMode="auto">
          <a:xfrm>
            <a:off x="4859338" y="4724400"/>
            <a:ext cx="2174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15" name="Line 36"/>
          <p:cNvSpPr>
            <a:spLocks noChangeShapeType="1"/>
          </p:cNvSpPr>
          <p:nvPr/>
        </p:nvSpPr>
        <p:spPr bwMode="auto">
          <a:xfrm>
            <a:off x="1547813" y="4508500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16" name="Line 37"/>
          <p:cNvSpPr>
            <a:spLocks noChangeShapeType="1"/>
          </p:cNvSpPr>
          <p:nvPr/>
        </p:nvSpPr>
        <p:spPr bwMode="auto">
          <a:xfrm>
            <a:off x="5003800" y="4508500"/>
            <a:ext cx="0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17" name="Line 38"/>
          <p:cNvSpPr>
            <a:spLocks noChangeShapeType="1"/>
          </p:cNvSpPr>
          <p:nvPr/>
        </p:nvSpPr>
        <p:spPr bwMode="auto">
          <a:xfrm>
            <a:off x="2124075" y="4508500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18" name="Line 39"/>
          <p:cNvSpPr>
            <a:spLocks noChangeShapeType="1"/>
          </p:cNvSpPr>
          <p:nvPr/>
        </p:nvSpPr>
        <p:spPr bwMode="auto">
          <a:xfrm>
            <a:off x="3059113" y="4508500"/>
            <a:ext cx="0" cy="865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19" name="Line 40"/>
          <p:cNvSpPr>
            <a:spLocks noChangeShapeType="1"/>
          </p:cNvSpPr>
          <p:nvPr/>
        </p:nvSpPr>
        <p:spPr bwMode="auto">
          <a:xfrm>
            <a:off x="4067175" y="4508500"/>
            <a:ext cx="0" cy="9366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4120" name="Line 42"/>
          <p:cNvSpPr>
            <a:spLocks noChangeShapeType="1"/>
          </p:cNvSpPr>
          <p:nvPr/>
        </p:nvSpPr>
        <p:spPr bwMode="auto">
          <a:xfrm>
            <a:off x="1547813" y="515778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21" name="Line 43"/>
          <p:cNvSpPr>
            <a:spLocks noChangeShapeType="1"/>
          </p:cNvSpPr>
          <p:nvPr/>
        </p:nvSpPr>
        <p:spPr bwMode="auto">
          <a:xfrm>
            <a:off x="2124075" y="5157788"/>
            <a:ext cx="9350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22" name="Line 44"/>
          <p:cNvSpPr>
            <a:spLocks noChangeShapeType="1"/>
          </p:cNvSpPr>
          <p:nvPr/>
        </p:nvSpPr>
        <p:spPr bwMode="auto">
          <a:xfrm>
            <a:off x="3059113" y="515778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23" name="Line 45"/>
          <p:cNvSpPr>
            <a:spLocks noChangeShapeType="1"/>
          </p:cNvSpPr>
          <p:nvPr/>
        </p:nvSpPr>
        <p:spPr bwMode="auto">
          <a:xfrm>
            <a:off x="4067175" y="5157788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4124" name="Rectangle 46"/>
          <p:cNvSpPr>
            <a:spLocks noChangeArrowheads="1"/>
          </p:cNvSpPr>
          <p:nvPr/>
        </p:nvSpPr>
        <p:spPr bwMode="auto">
          <a:xfrm>
            <a:off x="4356100" y="4797425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d</a:t>
            </a:r>
            <a:endParaRPr lang="cs-CZ" sz="1400" baseline="-25000">
              <a:latin typeface="Times New Roman" pitchFamily="18" charset="0"/>
            </a:endParaRPr>
          </a:p>
        </p:txBody>
      </p:sp>
      <p:sp>
        <p:nvSpPr>
          <p:cNvPr id="4125" name="Rectangle 47"/>
          <p:cNvSpPr>
            <a:spLocks noChangeArrowheads="1"/>
          </p:cNvSpPr>
          <p:nvPr/>
        </p:nvSpPr>
        <p:spPr bwMode="auto">
          <a:xfrm>
            <a:off x="3419475" y="4797425"/>
            <a:ext cx="2635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c</a:t>
            </a:r>
            <a:endParaRPr lang="cs-CZ" sz="1400" baseline="-25000">
              <a:latin typeface="Times New Roman" pitchFamily="18" charset="0"/>
            </a:endParaRPr>
          </a:p>
        </p:txBody>
      </p:sp>
      <p:sp>
        <p:nvSpPr>
          <p:cNvPr id="4126" name="Rectangle 48"/>
          <p:cNvSpPr>
            <a:spLocks noChangeArrowheads="1"/>
          </p:cNvSpPr>
          <p:nvPr/>
        </p:nvSpPr>
        <p:spPr bwMode="auto">
          <a:xfrm>
            <a:off x="2411413" y="4797425"/>
            <a:ext cx="3175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 b</a:t>
            </a:r>
            <a:endParaRPr lang="cs-CZ" sz="1400" baseline="-25000">
              <a:latin typeface="Times New Roman" pitchFamily="18" charset="0"/>
            </a:endParaRPr>
          </a:p>
        </p:txBody>
      </p:sp>
      <p:sp>
        <p:nvSpPr>
          <p:cNvPr id="4127" name="Rectangle 49"/>
          <p:cNvSpPr>
            <a:spLocks noChangeArrowheads="1"/>
          </p:cNvSpPr>
          <p:nvPr/>
        </p:nvSpPr>
        <p:spPr bwMode="auto">
          <a:xfrm>
            <a:off x="1692275" y="4797425"/>
            <a:ext cx="3079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latin typeface="Times New Roman" pitchFamily="18" charset="0"/>
              </a:rPr>
              <a:t> a</a:t>
            </a:r>
            <a:endParaRPr lang="cs-CZ" sz="1400" baseline="-2500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28688" y="1214438"/>
            <a:ext cx="7772400" cy="4114800"/>
          </a:xfrm>
        </p:spPr>
        <p:txBody>
          <a:bodyPr/>
          <a:lstStyle/>
          <a:p>
            <a:pPr eaLnBrk="1" hangingPunct="1"/>
            <a:r>
              <a:rPr lang="cs-CZ" sz="2400" b="1" smtClean="0">
                <a:solidFill>
                  <a:srgbClr val="2D2D8A"/>
                </a:solidFill>
                <a:latin typeface="Times New Roman" pitchFamily="18" charset="0"/>
                <a:cs typeface="Times New Roman" pitchFamily="18" charset="0"/>
              </a:rPr>
              <a:t>Řešení:</a:t>
            </a: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Pro určení dvou neznámých reakcí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a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použijeme rovnice:</a:t>
            </a: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+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+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–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–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= 0</a:t>
            </a: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(a + b + c + d) - 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(b + c + d) - 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(c + d) - 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3 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d = 0 </a:t>
            </a:r>
            <a:endParaRPr lang="en-US" sz="2000" baseline="-250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endParaRPr lang="cs-CZ" sz="2000" baseline="-250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Tyto rovnice řešíme:</a:t>
            </a: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n-US" sz="2000" smtClean="0"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(b + c + d) + 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(c + d) +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he-IL" sz="2000" smtClean="0">
                <a:latin typeface="Times New Roman" pitchFamily="18" charset="0"/>
                <a:cs typeface="Times New Roman" pitchFamily="18" charset="0"/>
              </a:rPr>
              <a:t>ּ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d </a:t>
            </a:r>
            <a:r>
              <a:rPr lang="en-US" sz="2000" smtClean="0"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/ (a + b + c + d) </a:t>
            </a:r>
          </a:p>
          <a:p>
            <a:pPr eaLnBrk="1" hangingPunct="1">
              <a:buFontTx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B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=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+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+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– F</a:t>
            </a:r>
            <a:r>
              <a:rPr lang="cs-CZ" sz="2000" baseline="-2500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  <p:sp>
        <p:nvSpPr>
          <p:cNvPr id="5123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340</Words>
  <Application>Microsoft Office PowerPoint</Application>
  <PresentationFormat>Předvádění na obrazovce (4:3)</PresentationFormat>
  <Paragraphs>63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Times New Roman</vt:lpstr>
      <vt:lpstr>Výchozí návrh</vt:lpstr>
      <vt:lpstr>Snímek 1</vt:lpstr>
      <vt:lpstr>Řešení reakcí v uložení nosníků, matematické řešení</vt:lpstr>
      <vt:lpstr>Snímek 3</vt:lpstr>
      <vt:lpstr>Snímek 4</vt:lpstr>
    </vt:vector>
  </TitlesOfParts>
  <Company>BB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BOBINA</dc:creator>
  <cp:lastModifiedBy>Dum</cp:lastModifiedBy>
  <cp:revision>19</cp:revision>
  <dcterms:created xsi:type="dcterms:W3CDTF">2012-08-21T01:03:36Z</dcterms:created>
  <dcterms:modified xsi:type="dcterms:W3CDTF">2014-05-10T10:55:01Z</dcterms:modified>
</cp:coreProperties>
</file>