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tags/tag6.xml" ContentType="application/vnd.openxmlformats-officedocument.presentationml.tag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tags/tag2.xml" ContentType="application/vnd.openxmlformats-officedocument.presentationml.tags+xml"/>
  <Override PartName="/ppt/tags/tag3.xml" ContentType="application/vnd.openxmlformats-officedocument.presentationml.tags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ags/tag1.xml" ContentType="application/vnd.openxmlformats-officedocument.presentationml.tag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tags/tag7.xml" ContentType="application/vnd.openxmlformats-officedocument.presentationml.tag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63" r:id="rId2"/>
    <p:sldId id="264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72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3C019067-AF3F-4178-8242-AD2E67017EA1}" type="datetimeFigureOut">
              <a:rPr lang="cs-CZ"/>
              <a:pPr>
                <a:defRPr/>
              </a:pPr>
              <a:t>10.5.2014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5ECC4D48-D30B-4591-81DA-D4128C16E7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659E355E-6AAD-4F21-8360-D576E6FB950D}" type="datetimeFigureOut">
              <a:rPr lang="cs-CZ"/>
              <a:pPr>
                <a:defRPr/>
              </a:pPr>
              <a:t>10.5.2014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5A05E8C-4B4D-4E87-A9F2-E0CB4E83AB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2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09BAD2-0AE4-43D9-91FC-CDDC06783FB2}" type="slidenum">
              <a:rPr lang="cs-CZ"/>
              <a:pPr>
                <a:defRPr/>
              </a:pPr>
              <a:t>2</a:t>
            </a:fld>
            <a:endParaRPr lang="cs-CZ"/>
          </a:p>
        </p:txBody>
      </p:sp>
      <p:sp>
        <p:nvSpPr>
          <p:cNvPr id="24579" name="Rectangle 1"/>
          <p:cNvSpPr txBox="1">
            <a:spLocks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80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78463" cy="4106863"/>
          </a:xfrm>
          <a:noFill/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2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D017F23-1164-48F0-9DBD-28D619F11D35}" type="slidenum">
              <a:rPr lang="cs-CZ"/>
              <a:pPr>
                <a:defRPr/>
              </a:pPr>
              <a:t>3</a:t>
            </a:fld>
            <a:endParaRPr lang="cs-CZ"/>
          </a:p>
        </p:txBody>
      </p:sp>
      <p:sp>
        <p:nvSpPr>
          <p:cNvPr id="25603" name="Rectangle 1"/>
          <p:cNvSpPr txBox="1">
            <a:spLocks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4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78463" cy="4106863"/>
          </a:xfrm>
          <a:noFill/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2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DC5BAF3-CF51-4717-8F94-D7978E3F53B7}" type="slidenum">
              <a:rPr lang="cs-CZ"/>
              <a:pPr>
                <a:defRPr/>
              </a:pPr>
              <a:t>4</a:t>
            </a:fld>
            <a:endParaRPr lang="cs-CZ"/>
          </a:p>
        </p:txBody>
      </p:sp>
      <p:sp>
        <p:nvSpPr>
          <p:cNvPr id="26627" name="Rectangle 1"/>
          <p:cNvSpPr txBox="1">
            <a:spLocks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8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78463" cy="4106863"/>
          </a:xfrm>
          <a:noFill/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2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E5B4064-8D8A-4E91-98B5-93C545A3F3CE}" type="slidenum">
              <a:rPr lang="cs-CZ"/>
              <a:pPr>
                <a:defRPr/>
              </a:pPr>
              <a:t>5</a:t>
            </a:fld>
            <a:endParaRPr lang="cs-CZ"/>
          </a:p>
        </p:txBody>
      </p:sp>
      <p:sp>
        <p:nvSpPr>
          <p:cNvPr id="27651" name="Rectangle 1"/>
          <p:cNvSpPr txBox="1">
            <a:spLocks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2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78463" cy="4106863"/>
          </a:xfrm>
          <a:noFill/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2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AC1B179-98CF-4057-857F-AA88140F4EFF}" type="slidenum">
              <a:rPr lang="cs-CZ"/>
              <a:pPr>
                <a:defRPr/>
              </a:pPr>
              <a:t>6</a:t>
            </a:fld>
            <a:endParaRPr lang="cs-CZ"/>
          </a:p>
        </p:txBody>
      </p:sp>
      <p:sp>
        <p:nvSpPr>
          <p:cNvPr id="28675" name="Rectangle 1"/>
          <p:cNvSpPr txBox="1">
            <a:spLocks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6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78463" cy="4106863"/>
          </a:xfrm>
          <a:noFill/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2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1CB909C-28DF-444F-AB7E-82043BD9BDB6}" type="slidenum">
              <a:rPr lang="cs-CZ"/>
              <a:pPr>
                <a:defRPr/>
              </a:pPr>
              <a:t>7</a:t>
            </a:fld>
            <a:endParaRPr lang="cs-CZ"/>
          </a:p>
        </p:txBody>
      </p:sp>
      <p:sp>
        <p:nvSpPr>
          <p:cNvPr id="29699" name="Rectangle 1"/>
          <p:cNvSpPr txBox="1">
            <a:spLocks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700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78463" cy="4106863"/>
          </a:xfrm>
          <a:noFill/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2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1309F2D-02E6-4F1B-86B6-F6938210078F}" type="slidenum">
              <a:rPr lang="cs-CZ"/>
              <a:pPr>
                <a:defRPr/>
              </a:pPr>
              <a:t>8</a:t>
            </a:fld>
            <a:endParaRPr lang="cs-CZ"/>
          </a:p>
        </p:txBody>
      </p:sp>
      <p:sp>
        <p:nvSpPr>
          <p:cNvPr id="30723" name="Rectangle 1"/>
          <p:cNvSpPr txBox="1">
            <a:spLocks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4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78463" cy="4106863"/>
          </a:xfrm>
          <a:noFill/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2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945EBF5-66C5-4E8B-8215-9DA34C9B7705}" type="slidenum">
              <a:rPr lang="cs-CZ"/>
              <a:pPr>
                <a:defRPr/>
              </a:pPr>
              <a:t>9</a:t>
            </a:fld>
            <a:endParaRPr lang="cs-CZ"/>
          </a:p>
        </p:txBody>
      </p:sp>
      <p:sp>
        <p:nvSpPr>
          <p:cNvPr id="31747" name="Rectangle 1"/>
          <p:cNvSpPr txBox="1">
            <a:spLocks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8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78463" cy="4106863"/>
          </a:xfrm>
          <a:noFill/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2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565A7A8-861A-4D96-99D7-7A2AAF21F721}" type="slidenum">
              <a:rPr lang="cs-CZ"/>
              <a:pPr>
                <a:defRPr/>
              </a:pPr>
              <a:t>10</a:t>
            </a:fld>
            <a:endParaRPr lang="cs-CZ"/>
          </a:p>
        </p:txBody>
      </p:sp>
      <p:sp>
        <p:nvSpPr>
          <p:cNvPr id="32771" name="Rectangle 1"/>
          <p:cNvSpPr txBox="1">
            <a:spLocks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2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78463" cy="4106863"/>
          </a:xfrm>
          <a:noFill/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900113" y="6381750"/>
            <a:ext cx="7488237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898989"/>
                </a:solidFill>
                <a:latin typeface="Calibri" pitchFamily="32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zápatí 3"/>
          <p:cNvSpPr>
            <a:spLocks noGrp="1"/>
          </p:cNvSpPr>
          <p:nvPr>
            <p:ph type="ftr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dirty="0" smtClean="0"/>
              <a:t>Autorem materiálu a všech jeho částí, není-li uvedeno jinak, je Ing. Zdeňka </a:t>
            </a:r>
            <a:r>
              <a:rPr lang="cs-CZ" dirty="0" err="1" smtClean="0"/>
              <a:t>Soprová</a:t>
            </a:r>
            <a:r>
              <a:rPr lang="cs-CZ" dirty="0" smtClean="0"/>
              <a:t>, Bc.</a:t>
            </a:r>
            <a:br>
              <a:rPr lang="cs-CZ" dirty="0" smtClean="0"/>
            </a:br>
            <a:endParaRPr lang="cs-CZ" dirty="0" smtClean="0"/>
          </a:p>
          <a:p>
            <a:endParaRPr lang="cs-CZ" dirty="0" smtClean="0"/>
          </a:p>
        </p:txBody>
      </p:sp>
      <p:graphicFrame>
        <p:nvGraphicFramePr>
          <p:cNvPr id="13362" name="Group 50"/>
          <p:cNvGraphicFramePr>
            <a:graphicFrameLocks noGrp="1"/>
          </p:cNvGraphicFramePr>
          <p:nvPr/>
        </p:nvGraphicFramePr>
        <p:xfrm>
          <a:off x="1258888" y="827088"/>
          <a:ext cx="6743700" cy="3277553"/>
        </p:xfrm>
        <a:graphic>
          <a:graphicData uri="http://schemas.openxmlformats.org/drawingml/2006/table">
            <a:tbl>
              <a:tblPr/>
              <a:tblGrid>
                <a:gridCol w="1562100"/>
                <a:gridCol w="1890712"/>
                <a:gridCol w="830263"/>
                <a:gridCol w="136525"/>
                <a:gridCol w="136525"/>
                <a:gridCol w="400050"/>
                <a:gridCol w="1008062"/>
                <a:gridCol w="779463"/>
              </a:tblGrid>
              <a:tr h="9001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2" charset="0"/>
                        <a:cs typeface="Times New Roman" pitchFamily="16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2" charset="0"/>
                        <a:cs typeface="Times New Roman" pitchFamily="16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2" charset="0"/>
                          <a:cs typeface="Times New Roman" pitchFamily="16" charset="0"/>
                        </a:rPr>
                        <a:t>Obchodní akademie a Střední odborná škola, gen. F. Fajtla, Louny, p.o.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2" charset="0"/>
                          <a:cs typeface="Times New Roman" pitchFamily="16" charset="0"/>
                        </a:rPr>
                        <a:t>Osvoboditelů 380, Louny</a:t>
                      </a: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2" charset="0"/>
                          <a:cs typeface="Times New Roman" pitchFamily="16" charset="0"/>
                        </a:rPr>
                        <a:t>Číslo projektu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2" charset="0"/>
                          <a:cs typeface="Times New Roman" pitchFamily="16" charset="0"/>
                        </a:rPr>
                        <a:t>CZ.1.07/1.5.00/34.0052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2" charset="0"/>
                        <a:cs typeface="Times New Roman" pitchFamily="16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2" charset="0"/>
                          <a:cs typeface="Times New Roman" pitchFamily="16" charset="0"/>
                        </a:rPr>
                        <a:t>Číslo sady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2" charset="0"/>
                          <a:cs typeface="Times New Roman" pitchFamily="16" charset="0"/>
                        </a:rPr>
                        <a:t> 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17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2" charset="0"/>
                          <a:cs typeface="Times New Roman" pitchFamily="16" charset="0"/>
                        </a:rPr>
                        <a:t>Číslo DUM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2" charset="0"/>
                          <a:cs typeface="Times New Roman" pitchFamily="16" charset="0"/>
                        </a:rPr>
                        <a:t> 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09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2" charset="0"/>
                          <a:cs typeface="Times New Roman" pitchFamily="16" charset="0"/>
                        </a:rPr>
                        <a:t>Předmět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Mechanika 1. r. - Statika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2" charset="0"/>
                          <a:cs typeface="Times New Roman" pitchFamily="16" charset="0"/>
                        </a:rPr>
                        <a:t>Tematický okruh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Prutové soustavy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2" charset="0"/>
                          <a:cs typeface="Times New Roman" pitchFamily="16" charset="0"/>
                        </a:rPr>
                        <a:t>Název materiálu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Řešení prutových soustav styčníkovou metodou, matematické řešení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2" charset="0"/>
                          <a:cs typeface="Times New Roman" pitchFamily="16" charset="0"/>
                        </a:rPr>
                        <a:t>Autor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2" charset="0"/>
                          <a:cs typeface="Times New Roman" pitchFamily="16" charset="0"/>
                        </a:rPr>
                        <a:t> 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Ing. Zdeňka Soprová, Bc.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2" charset="0"/>
                          <a:cs typeface="Times New Roman" pitchFamily="16" charset="0"/>
                        </a:rPr>
                        <a:t>Datum tvorby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2" charset="0"/>
                          <a:cs typeface="Times New Roman" pitchFamily="16" charset="0"/>
                        </a:rPr>
                        <a:t> 3. 3. 2013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2" charset="0"/>
                          <a:cs typeface="Times New Roman" pitchFamily="16" charset="0"/>
                        </a:rPr>
                        <a:t>Ročník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2" charset="0"/>
                          <a:cs typeface="Times New Roman" pitchFamily="16" charset="0"/>
                        </a:rPr>
                        <a:t> 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I.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 gridSpan="8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2" charset="0"/>
                          <a:cs typeface="Times New Roman" pitchFamily="16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6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Žáci se naučí jak pomocí styčníkové metody určit velikost osových sil v prutech prutové konstrukce . Učební materiál je určen pro I. ročník technických škol.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2" charset="0"/>
                          <a:cs typeface="Times New Roman" pitchFamily="16" charset="0"/>
                        </a:rPr>
                        <a:t> 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 gridSpan="8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2" charset="0"/>
                          <a:cs typeface="Times New Roman" pitchFamily="16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Učitel látku promítá na tabuli a provádí výklad.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2" charset="0"/>
                          <a:cs typeface="Times New Roman" pitchFamily="16" charset="0"/>
                        </a:rPr>
                        <a:t> 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13358" name="Skupina 3"/>
          <p:cNvGrpSpPr>
            <a:grpSpLocks/>
          </p:cNvGrpSpPr>
          <p:nvPr/>
        </p:nvGrpSpPr>
        <p:grpSpPr bwMode="auto">
          <a:xfrm>
            <a:off x="1476375" y="838200"/>
            <a:ext cx="3892550" cy="847725"/>
            <a:chOff x="1475656" y="2133600"/>
            <a:chExt cx="3893393" cy="847725"/>
          </a:xfrm>
        </p:grpSpPr>
        <p:pic>
          <p:nvPicPr>
            <p:cNvPr id="13359" name="Obrázek 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475656" y="2133600"/>
              <a:ext cx="2905125" cy="8477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3360" name="Obrázek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788024" y="2266949"/>
              <a:ext cx="581025" cy="5810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1"/>
          <p:cNvSpPr txBox="1">
            <a:spLocks noChangeArrowheads="1"/>
          </p:cNvSpPr>
          <p:nvPr/>
        </p:nvSpPr>
        <p:spPr bwMode="auto">
          <a:xfrm>
            <a:off x="457200" y="252413"/>
            <a:ext cx="8229600" cy="118903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600" b="1">
                <a:solidFill>
                  <a:srgbClr val="333399"/>
                </a:solidFill>
                <a:latin typeface="Times New Roman" pitchFamily="16" charset="0"/>
                <a:cs typeface="Times New Roman" pitchFamily="16" charset="0"/>
              </a:rPr>
              <a:t>Řešení prutových soustav styčníkovou metodou, matematické řešení</a:t>
            </a:r>
          </a:p>
        </p:txBody>
      </p:sp>
      <p:sp>
        <p:nvSpPr>
          <p:cNvPr id="14339" name="Text Box 2"/>
          <p:cNvSpPr txBox="1">
            <a:spLocks noChangeArrowheads="1"/>
          </p:cNvSpPr>
          <p:nvPr/>
        </p:nvSpPr>
        <p:spPr bwMode="auto">
          <a:xfrm>
            <a:off x="468313" y="1916113"/>
            <a:ext cx="8229600" cy="58705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33375" indent="-333375">
              <a:spcBef>
                <a:spcPts val="600"/>
              </a:spcBef>
              <a:buClr>
                <a:srgbClr val="333399"/>
              </a:buClr>
              <a:buFont typeface="Times New Roman" pitchFamily="16" charset="0"/>
              <a:buChar char="•"/>
              <a:tabLst>
                <a:tab pos="333375" algn="l"/>
                <a:tab pos="781050" algn="l"/>
                <a:tab pos="1230313" algn="l"/>
                <a:tab pos="1679575" algn="l"/>
                <a:tab pos="2128838" algn="l"/>
                <a:tab pos="2578100" algn="l"/>
                <a:tab pos="3027363" algn="l"/>
                <a:tab pos="3476625" algn="l"/>
                <a:tab pos="3925888" algn="l"/>
                <a:tab pos="4375150" algn="l"/>
                <a:tab pos="4824413" algn="l"/>
                <a:tab pos="5273675" algn="l"/>
                <a:tab pos="5722938" algn="l"/>
                <a:tab pos="6172200" algn="l"/>
                <a:tab pos="6621463" algn="l"/>
                <a:tab pos="7070725" algn="l"/>
                <a:tab pos="7519988" algn="l"/>
                <a:tab pos="7969250" algn="l"/>
                <a:tab pos="8418513" algn="l"/>
                <a:tab pos="8867775" algn="l"/>
                <a:tab pos="9317038" algn="l"/>
              </a:tabLst>
            </a:pPr>
            <a:r>
              <a:rPr lang="cs-CZ" sz="2800" b="1">
                <a:solidFill>
                  <a:srgbClr val="333399"/>
                </a:solidFill>
                <a:latin typeface="Times New Roman" pitchFamily="16" charset="0"/>
                <a:cs typeface="Times New Roman" pitchFamily="16" charset="0"/>
              </a:rPr>
              <a:t>Prutová soustava:</a:t>
            </a:r>
            <a:r>
              <a:rPr lang="cs-CZ" sz="3200" b="1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</a:t>
            </a:r>
            <a:r>
              <a:rPr lang="cs-CZ" sz="2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je soustava těles, kde je každé těleso spojeno s ostatními členy jen klouby. Tělesa prutové soustavy se nazývají pruty. Místo, kde se konce prutů stýkají nazýváme styčník. V jednom styčníku se vždy stýkají nejméně dva pruty. </a:t>
            </a:r>
          </a:p>
          <a:p>
            <a:pPr marL="333375" indent="-333375">
              <a:spcBef>
                <a:spcPts val="600"/>
              </a:spcBef>
              <a:tabLst>
                <a:tab pos="333375" algn="l"/>
                <a:tab pos="781050" algn="l"/>
                <a:tab pos="1230313" algn="l"/>
                <a:tab pos="1679575" algn="l"/>
                <a:tab pos="2128838" algn="l"/>
                <a:tab pos="2578100" algn="l"/>
                <a:tab pos="3027363" algn="l"/>
                <a:tab pos="3476625" algn="l"/>
                <a:tab pos="3925888" algn="l"/>
                <a:tab pos="4375150" algn="l"/>
                <a:tab pos="4824413" algn="l"/>
                <a:tab pos="5273675" algn="l"/>
                <a:tab pos="5722938" algn="l"/>
                <a:tab pos="6172200" algn="l"/>
                <a:tab pos="6621463" algn="l"/>
                <a:tab pos="7070725" algn="l"/>
                <a:tab pos="7519988" algn="l"/>
                <a:tab pos="7969250" algn="l"/>
                <a:tab pos="8418513" algn="l"/>
                <a:tab pos="8867775" algn="l"/>
                <a:tab pos="9317038" algn="l"/>
              </a:tabLst>
            </a:pPr>
            <a:endParaRPr lang="cs-CZ" sz="2400" b="1">
              <a:solidFill>
                <a:srgbClr val="333399"/>
              </a:solidFill>
              <a:latin typeface="Times New Roman" pitchFamily="16" charset="0"/>
              <a:cs typeface="Times New Roman" pitchFamily="16" charset="0"/>
            </a:endParaRPr>
          </a:p>
          <a:p>
            <a:pPr marL="333375" indent="-333375">
              <a:spcBef>
                <a:spcPts val="700"/>
              </a:spcBef>
              <a:buClr>
                <a:srgbClr val="333399"/>
              </a:buClr>
              <a:buFont typeface="Times New Roman" pitchFamily="16" charset="0"/>
              <a:buChar char="•"/>
              <a:tabLst>
                <a:tab pos="333375" algn="l"/>
                <a:tab pos="781050" algn="l"/>
                <a:tab pos="1230313" algn="l"/>
                <a:tab pos="1679575" algn="l"/>
                <a:tab pos="2128838" algn="l"/>
                <a:tab pos="2578100" algn="l"/>
                <a:tab pos="3027363" algn="l"/>
                <a:tab pos="3476625" algn="l"/>
                <a:tab pos="3925888" algn="l"/>
                <a:tab pos="4375150" algn="l"/>
                <a:tab pos="4824413" algn="l"/>
                <a:tab pos="5273675" algn="l"/>
                <a:tab pos="5722938" algn="l"/>
                <a:tab pos="6172200" algn="l"/>
                <a:tab pos="6621463" algn="l"/>
                <a:tab pos="7070725" algn="l"/>
                <a:tab pos="7519988" algn="l"/>
                <a:tab pos="7969250" algn="l"/>
                <a:tab pos="8418513" algn="l"/>
                <a:tab pos="8867775" algn="l"/>
                <a:tab pos="9317038" algn="l"/>
              </a:tabLst>
            </a:pPr>
            <a:r>
              <a:rPr lang="cs-CZ" sz="2800" b="1">
                <a:solidFill>
                  <a:srgbClr val="333399"/>
                </a:solidFill>
                <a:latin typeface="Times New Roman" pitchFamily="16" charset="0"/>
                <a:cs typeface="Times New Roman" pitchFamily="16" charset="0"/>
              </a:rPr>
              <a:t>Při řešení prutové soustavy musí být:</a:t>
            </a:r>
          </a:p>
          <a:p>
            <a:pPr marL="733425" lvl="1" indent="-276225">
              <a:spcBef>
                <a:spcPts val="600"/>
              </a:spcBef>
              <a:buFont typeface="Times New Roman" pitchFamily="16" charset="0"/>
              <a:buChar char="•"/>
              <a:tabLst>
                <a:tab pos="333375" algn="l"/>
                <a:tab pos="781050" algn="l"/>
                <a:tab pos="1230313" algn="l"/>
                <a:tab pos="1679575" algn="l"/>
                <a:tab pos="2128838" algn="l"/>
                <a:tab pos="2578100" algn="l"/>
                <a:tab pos="3027363" algn="l"/>
                <a:tab pos="3476625" algn="l"/>
                <a:tab pos="3925888" algn="l"/>
                <a:tab pos="4375150" algn="l"/>
                <a:tab pos="4824413" algn="l"/>
                <a:tab pos="5273675" algn="l"/>
                <a:tab pos="5722938" algn="l"/>
                <a:tab pos="6172200" algn="l"/>
                <a:tab pos="6621463" algn="l"/>
                <a:tab pos="7070725" algn="l"/>
                <a:tab pos="7519988" algn="l"/>
                <a:tab pos="7969250" algn="l"/>
                <a:tab pos="8418513" algn="l"/>
                <a:tab pos="8867775" algn="l"/>
                <a:tab pos="9317038" algn="l"/>
              </a:tabLst>
            </a:pPr>
            <a:r>
              <a:rPr lang="cs-CZ" sz="2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navržená prutová soustava staticky určitá</a:t>
            </a:r>
          </a:p>
          <a:p>
            <a:pPr marL="733425" lvl="1" indent="-276225">
              <a:spcBef>
                <a:spcPts val="600"/>
              </a:spcBef>
              <a:buFont typeface="Times New Roman" pitchFamily="16" charset="0"/>
              <a:buChar char="•"/>
              <a:tabLst>
                <a:tab pos="333375" algn="l"/>
                <a:tab pos="781050" algn="l"/>
                <a:tab pos="1230313" algn="l"/>
                <a:tab pos="1679575" algn="l"/>
                <a:tab pos="2128838" algn="l"/>
                <a:tab pos="2578100" algn="l"/>
                <a:tab pos="3027363" algn="l"/>
                <a:tab pos="3476625" algn="l"/>
                <a:tab pos="3925888" algn="l"/>
                <a:tab pos="4375150" algn="l"/>
                <a:tab pos="4824413" algn="l"/>
                <a:tab pos="5273675" algn="l"/>
                <a:tab pos="5722938" algn="l"/>
                <a:tab pos="6172200" algn="l"/>
                <a:tab pos="6621463" algn="l"/>
                <a:tab pos="7070725" algn="l"/>
                <a:tab pos="7519988" algn="l"/>
                <a:tab pos="7969250" algn="l"/>
                <a:tab pos="8418513" algn="l"/>
                <a:tab pos="8867775" algn="l"/>
                <a:tab pos="9317038" algn="l"/>
              </a:tabLst>
            </a:pPr>
            <a:r>
              <a:rPr lang="cs-CZ" sz="2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síly a momenty na jednotlivých uvolněných prutech v rovnováze</a:t>
            </a:r>
          </a:p>
          <a:p>
            <a:pPr marL="733425" lvl="1" indent="-276225">
              <a:spcBef>
                <a:spcPts val="600"/>
              </a:spcBef>
              <a:buFont typeface="Times New Roman" pitchFamily="16" charset="0"/>
              <a:buChar char="•"/>
              <a:tabLst>
                <a:tab pos="333375" algn="l"/>
                <a:tab pos="781050" algn="l"/>
                <a:tab pos="1230313" algn="l"/>
                <a:tab pos="1679575" algn="l"/>
                <a:tab pos="2128838" algn="l"/>
                <a:tab pos="2578100" algn="l"/>
                <a:tab pos="3027363" algn="l"/>
                <a:tab pos="3476625" algn="l"/>
                <a:tab pos="3925888" algn="l"/>
                <a:tab pos="4375150" algn="l"/>
                <a:tab pos="4824413" algn="l"/>
                <a:tab pos="5273675" algn="l"/>
                <a:tab pos="5722938" algn="l"/>
                <a:tab pos="6172200" algn="l"/>
                <a:tab pos="6621463" algn="l"/>
                <a:tab pos="7070725" algn="l"/>
                <a:tab pos="7519988" algn="l"/>
                <a:tab pos="7969250" algn="l"/>
                <a:tab pos="8418513" algn="l"/>
                <a:tab pos="8867775" algn="l"/>
                <a:tab pos="9317038" algn="l"/>
              </a:tabLst>
            </a:pPr>
            <a:r>
              <a:rPr lang="cs-CZ" sz="2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splněny podmínky rovnováhy sil a momentů ve styčnících</a:t>
            </a:r>
          </a:p>
          <a:p>
            <a:pPr marL="333375" indent="-333375">
              <a:spcBef>
                <a:spcPts val="700"/>
              </a:spcBef>
              <a:tabLst>
                <a:tab pos="333375" algn="l"/>
                <a:tab pos="781050" algn="l"/>
                <a:tab pos="1230313" algn="l"/>
                <a:tab pos="1679575" algn="l"/>
                <a:tab pos="2128838" algn="l"/>
                <a:tab pos="2578100" algn="l"/>
                <a:tab pos="3027363" algn="l"/>
                <a:tab pos="3476625" algn="l"/>
                <a:tab pos="3925888" algn="l"/>
                <a:tab pos="4375150" algn="l"/>
                <a:tab pos="4824413" algn="l"/>
                <a:tab pos="5273675" algn="l"/>
                <a:tab pos="5722938" algn="l"/>
                <a:tab pos="6172200" algn="l"/>
                <a:tab pos="6621463" algn="l"/>
                <a:tab pos="7070725" algn="l"/>
                <a:tab pos="7519988" algn="l"/>
                <a:tab pos="7969250" algn="l"/>
                <a:tab pos="8418513" algn="l"/>
                <a:tab pos="8867775" algn="l"/>
                <a:tab pos="9317038" algn="l"/>
              </a:tabLst>
            </a:pPr>
            <a:endParaRPr lang="cs-CZ" sz="280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  <a:p>
            <a:pPr marL="333375" indent="-333375">
              <a:spcBef>
                <a:spcPts val="700"/>
              </a:spcBef>
              <a:tabLst>
                <a:tab pos="333375" algn="l"/>
                <a:tab pos="781050" algn="l"/>
                <a:tab pos="1230313" algn="l"/>
                <a:tab pos="1679575" algn="l"/>
                <a:tab pos="2128838" algn="l"/>
                <a:tab pos="2578100" algn="l"/>
                <a:tab pos="3027363" algn="l"/>
                <a:tab pos="3476625" algn="l"/>
                <a:tab pos="3925888" algn="l"/>
                <a:tab pos="4375150" algn="l"/>
                <a:tab pos="4824413" algn="l"/>
                <a:tab pos="5273675" algn="l"/>
                <a:tab pos="5722938" algn="l"/>
                <a:tab pos="6172200" algn="l"/>
                <a:tab pos="6621463" algn="l"/>
                <a:tab pos="7070725" algn="l"/>
                <a:tab pos="7519988" algn="l"/>
                <a:tab pos="7969250" algn="l"/>
                <a:tab pos="8418513" algn="l"/>
                <a:tab pos="8867775" algn="l"/>
                <a:tab pos="9317038" algn="l"/>
              </a:tabLst>
            </a:pPr>
            <a:endParaRPr lang="cs-CZ" sz="280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  <a:p>
            <a:pPr marL="333375" indent="-333375">
              <a:spcBef>
                <a:spcPts val="700"/>
              </a:spcBef>
              <a:tabLst>
                <a:tab pos="333375" algn="l"/>
                <a:tab pos="781050" algn="l"/>
                <a:tab pos="1230313" algn="l"/>
                <a:tab pos="1679575" algn="l"/>
                <a:tab pos="2128838" algn="l"/>
                <a:tab pos="2578100" algn="l"/>
                <a:tab pos="3027363" algn="l"/>
                <a:tab pos="3476625" algn="l"/>
                <a:tab pos="3925888" algn="l"/>
                <a:tab pos="4375150" algn="l"/>
                <a:tab pos="4824413" algn="l"/>
                <a:tab pos="5273675" algn="l"/>
                <a:tab pos="5722938" algn="l"/>
                <a:tab pos="6172200" algn="l"/>
                <a:tab pos="6621463" algn="l"/>
                <a:tab pos="7070725" algn="l"/>
                <a:tab pos="7519988" algn="l"/>
                <a:tab pos="7969250" algn="l"/>
                <a:tab pos="8418513" algn="l"/>
                <a:tab pos="8867775" algn="l"/>
                <a:tab pos="9317038" algn="l"/>
              </a:tabLst>
            </a:pPr>
            <a:endParaRPr lang="cs-CZ" sz="280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1"/>
          <p:cNvSpPr txBox="1">
            <a:spLocks noChangeArrowheads="1"/>
          </p:cNvSpPr>
          <p:nvPr/>
        </p:nvSpPr>
        <p:spPr bwMode="auto">
          <a:xfrm>
            <a:off x="539750" y="620713"/>
            <a:ext cx="7772400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33375" indent="-333375">
              <a:spcBef>
                <a:spcPts val="600"/>
              </a:spcBef>
              <a:buClr>
                <a:srgbClr val="333399"/>
              </a:buClr>
              <a:buFont typeface="Times New Roman" pitchFamily="16" charset="0"/>
              <a:buChar char="•"/>
              <a:tabLst>
                <a:tab pos="333375" algn="l"/>
                <a:tab pos="781050" algn="l"/>
                <a:tab pos="1230313" algn="l"/>
                <a:tab pos="1679575" algn="l"/>
                <a:tab pos="2128838" algn="l"/>
                <a:tab pos="2578100" algn="l"/>
                <a:tab pos="3027363" algn="l"/>
                <a:tab pos="3476625" algn="l"/>
                <a:tab pos="3925888" algn="l"/>
                <a:tab pos="4375150" algn="l"/>
                <a:tab pos="4824413" algn="l"/>
                <a:tab pos="5273675" algn="l"/>
                <a:tab pos="5722938" algn="l"/>
                <a:tab pos="6172200" algn="l"/>
                <a:tab pos="6621463" algn="l"/>
                <a:tab pos="7070725" algn="l"/>
                <a:tab pos="7519988" algn="l"/>
                <a:tab pos="7969250" algn="l"/>
                <a:tab pos="8418513" algn="l"/>
                <a:tab pos="8867775" algn="l"/>
                <a:tab pos="9317038" algn="l"/>
              </a:tabLst>
            </a:pPr>
            <a:r>
              <a:rPr lang="cs-CZ" sz="2400" b="1">
                <a:solidFill>
                  <a:srgbClr val="333399"/>
                </a:solidFill>
                <a:latin typeface="Times New Roman" pitchFamily="16" charset="0"/>
                <a:cs typeface="Times New Roman" pitchFamily="16" charset="0"/>
              </a:rPr>
              <a:t>Příklad:</a:t>
            </a:r>
          </a:p>
          <a:p>
            <a:pPr marL="333375" indent="-333375">
              <a:spcBef>
                <a:spcPts val="500"/>
              </a:spcBef>
              <a:tabLst>
                <a:tab pos="333375" algn="l"/>
                <a:tab pos="781050" algn="l"/>
                <a:tab pos="1230313" algn="l"/>
                <a:tab pos="1679575" algn="l"/>
                <a:tab pos="2128838" algn="l"/>
                <a:tab pos="2578100" algn="l"/>
                <a:tab pos="3027363" algn="l"/>
                <a:tab pos="3476625" algn="l"/>
                <a:tab pos="3925888" algn="l"/>
                <a:tab pos="4375150" algn="l"/>
                <a:tab pos="4824413" algn="l"/>
                <a:tab pos="5273675" algn="l"/>
                <a:tab pos="5722938" algn="l"/>
                <a:tab pos="6172200" algn="l"/>
                <a:tab pos="6621463" algn="l"/>
                <a:tab pos="7070725" algn="l"/>
                <a:tab pos="7519988" algn="l"/>
                <a:tab pos="7969250" algn="l"/>
                <a:tab pos="8418513" algn="l"/>
                <a:tab pos="8867775" algn="l"/>
                <a:tab pos="9317038" algn="l"/>
              </a:tabLst>
            </a:pP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    Určete početní metodou velikost osových sil v prutech u  zadané prutové konstrukce. Použijte styčníkovou metodu.</a:t>
            </a:r>
          </a:p>
        </p:txBody>
      </p:sp>
      <p:sp>
        <p:nvSpPr>
          <p:cNvPr id="15363" name="Line 2"/>
          <p:cNvSpPr>
            <a:spLocks noChangeShapeType="1"/>
          </p:cNvSpPr>
          <p:nvPr/>
        </p:nvSpPr>
        <p:spPr bwMode="auto">
          <a:xfrm>
            <a:off x="2052638" y="4365625"/>
            <a:ext cx="3600450" cy="1588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5364" name="Line 3"/>
          <p:cNvSpPr>
            <a:spLocks noChangeShapeType="1"/>
          </p:cNvSpPr>
          <p:nvPr/>
        </p:nvSpPr>
        <p:spPr bwMode="auto">
          <a:xfrm flipV="1">
            <a:off x="2052638" y="2843213"/>
            <a:ext cx="935037" cy="1531937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5365" name="Line 4"/>
          <p:cNvSpPr>
            <a:spLocks noChangeShapeType="1"/>
          </p:cNvSpPr>
          <p:nvPr/>
        </p:nvSpPr>
        <p:spPr bwMode="auto">
          <a:xfrm>
            <a:off x="2987675" y="2852738"/>
            <a:ext cx="936625" cy="1512887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5366" name="Line 5"/>
          <p:cNvSpPr>
            <a:spLocks noChangeShapeType="1"/>
          </p:cNvSpPr>
          <p:nvPr/>
        </p:nvSpPr>
        <p:spPr bwMode="auto">
          <a:xfrm flipV="1">
            <a:off x="3924300" y="2843213"/>
            <a:ext cx="863600" cy="1531937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5367" name="Line 6"/>
          <p:cNvSpPr>
            <a:spLocks noChangeShapeType="1"/>
          </p:cNvSpPr>
          <p:nvPr/>
        </p:nvSpPr>
        <p:spPr bwMode="auto">
          <a:xfrm>
            <a:off x="4787900" y="2852738"/>
            <a:ext cx="865188" cy="1512887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5368" name="Line 7"/>
          <p:cNvSpPr>
            <a:spLocks noChangeShapeType="1"/>
          </p:cNvSpPr>
          <p:nvPr/>
        </p:nvSpPr>
        <p:spPr bwMode="auto">
          <a:xfrm>
            <a:off x="2987675" y="2060575"/>
            <a:ext cx="1588" cy="792163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5369" name="Line 8"/>
          <p:cNvSpPr>
            <a:spLocks noChangeShapeType="1"/>
          </p:cNvSpPr>
          <p:nvPr/>
        </p:nvSpPr>
        <p:spPr bwMode="auto">
          <a:xfrm>
            <a:off x="4787900" y="1989138"/>
            <a:ext cx="1588" cy="863600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5370" name="AutoShape 9"/>
          <p:cNvSpPr>
            <a:spLocks noChangeArrowheads="1"/>
          </p:cNvSpPr>
          <p:nvPr/>
        </p:nvSpPr>
        <p:spPr bwMode="auto">
          <a:xfrm>
            <a:off x="5508625" y="4365625"/>
            <a:ext cx="217488" cy="144463"/>
          </a:xfrm>
          <a:prstGeom prst="triangle">
            <a:avLst>
              <a:gd name="adj" fmla="val 50000"/>
            </a:avLst>
          </a:prstGeom>
          <a:solidFill>
            <a:srgbClr val="BBE0E3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71" name="AutoShape 10"/>
          <p:cNvSpPr>
            <a:spLocks noChangeArrowheads="1"/>
          </p:cNvSpPr>
          <p:nvPr/>
        </p:nvSpPr>
        <p:spPr bwMode="auto">
          <a:xfrm>
            <a:off x="1979613" y="4365625"/>
            <a:ext cx="215900" cy="142875"/>
          </a:xfrm>
          <a:prstGeom prst="triangle">
            <a:avLst>
              <a:gd name="adj" fmla="val 50000"/>
            </a:avLst>
          </a:prstGeom>
          <a:solidFill>
            <a:srgbClr val="BBE0E3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72" name="Line 11"/>
          <p:cNvSpPr>
            <a:spLocks noChangeShapeType="1"/>
          </p:cNvSpPr>
          <p:nvPr/>
        </p:nvSpPr>
        <p:spPr bwMode="auto">
          <a:xfrm>
            <a:off x="5508625" y="4581525"/>
            <a:ext cx="215900" cy="1588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5373" name="Line 12"/>
          <p:cNvSpPr>
            <a:spLocks noChangeShapeType="1"/>
          </p:cNvSpPr>
          <p:nvPr/>
        </p:nvSpPr>
        <p:spPr bwMode="auto">
          <a:xfrm>
            <a:off x="2052638" y="4365625"/>
            <a:ext cx="1587" cy="647700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5374" name="Line 13"/>
          <p:cNvSpPr>
            <a:spLocks noChangeShapeType="1"/>
          </p:cNvSpPr>
          <p:nvPr/>
        </p:nvSpPr>
        <p:spPr bwMode="auto">
          <a:xfrm>
            <a:off x="5653088" y="4365625"/>
            <a:ext cx="1587" cy="576263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5375" name="Line 14"/>
          <p:cNvSpPr>
            <a:spLocks noChangeShapeType="1"/>
          </p:cNvSpPr>
          <p:nvPr/>
        </p:nvSpPr>
        <p:spPr bwMode="auto">
          <a:xfrm flipV="1">
            <a:off x="2052638" y="3635375"/>
            <a:ext cx="1587" cy="739775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5376" name="Line 15"/>
          <p:cNvSpPr>
            <a:spLocks noChangeShapeType="1"/>
          </p:cNvSpPr>
          <p:nvPr/>
        </p:nvSpPr>
        <p:spPr bwMode="auto">
          <a:xfrm flipV="1">
            <a:off x="5653088" y="3492500"/>
            <a:ext cx="1587" cy="882650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5377" name="Line 16"/>
          <p:cNvSpPr>
            <a:spLocks noChangeShapeType="1"/>
          </p:cNvSpPr>
          <p:nvPr/>
        </p:nvSpPr>
        <p:spPr bwMode="auto">
          <a:xfrm>
            <a:off x="2987675" y="2852738"/>
            <a:ext cx="1800225" cy="1587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5378" name="Line 17"/>
          <p:cNvSpPr>
            <a:spLocks noChangeShapeType="1"/>
          </p:cNvSpPr>
          <p:nvPr/>
        </p:nvSpPr>
        <p:spPr bwMode="auto">
          <a:xfrm>
            <a:off x="2987675" y="2852738"/>
            <a:ext cx="1588" cy="2160587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5379" name="Line 18"/>
          <p:cNvSpPr>
            <a:spLocks noChangeShapeType="1"/>
          </p:cNvSpPr>
          <p:nvPr/>
        </p:nvSpPr>
        <p:spPr bwMode="auto">
          <a:xfrm>
            <a:off x="4787900" y="2852738"/>
            <a:ext cx="1588" cy="2160587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5380" name="Line 19"/>
          <p:cNvSpPr>
            <a:spLocks noChangeShapeType="1"/>
          </p:cNvSpPr>
          <p:nvPr/>
        </p:nvSpPr>
        <p:spPr bwMode="auto">
          <a:xfrm>
            <a:off x="2052638" y="4868863"/>
            <a:ext cx="935037" cy="1587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 type="triangle" w="med" len="med"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5381" name="Line 20"/>
          <p:cNvSpPr>
            <a:spLocks noChangeShapeType="1"/>
          </p:cNvSpPr>
          <p:nvPr/>
        </p:nvSpPr>
        <p:spPr bwMode="auto">
          <a:xfrm>
            <a:off x="2987675" y="4868863"/>
            <a:ext cx="1800225" cy="1587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 type="triangle" w="med" len="med"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5382" name="Line 21"/>
          <p:cNvSpPr>
            <a:spLocks noChangeShapeType="1"/>
          </p:cNvSpPr>
          <p:nvPr/>
        </p:nvSpPr>
        <p:spPr bwMode="auto">
          <a:xfrm>
            <a:off x="4787900" y="4868863"/>
            <a:ext cx="865188" cy="1587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 type="triangle" w="med" len="med"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5383" name="Text Box 22"/>
          <p:cNvSpPr txBox="1">
            <a:spLocks noChangeArrowheads="1"/>
          </p:cNvSpPr>
          <p:nvPr/>
        </p:nvSpPr>
        <p:spPr bwMode="auto">
          <a:xfrm>
            <a:off x="2339975" y="4510088"/>
            <a:ext cx="431800" cy="30638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spcBef>
                <a:spcPts val="875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a</a:t>
            </a:r>
          </a:p>
        </p:txBody>
      </p:sp>
      <p:sp>
        <p:nvSpPr>
          <p:cNvPr id="15384" name="Text Box 23"/>
          <p:cNvSpPr txBox="1">
            <a:spLocks noChangeArrowheads="1"/>
          </p:cNvSpPr>
          <p:nvPr/>
        </p:nvSpPr>
        <p:spPr bwMode="auto">
          <a:xfrm>
            <a:off x="3563938" y="4510088"/>
            <a:ext cx="647700" cy="30638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spcBef>
                <a:spcPts val="875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   b</a:t>
            </a:r>
          </a:p>
        </p:txBody>
      </p:sp>
      <p:sp>
        <p:nvSpPr>
          <p:cNvPr id="15385" name="Text Box 24"/>
          <p:cNvSpPr txBox="1">
            <a:spLocks noChangeArrowheads="1"/>
          </p:cNvSpPr>
          <p:nvPr/>
        </p:nvSpPr>
        <p:spPr bwMode="auto">
          <a:xfrm>
            <a:off x="5148263" y="4510088"/>
            <a:ext cx="504825" cy="30638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spcBef>
                <a:spcPts val="875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  <a:latin typeface="Times New Roman" pitchFamily="16" charset="0"/>
              </a:rPr>
              <a:t>c</a:t>
            </a:r>
          </a:p>
        </p:txBody>
      </p:sp>
      <p:sp>
        <p:nvSpPr>
          <p:cNvPr id="15386" name="Text Box 25"/>
          <p:cNvSpPr txBox="1">
            <a:spLocks noChangeArrowheads="1"/>
          </p:cNvSpPr>
          <p:nvPr/>
        </p:nvSpPr>
        <p:spPr bwMode="auto">
          <a:xfrm>
            <a:off x="1728788" y="3624263"/>
            <a:ext cx="431800" cy="3365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spcBef>
                <a:spcPts val="875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14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A</a:t>
            </a:r>
          </a:p>
        </p:txBody>
      </p:sp>
      <p:sp>
        <p:nvSpPr>
          <p:cNvPr id="15387" name="Text Box 26"/>
          <p:cNvSpPr txBox="1">
            <a:spLocks noChangeArrowheads="1"/>
          </p:cNvSpPr>
          <p:nvPr/>
        </p:nvSpPr>
        <p:spPr bwMode="auto">
          <a:xfrm>
            <a:off x="5653088" y="3717925"/>
            <a:ext cx="431800" cy="3365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spcBef>
                <a:spcPts val="875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14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B</a:t>
            </a:r>
          </a:p>
        </p:txBody>
      </p:sp>
      <p:sp>
        <p:nvSpPr>
          <p:cNvPr id="15388" name="Text Box 27"/>
          <p:cNvSpPr txBox="1">
            <a:spLocks noChangeArrowheads="1"/>
          </p:cNvSpPr>
          <p:nvPr/>
        </p:nvSpPr>
        <p:spPr bwMode="auto">
          <a:xfrm>
            <a:off x="2987675" y="2276475"/>
            <a:ext cx="431800" cy="3365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spcBef>
                <a:spcPts val="875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14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Z1</a:t>
            </a:r>
          </a:p>
        </p:txBody>
      </p:sp>
      <p:sp>
        <p:nvSpPr>
          <p:cNvPr id="15389" name="Text Box 28"/>
          <p:cNvSpPr txBox="1">
            <a:spLocks noChangeArrowheads="1"/>
          </p:cNvSpPr>
          <p:nvPr/>
        </p:nvSpPr>
        <p:spPr bwMode="auto">
          <a:xfrm>
            <a:off x="4860925" y="2349500"/>
            <a:ext cx="431800" cy="3365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spcBef>
                <a:spcPts val="875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14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Z2</a:t>
            </a:r>
          </a:p>
        </p:txBody>
      </p:sp>
      <p:sp>
        <p:nvSpPr>
          <p:cNvPr id="15390" name="Text Box 29"/>
          <p:cNvSpPr txBox="1">
            <a:spLocks noChangeArrowheads="1"/>
          </p:cNvSpPr>
          <p:nvPr/>
        </p:nvSpPr>
        <p:spPr bwMode="auto">
          <a:xfrm>
            <a:off x="1619250" y="4076700"/>
            <a:ext cx="431800" cy="30638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spcBef>
                <a:spcPts val="875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A</a:t>
            </a:r>
          </a:p>
        </p:txBody>
      </p:sp>
      <p:sp>
        <p:nvSpPr>
          <p:cNvPr id="15391" name="Text Box 30"/>
          <p:cNvSpPr txBox="1">
            <a:spLocks noChangeArrowheads="1"/>
          </p:cNvSpPr>
          <p:nvPr/>
        </p:nvSpPr>
        <p:spPr bwMode="auto">
          <a:xfrm>
            <a:off x="5707063" y="3997325"/>
            <a:ext cx="431800" cy="30638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spcBef>
                <a:spcPts val="875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B</a:t>
            </a:r>
          </a:p>
        </p:txBody>
      </p:sp>
      <p:sp>
        <p:nvSpPr>
          <p:cNvPr id="15392" name="Text Box 31"/>
          <p:cNvSpPr txBox="1">
            <a:spLocks noChangeArrowheads="1"/>
          </p:cNvSpPr>
          <p:nvPr/>
        </p:nvSpPr>
        <p:spPr bwMode="auto">
          <a:xfrm>
            <a:off x="2268538" y="3284538"/>
            <a:ext cx="431800" cy="30638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spcBef>
                <a:spcPts val="875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1</a:t>
            </a:r>
          </a:p>
        </p:txBody>
      </p:sp>
      <p:sp>
        <p:nvSpPr>
          <p:cNvPr id="15393" name="Text Box 32"/>
          <p:cNvSpPr txBox="1">
            <a:spLocks noChangeArrowheads="1"/>
          </p:cNvSpPr>
          <p:nvPr/>
        </p:nvSpPr>
        <p:spPr bwMode="auto">
          <a:xfrm>
            <a:off x="2339975" y="4076700"/>
            <a:ext cx="431800" cy="30638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spcBef>
                <a:spcPts val="875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 2</a:t>
            </a:r>
          </a:p>
        </p:txBody>
      </p:sp>
      <p:sp>
        <p:nvSpPr>
          <p:cNvPr id="15394" name="Text Box 33"/>
          <p:cNvSpPr txBox="1">
            <a:spLocks noChangeArrowheads="1"/>
          </p:cNvSpPr>
          <p:nvPr/>
        </p:nvSpPr>
        <p:spPr bwMode="auto">
          <a:xfrm>
            <a:off x="3419475" y="3284538"/>
            <a:ext cx="431800" cy="30638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spcBef>
                <a:spcPts val="875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3</a:t>
            </a:r>
          </a:p>
        </p:txBody>
      </p:sp>
      <p:sp>
        <p:nvSpPr>
          <p:cNvPr id="15395" name="Text Box 34"/>
          <p:cNvSpPr txBox="1">
            <a:spLocks noChangeArrowheads="1"/>
          </p:cNvSpPr>
          <p:nvPr/>
        </p:nvSpPr>
        <p:spPr bwMode="auto">
          <a:xfrm>
            <a:off x="3924300" y="3284538"/>
            <a:ext cx="431800" cy="30638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spcBef>
                <a:spcPts val="875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  4</a:t>
            </a:r>
          </a:p>
        </p:txBody>
      </p:sp>
      <p:sp>
        <p:nvSpPr>
          <p:cNvPr id="15396" name="Text Box 35"/>
          <p:cNvSpPr txBox="1">
            <a:spLocks noChangeArrowheads="1"/>
          </p:cNvSpPr>
          <p:nvPr/>
        </p:nvSpPr>
        <p:spPr bwMode="auto">
          <a:xfrm>
            <a:off x="3708400" y="2492375"/>
            <a:ext cx="431800" cy="30638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spcBef>
                <a:spcPts val="875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 7</a:t>
            </a:r>
          </a:p>
        </p:txBody>
      </p:sp>
      <p:sp>
        <p:nvSpPr>
          <p:cNvPr id="15397" name="Text Box 36"/>
          <p:cNvSpPr txBox="1">
            <a:spLocks noChangeArrowheads="1"/>
          </p:cNvSpPr>
          <p:nvPr/>
        </p:nvSpPr>
        <p:spPr bwMode="auto">
          <a:xfrm>
            <a:off x="5148263" y="3284538"/>
            <a:ext cx="431800" cy="30638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spcBef>
                <a:spcPts val="875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6</a:t>
            </a:r>
          </a:p>
        </p:txBody>
      </p:sp>
      <p:sp>
        <p:nvSpPr>
          <p:cNvPr id="15398" name="Text Box 37"/>
          <p:cNvSpPr txBox="1">
            <a:spLocks noChangeArrowheads="1"/>
          </p:cNvSpPr>
          <p:nvPr/>
        </p:nvSpPr>
        <p:spPr bwMode="auto">
          <a:xfrm>
            <a:off x="4284663" y="4076700"/>
            <a:ext cx="431800" cy="30638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spcBef>
                <a:spcPts val="875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5</a:t>
            </a:r>
          </a:p>
        </p:txBody>
      </p:sp>
      <p:sp>
        <p:nvSpPr>
          <p:cNvPr id="15399" name="Text Box 38"/>
          <p:cNvSpPr txBox="1">
            <a:spLocks noChangeArrowheads="1"/>
          </p:cNvSpPr>
          <p:nvPr/>
        </p:nvSpPr>
        <p:spPr bwMode="auto">
          <a:xfrm>
            <a:off x="1835150" y="4221163"/>
            <a:ext cx="431800" cy="30638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spcBef>
                <a:spcPts val="875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I</a:t>
            </a:r>
          </a:p>
        </p:txBody>
      </p:sp>
      <p:sp>
        <p:nvSpPr>
          <p:cNvPr id="15400" name="Text Box 39"/>
          <p:cNvSpPr txBox="1">
            <a:spLocks noChangeArrowheads="1"/>
          </p:cNvSpPr>
          <p:nvPr/>
        </p:nvSpPr>
        <p:spPr bwMode="auto">
          <a:xfrm>
            <a:off x="2555875" y="2636838"/>
            <a:ext cx="431800" cy="30638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spcBef>
                <a:spcPts val="875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 II</a:t>
            </a:r>
          </a:p>
        </p:txBody>
      </p:sp>
      <p:sp>
        <p:nvSpPr>
          <p:cNvPr id="15401" name="Text Box 40"/>
          <p:cNvSpPr txBox="1">
            <a:spLocks noChangeArrowheads="1"/>
          </p:cNvSpPr>
          <p:nvPr/>
        </p:nvSpPr>
        <p:spPr bwMode="auto">
          <a:xfrm>
            <a:off x="4787900" y="2636838"/>
            <a:ext cx="431800" cy="30638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spcBef>
                <a:spcPts val="875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IV</a:t>
            </a:r>
          </a:p>
        </p:txBody>
      </p:sp>
      <p:sp>
        <p:nvSpPr>
          <p:cNvPr id="15402" name="Text Box 41"/>
          <p:cNvSpPr txBox="1">
            <a:spLocks noChangeArrowheads="1"/>
          </p:cNvSpPr>
          <p:nvPr/>
        </p:nvSpPr>
        <p:spPr bwMode="auto">
          <a:xfrm>
            <a:off x="3708400" y="4292600"/>
            <a:ext cx="431800" cy="30638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spcBef>
                <a:spcPts val="875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III</a:t>
            </a:r>
          </a:p>
        </p:txBody>
      </p:sp>
      <p:sp>
        <p:nvSpPr>
          <p:cNvPr id="15403" name="Text Box 42"/>
          <p:cNvSpPr txBox="1">
            <a:spLocks noChangeArrowheads="1"/>
          </p:cNvSpPr>
          <p:nvPr/>
        </p:nvSpPr>
        <p:spPr bwMode="auto">
          <a:xfrm>
            <a:off x="5580063" y="4221163"/>
            <a:ext cx="431800" cy="30638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spcBef>
                <a:spcPts val="875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V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Text Box 1"/>
          <p:cNvSpPr txBox="1">
            <a:spLocks noChangeArrowheads="1"/>
          </p:cNvSpPr>
          <p:nvPr/>
        </p:nvSpPr>
        <p:spPr bwMode="auto">
          <a:xfrm>
            <a:off x="611188" y="69215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33375" indent="-333375">
              <a:spcBef>
                <a:spcPts val="700"/>
              </a:spcBef>
              <a:buClr>
                <a:srgbClr val="333399"/>
              </a:buClr>
              <a:buFont typeface="Times New Roman" pitchFamily="16" charset="0"/>
              <a:buChar char="•"/>
              <a:tabLst>
                <a:tab pos="333375" algn="l"/>
                <a:tab pos="781050" algn="l"/>
                <a:tab pos="1230313" algn="l"/>
                <a:tab pos="1679575" algn="l"/>
                <a:tab pos="2128838" algn="l"/>
                <a:tab pos="2578100" algn="l"/>
                <a:tab pos="3027363" algn="l"/>
                <a:tab pos="3476625" algn="l"/>
                <a:tab pos="3925888" algn="l"/>
                <a:tab pos="4375150" algn="l"/>
                <a:tab pos="4824413" algn="l"/>
                <a:tab pos="5273675" algn="l"/>
                <a:tab pos="5722938" algn="l"/>
                <a:tab pos="6172200" algn="l"/>
                <a:tab pos="6621463" algn="l"/>
                <a:tab pos="7070725" algn="l"/>
                <a:tab pos="7519988" algn="l"/>
                <a:tab pos="7969250" algn="l"/>
                <a:tab pos="8418513" algn="l"/>
                <a:tab pos="8867775" algn="l"/>
                <a:tab pos="9317038" algn="l"/>
              </a:tabLst>
            </a:pPr>
            <a:r>
              <a:rPr lang="cs-CZ" sz="2800" b="1">
                <a:solidFill>
                  <a:srgbClr val="333399"/>
                </a:solidFill>
                <a:latin typeface="Times New Roman" pitchFamily="16" charset="0"/>
                <a:cs typeface="Times New Roman" pitchFamily="16" charset="0"/>
              </a:rPr>
              <a:t>Obecný postup řešení</a:t>
            </a:r>
            <a:r>
              <a:rPr lang="cs-CZ" sz="2800">
                <a:solidFill>
                  <a:srgbClr val="333399"/>
                </a:solidFill>
                <a:latin typeface="Times New Roman" pitchFamily="16" charset="0"/>
                <a:cs typeface="Times New Roman" pitchFamily="16" charset="0"/>
              </a:rPr>
              <a:t>:</a:t>
            </a:r>
          </a:p>
          <a:p>
            <a:pPr marL="333375" indent="-333375">
              <a:spcBef>
                <a:spcPts val="600"/>
              </a:spcBef>
              <a:tabLst>
                <a:tab pos="333375" algn="l"/>
                <a:tab pos="781050" algn="l"/>
                <a:tab pos="1230313" algn="l"/>
                <a:tab pos="1679575" algn="l"/>
                <a:tab pos="2128838" algn="l"/>
                <a:tab pos="2578100" algn="l"/>
                <a:tab pos="3027363" algn="l"/>
                <a:tab pos="3476625" algn="l"/>
                <a:tab pos="3925888" algn="l"/>
                <a:tab pos="4375150" algn="l"/>
                <a:tab pos="4824413" algn="l"/>
                <a:tab pos="5273675" algn="l"/>
                <a:tab pos="5722938" algn="l"/>
                <a:tab pos="6172200" algn="l"/>
                <a:tab pos="6621463" algn="l"/>
                <a:tab pos="7070725" algn="l"/>
                <a:tab pos="7519988" algn="l"/>
                <a:tab pos="7969250" algn="l"/>
                <a:tab pos="8418513" algn="l"/>
                <a:tab pos="8867775" algn="l"/>
                <a:tab pos="9317038" algn="l"/>
              </a:tabLst>
            </a:pPr>
            <a:r>
              <a:rPr lang="cs-CZ" sz="32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  </a:t>
            </a:r>
            <a:r>
              <a:rPr lang="cs-CZ" sz="2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1. Zavedeme souřadnicový systém </a:t>
            </a:r>
          </a:p>
          <a:p>
            <a:pPr marL="333375" indent="-333375">
              <a:spcBef>
                <a:spcPts val="600"/>
              </a:spcBef>
              <a:tabLst>
                <a:tab pos="333375" algn="l"/>
                <a:tab pos="781050" algn="l"/>
                <a:tab pos="1230313" algn="l"/>
                <a:tab pos="1679575" algn="l"/>
                <a:tab pos="2128838" algn="l"/>
                <a:tab pos="2578100" algn="l"/>
                <a:tab pos="3027363" algn="l"/>
                <a:tab pos="3476625" algn="l"/>
                <a:tab pos="3925888" algn="l"/>
                <a:tab pos="4375150" algn="l"/>
                <a:tab pos="4824413" algn="l"/>
                <a:tab pos="5273675" algn="l"/>
                <a:tab pos="5722938" algn="l"/>
                <a:tab pos="6172200" algn="l"/>
                <a:tab pos="6621463" algn="l"/>
                <a:tab pos="7070725" algn="l"/>
                <a:tab pos="7519988" algn="l"/>
                <a:tab pos="7969250" algn="l"/>
                <a:tab pos="8418513" algn="l"/>
                <a:tab pos="8867775" algn="l"/>
                <a:tab pos="9317038" algn="l"/>
              </a:tabLst>
            </a:pPr>
            <a:r>
              <a:rPr lang="cs-CZ" sz="2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   2. Vypočteme reakce F</a:t>
            </a:r>
            <a:r>
              <a:rPr lang="cs-CZ" sz="24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A</a:t>
            </a:r>
            <a:r>
              <a:rPr lang="cs-CZ" sz="2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a F</a:t>
            </a:r>
            <a:r>
              <a:rPr lang="cs-CZ" sz="24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B</a:t>
            </a:r>
          </a:p>
          <a:p>
            <a:pPr marL="333375" indent="-333375">
              <a:spcBef>
                <a:spcPts val="600"/>
              </a:spcBef>
              <a:tabLst>
                <a:tab pos="333375" algn="l"/>
                <a:tab pos="781050" algn="l"/>
                <a:tab pos="1230313" algn="l"/>
                <a:tab pos="1679575" algn="l"/>
                <a:tab pos="2128838" algn="l"/>
                <a:tab pos="2578100" algn="l"/>
                <a:tab pos="3027363" algn="l"/>
                <a:tab pos="3476625" algn="l"/>
                <a:tab pos="3925888" algn="l"/>
                <a:tab pos="4375150" algn="l"/>
                <a:tab pos="4824413" algn="l"/>
                <a:tab pos="5273675" algn="l"/>
                <a:tab pos="5722938" algn="l"/>
                <a:tab pos="6172200" algn="l"/>
                <a:tab pos="6621463" algn="l"/>
                <a:tab pos="7070725" algn="l"/>
                <a:tab pos="7519988" algn="l"/>
                <a:tab pos="7969250" algn="l"/>
                <a:tab pos="8418513" algn="l"/>
                <a:tab pos="8867775" algn="l"/>
                <a:tab pos="9317038" algn="l"/>
              </a:tabLst>
            </a:pPr>
            <a:r>
              <a:rPr lang="cs-CZ" sz="2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   3. Jednotlivé styčníky uvolníme (přerušíme pruty řezem) a zavedeme v nich osové síly. Všechny obecně působící síly rozložíme do souřadnicového systému na složky F</a:t>
            </a:r>
            <a:r>
              <a:rPr lang="cs-CZ" sz="24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x</a:t>
            </a:r>
            <a:r>
              <a:rPr lang="cs-CZ" sz="2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a F</a:t>
            </a:r>
            <a:r>
              <a:rPr lang="cs-CZ" sz="24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y</a:t>
            </a:r>
            <a:r>
              <a:rPr lang="cs-CZ" sz="2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. Vyjde-li při výpočtu osové síly kladné znaménko, je prut namáhán na tah, vyjde-li záporné znaménko mínus, je namáhán na tlak.</a:t>
            </a:r>
          </a:p>
          <a:p>
            <a:pPr marL="333375" indent="-333375">
              <a:spcBef>
                <a:spcPts val="600"/>
              </a:spcBef>
              <a:tabLst>
                <a:tab pos="333375" algn="l"/>
                <a:tab pos="781050" algn="l"/>
                <a:tab pos="1230313" algn="l"/>
                <a:tab pos="1679575" algn="l"/>
                <a:tab pos="2128838" algn="l"/>
                <a:tab pos="2578100" algn="l"/>
                <a:tab pos="3027363" algn="l"/>
                <a:tab pos="3476625" algn="l"/>
                <a:tab pos="3925888" algn="l"/>
                <a:tab pos="4375150" algn="l"/>
                <a:tab pos="4824413" algn="l"/>
                <a:tab pos="5273675" algn="l"/>
                <a:tab pos="5722938" algn="l"/>
                <a:tab pos="6172200" algn="l"/>
                <a:tab pos="6621463" algn="l"/>
                <a:tab pos="7070725" algn="l"/>
                <a:tab pos="7519988" algn="l"/>
                <a:tab pos="7969250" algn="l"/>
                <a:tab pos="8418513" algn="l"/>
                <a:tab pos="8867775" algn="l"/>
                <a:tab pos="9317038" algn="l"/>
              </a:tabLst>
            </a:pPr>
            <a:endParaRPr lang="cs-CZ" sz="240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</p:txBody>
      </p:sp>
    </p:spTree>
    <p:custDataLst>
      <p:tags r:id="rId1"/>
    </p:custData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Text Box 1"/>
          <p:cNvSpPr txBox="1">
            <a:spLocks noChangeArrowheads="1"/>
          </p:cNvSpPr>
          <p:nvPr/>
        </p:nvSpPr>
        <p:spPr bwMode="auto">
          <a:xfrm>
            <a:off x="827088" y="620713"/>
            <a:ext cx="7772400" cy="522128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33375" indent="-333375">
              <a:spcBef>
                <a:spcPts val="600"/>
              </a:spcBef>
              <a:buClr>
                <a:srgbClr val="333399"/>
              </a:buClr>
              <a:buFont typeface="Times New Roman" pitchFamily="16" charset="0"/>
              <a:buChar char="•"/>
              <a:tabLst>
                <a:tab pos="333375" algn="l"/>
                <a:tab pos="781050" algn="l"/>
                <a:tab pos="1230313" algn="l"/>
                <a:tab pos="1679575" algn="l"/>
                <a:tab pos="2128838" algn="l"/>
                <a:tab pos="2578100" algn="l"/>
                <a:tab pos="3027363" algn="l"/>
                <a:tab pos="3476625" algn="l"/>
                <a:tab pos="3925888" algn="l"/>
                <a:tab pos="4375150" algn="l"/>
                <a:tab pos="4824413" algn="l"/>
                <a:tab pos="5273675" algn="l"/>
                <a:tab pos="5722938" algn="l"/>
                <a:tab pos="6172200" algn="l"/>
                <a:tab pos="6621463" algn="l"/>
                <a:tab pos="7070725" algn="l"/>
                <a:tab pos="7519988" algn="l"/>
                <a:tab pos="7969250" algn="l"/>
                <a:tab pos="8418513" algn="l"/>
                <a:tab pos="8867775" algn="l"/>
                <a:tab pos="9317038" algn="l"/>
              </a:tabLst>
            </a:pPr>
            <a:r>
              <a:rPr lang="cs-CZ" sz="2400" b="1">
                <a:solidFill>
                  <a:srgbClr val="333399"/>
                </a:solidFill>
                <a:latin typeface="Times New Roman" pitchFamily="16" charset="0"/>
                <a:cs typeface="Times New Roman" pitchFamily="16" charset="0"/>
              </a:rPr>
              <a:t>Postup řešení:</a:t>
            </a:r>
          </a:p>
          <a:p>
            <a:pPr marL="333375" indent="-333375">
              <a:spcBef>
                <a:spcPts val="500"/>
              </a:spcBef>
              <a:tabLst>
                <a:tab pos="333375" algn="l"/>
                <a:tab pos="781050" algn="l"/>
                <a:tab pos="1230313" algn="l"/>
                <a:tab pos="1679575" algn="l"/>
                <a:tab pos="2128838" algn="l"/>
                <a:tab pos="2578100" algn="l"/>
                <a:tab pos="3027363" algn="l"/>
                <a:tab pos="3476625" algn="l"/>
                <a:tab pos="3925888" algn="l"/>
                <a:tab pos="4375150" algn="l"/>
                <a:tab pos="4824413" algn="l"/>
                <a:tab pos="5273675" algn="l"/>
                <a:tab pos="5722938" algn="l"/>
                <a:tab pos="6172200" algn="l"/>
                <a:tab pos="6621463" algn="l"/>
                <a:tab pos="7070725" algn="l"/>
                <a:tab pos="7519988" algn="l"/>
                <a:tab pos="7969250" algn="l"/>
                <a:tab pos="8418513" algn="l"/>
                <a:tab pos="8867775" algn="l"/>
                <a:tab pos="9317038" algn="l"/>
              </a:tabLst>
            </a:pP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1. Výpočet reakcí 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A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a 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B</a:t>
            </a:r>
          </a:p>
          <a:p>
            <a:pPr marL="333375" indent="-333375">
              <a:spcBef>
                <a:spcPts val="500"/>
              </a:spcBef>
              <a:tabLst>
                <a:tab pos="333375" algn="l"/>
                <a:tab pos="781050" algn="l"/>
                <a:tab pos="1230313" algn="l"/>
                <a:tab pos="1679575" algn="l"/>
                <a:tab pos="2128838" algn="l"/>
                <a:tab pos="2578100" algn="l"/>
                <a:tab pos="3027363" algn="l"/>
                <a:tab pos="3476625" algn="l"/>
                <a:tab pos="3925888" algn="l"/>
                <a:tab pos="4375150" algn="l"/>
                <a:tab pos="4824413" algn="l"/>
                <a:tab pos="5273675" algn="l"/>
                <a:tab pos="5722938" algn="l"/>
                <a:tab pos="6172200" algn="l"/>
                <a:tab pos="6621463" algn="l"/>
                <a:tab pos="7070725" algn="l"/>
                <a:tab pos="7519988" algn="l"/>
                <a:tab pos="7969250" algn="l"/>
                <a:tab pos="8418513" algn="l"/>
                <a:tab pos="8867775" algn="l"/>
                <a:tab pos="9317038" algn="l"/>
              </a:tabLst>
            </a:pP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M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B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= 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A</a:t>
            </a:r>
            <a:r>
              <a:rPr lang="he-IL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ּ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(a + b + c) - 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Z1 </a:t>
            </a:r>
            <a:r>
              <a:rPr lang="he-IL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ּ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(b + c) - 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Z2 </a:t>
            </a:r>
            <a:r>
              <a:rPr lang="he-IL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ּ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c  =  0 </a:t>
            </a:r>
            <a:r>
              <a:rPr lang="en-US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=&gt;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A</a:t>
            </a:r>
          </a:p>
          <a:p>
            <a:pPr marL="333375" indent="-333375">
              <a:spcBef>
                <a:spcPts val="500"/>
              </a:spcBef>
              <a:tabLst>
                <a:tab pos="333375" algn="l"/>
                <a:tab pos="781050" algn="l"/>
                <a:tab pos="1230313" algn="l"/>
                <a:tab pos="1679575" algn="l"/>
                <a:tab pos="2128838" algn="l"/>
                <a:tab pos="2578100" algn="l"/>
                <a:tab pos="3027363" algn="l"/>
                <a:tab pos="3476625" algn="l"/>
                <a:tab pos="3925888" algn="l"/>
                <a:tab pos="4375150" algn="l"/>
                <a:tab pos="4824413" algn="l"/>
                <a:tab pos="5273675" algn="l"/>
                <a:tab pos="5722938" algn="l"/>
                <a:tab pos="6172200" algn="l"/>
                <a:tab pos="6621463" algn="l"/>
                <a:tab pos="7070725" algn="l"/>
                <a:tab pos="7519988" algn="l"/>
                <a:tab pos="7969250" algn="l"/>
                <a:tab pos="8418513" algn="l"/>
                <a:tab pos="8867775" algn="l"/>
                <a:tab pos="9317038" algn="l"/>
              </a:tabLst>
            </a:pP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M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A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= - 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B</a:t>
            </a:r>
            <a:r>
              <a:rPr lang="he-IL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ּ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(a + b + c) + 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Z1 </a:t>
            </a:r>
            <a:r>
              <a:rPr lang="he-IL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ּ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a  + 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Z2 </a:t>
            </a:r>
            <a:r>
              <a:rPr lang="he-IL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ּ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 (b + a)  =  0 </a:t>
            </a:r>
            <a:r>
              <a:rPr lang="en-US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=&gt;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B</a:t>
            </a:r>
          </a:p>
          <a:p>
            <a:pPr marL="333375" indent="-333375">
              <a:spcBef>
                <a:spcPts val="500"/>
              </a:spcBef>
              <a:tabLst>
                <a:tab pos="333375" algn="l"/>
                <a:tab pos="781050" algn="l"/>
                <a:tab pos="1230313" algn="l"/>
                <a:tab pos="1679575" algn="l"/>
                <a:tab pos="2128838" algn="l"/>
                <a:tab pos="2578100" algn="l"/>
                <a:tab pos="3027363" algn="l"/>
                <a:tab pos="3476625" algn="l"/>
                <a:tab pos="3925888" algn="l"/>
                <a:tab pos="4375150" algn="l"/>
                <a:tab pos="4824413" algn="l"/>
                <a:tab pos="5273675" algn="l"/>
                <a:tab pos="5722938" algn="l"/>
                <a:tab pos="6172200" algn="l"/>
                <a:tab pos="6621463" algn="l"/>
                <a:tab pos="7070725" algn="l"/>
                <a:tab pos="7519988" algn="l"/>
                <a:tab pos="7969250" algn="l"/>
                <a:tab pos="8418513" algn="l"/>
                <a:tab pos="8867775" algn="l"/>
                <a:tab pos="9317038" algn="l"/>
              </a:tabLst>
            </a:pPr>
            <a:endParaRPr lang="cs-CZ" sz="2000" baseline="-2500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  <a:p>
            <a:pPr marL="333375" indent="-333375">
              <a:spcBef>
                <a:spcPts val="500"/>
              </a:spcBef>
              <a:tabLst>
                <a:tab pos="333375" algn="l"/>
                <a:tab pos="781050" algn="l"/>
                <a:tab pos="1230313" algn="l"/>
                <a:tab pos="1679575" algn="l"/>
                <a:tab pos="2128838" algn="l"/>
                <a:tab pos="2578100" algn="l"/>
                <a:tab pos="3027363" algn="l"/>
                <a:tab pos="3476625" algn="l"/>
                <a:tab pos="3925888" algn="l"/>
                <a:tab pos="4375150" algn="l"/>
                <a:tab pos="4824413" algn="l"/>
                <a:tab pos="5273675" algn="l"/>
                <a:tab pos="5722938" algn="l"/>
                <a:tab pos="6172200" algn="l"/>
                <a:tab pos="6621463" algn="l"/>
                <a:tab pos="7070725" algn="l"/>
                <a:tab pos="7519988" algn="l"/>
                <a:tab pos="7969250" algn="l"/>
                <a:tab pos="8418513" algn="l"/>
                <a:tab pos="8867775" algn="l"/>
                <a:tab pos="9317038" algn="l"/>
              </a:tabLst>
            </a:pP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Kontrola správnosti: </a:t>
            </a:r>
          </a:p>
          <a:p>
            <a:pPr marL="333375" indent="-333375">
              <a:spcBef>
                <a:spcPts val="500"/>
              </a:spcBef>
              <a:tabLst>
                <a:tab pos="333375" algn="l"/>
                <a:tab pos="781050" algn="l"/>
                <a:tab pos="1230313" algn="l"/>
                <a:tab pos="1679575" algn="l"/>
                <a:tab pos="2128838" algn="l"/>
                <a:tab pos="2578100" algn="l"/>
                <a:tab pos="3027363" algn="l"/>
                <a:tab pos="3476625" algn="l"/>
                <a:tab pos="3925888" algn="l"/>
                <a:tab pos="4375150" algn="l"/>
                <a:tab pos="4824413" algn="l"/>
                <a:tab pos="5273675" algn="l"/>
                <a:tab pos="5722938" algn="l"/>
                <a:tab pos="6172200" algn="l"/>
                <a:tab pos="6621463" algn="l"/>
                <a:tab pos="7070725" algn="l"/>
                <a:tab pos="7519988" algn="l"/>
                <a:tab pos="7969250" algn="l"/>
                <a:tab pos="8418513" algn="l"/>
                <a:tab pos="8867775" algn="l"/>
                <a:tab pos="9317038" algn="l"/>
              </a:tabLst>
            </a:pP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</a:t>
            </a:r>
            <a:r>
              <a:rPr lang="el-GR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Σ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y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= 0,  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A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+ 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B  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- 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Z1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- 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Z2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 = 0</a:t>
            </a:r>
          </a:p>
          <a:p>
            <a:pPr marL="333375" indent="-333375">
              <a:spcBef>
                <a:spcPts val="500"/>
              </a:spcBef>
              <a:tabLst>
                <a:tab pos="333375" algn="l"/>
                <a:tab pos="781050" algn="l"/>
                <a:tab pos="1230313" algn="l"/>
                <a:tab pos="1679575" algn="l"/>
                <a:tab pos="2128838" algn="l"/>
                <a:tab pos="2578100" algn="l"/>
                <a:tab pos="3027363" algn="l"/>
                <a:tab pos="3476625" algn="l"/>
                <a:tab pos="3925888" algn="l"/>
                <a:tab pos="4375150" algn="l"/>
                <a:tab pos="4824413" algn="l"/>
                <a:tab pos="5273675" algn="l"/>
                <a:tab pos="5722938" algn="l"/>
                <a:tab pos="6172200" algn="l"/>
                <a:tab pos="6621463" algn="l"/>
                <a:tab pos="7070725" algn="l"/>
                <a:tab pos="7519988" algn="l"/>
                <a:tab pos="7969250" algn="l"/>
                <a:tab pos="8418513" algn="l"/>
                <a:tab pos="8867775" algn="l"/>
                <a:tab pos="9317038" algn="l"/>
              </a:tabLst>
            </a:pPr>
            <a:endParaRPr lang="cs-CZ" sz="200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  <a:p>
            <a:pPr marL="333375" indent="-333375">
              <a:spcBef>
                <a:spcPts val="500"/>
              </a:spcBef>
              <a:tabLst>
                <a:tab pos="333375" algn="l"/>
                <a:tab pos="781050" algn="l"/>
                <a:tab pos="1230313" algn="l"/>
                <a:tab pos="1679575" algn="l"/>
                <a:tab pos="2128838" algn="l"/>
                <a:tab pos="2578100" algn="l"/>
                <a:tab pos="3027363" algn="l"/>
                <a:tab pos="3476625" algn="l"/>
                <a:tab pos="3925888" algn="l"/>
                <a:tab pos="4375150" algn="l"/>
                <a:tab pos="4824413" algn="l"/>
                <a:tab pos="5273675" algn="l"/>
                <a:tab pos="5722938" algn="l"/>
                <a:tab pos="6172200" algn="l"/>
                <a:tab pos="6621463" algn="l"/>
                <a:tab pos="7070725" algn="l"/>
                <a:tab pos="7519988" algn="l"/>
                <a:tab pos="7969250" algn="l"/>
                <a:tab pos="8418513" algn="l"/>
                <a:tab pos="8867775" algn="l"/>
                <a:tab pos="9317038" algn="l"/>
              </a:tabLst>
            </a:pP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2. V jednotlivých styčnících rozložíme všechny obecně působící síly do souřadnicového systému na složky 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x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a 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y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.</a:t>
            </a:r>
          </a:p>
          <a:p>
            <a:pPr marL="333375" indent="-333375">
              <a:spcBef>
                <a:spcPts val="500"/>
              </a:spcBef>
              <a:tabLst>
                <a:tab pos="333375" algn="l"/>
                <a:tab pos="781050" algn="l"/>
                <a:tab pos="1230313" algn="l"/>
                <a:tab pos="1679575" algn="l"/>
                <a:tab pos="2128838" algn="l"/>
                <a:tab pos="2578100" algn="l"/>
                <a:tab pos="3027363" algn="l"/>
                <a:tab pos="3476625" algn="l"/>
                <a:tab pos="3925888" algn="l"/>
                <a:tab pos="4375150" algn="l"/>
                <a:tab pos="4824413" algn="l"/>
                <a:tab pos="5273675" algn="l"/>
                <a:tab pos="5722938" algn="l"/>
                <a:tab pos="6172200" algn="l"/>
                <a:tab pos="6621463" algn="l"/>
                <a:tab pos="7070725" algn="l"/>
                <a:tab pos="7519988" algn="l"/>
                <a:tab pos="7969250" algn="l"/>
                <a:tab pos="8418513" algn="l"/>
                <a:tab pos="8867775" algn="l"/>
                <a:tab pos="9317038" algn="l"/>
              </a:tabLst>
            </a:pPr>
            <a:endParaRPr lang="cs-CZ" sz="2000" baseline="-2500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  <a:p>
            <a:pPr marL="333375" indent="-333375">
              <a:spcBef>
                <a:spcPts val="500"/>
              </a:spcBef>
              <a:tabLst>
                <a:tab pos="333375" algn="l"/>
                <a:tab pos="781050" algn="l"/>
                <a:tab pos="1230313" algn="l"/>
                <a:tab pos="1679575" algn="l"/>
                <a:tab pos="2128838" algn="l"/>
                <a:tab pos="2578100" algn="l"/>
                <a:tab pos="3027363" algn="l"/>
                <a:tab pos="3476625" algn="l"/>
                <a:tab pos="3925888" algn="l"/>
                <a:tab pos="4375150" algn="l"/>
                <a:tab pos="4824413" algn="l"/>
                <a:tab pos="5273675" algn="l"/>
                <a:tab pos="5722938" algn="l"/>
                <a:tab pos="6172200" algn="l"/>
                <a:tab pos="6621463" algn="l"/>
                <a:tab pos="7070725" algn="l"/>
                <a:tab pos="7519988" algn="l"/>
                <a:tab pos="7969250" algn="l"/>
                <a:tab pos="8418513" algn="l"/>
                <a:tab pos="8867775" algn="l"/>
                <a:tab pos="9317038" algn="l"/>
              </a:tabLst>
            </a:pPr>
            <a:endParaRPr lang="cs-CZ" sz="2000" baseline="-2500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</p:txBody>
      </p:sp>
    </p:spTree>
    <p:custDataLst>
      <p:tags r:id="rId1"/>
    </p:custData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Text Box 1"/>
          <p:cNvSpPr txBox="1">
            <a:spLocks noChangeArrowheads="1"/>
          </p:cNvSpPr>
          <p:nvPr/>
        </p:nvSpPr>
        <p:spPr bwMode="auto">
          <a:xfrm>
            <a:off x="684213" y="908050"/>
            <a:ext cx="7772400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2900" indent="-333375">
              <a:spcBef>
                <a:spcPts val="500"/>
              </a:spcBef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3. Rovnováha sil ve styčníku č. I</a:t>
            </a:r>
          </a:p>
          <a:p>
            <a:pPr marL="342900" indent="-333375">
              <a:spcBef>
                <a:spcPts val="500"/>
              </a:spcBef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Podmínky rovnováhy: </a:t>
            </a:r>
            <a:r>
              <a:rPr lang="el-GR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Σ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x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= 0, </a:t>
            </a:r>
            <a:r>
              <a:rPr lang="el-GR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Σ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y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= 0</a:t>
            </a:r>
          </a:p>
          <a:p>
            <a:pPr marL="342900" indent="-333375">
              <a:spcBef>
                <a:spcPts val="500"/>
              </a:spcBef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200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  <a:p>
            <a:pPr marL="342900" indent="-333375">
              <a:spcBef>
                <a:spcPts val="500"/>
              </a:spcBef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200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</p:txBody>
      </p:sp>
      <p:sp>
        <p:nvSpPr>
          <p:cNvPr id="8194" name="Line 2"/>
          <p:cNvSpPr>
            <a:spLocks noChangeShapeType="1"/>
          </p:cNvSpPr>
          <p:nvPr/>
        </p:nvSpPr>
        <p:spPr bwMode="auto">
          <a:xfrm>
            <a:off x="2052638" y="2276475"/>
            <a:ext cx="1587" cy="1655763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8195" name="Line 3"/>
          <p:cNvSpPr>
            <a:spLocks noChangeShapeType="1"/>
          </p:cNvSpPr>
          <p:nvPr/>
        </p:nvSpPr>
        <p:spPr bwMode="auto">
          <a:xfrm>
            <a:off x="1331913" y="3284538"/>
            <a:ext cx="1800225" cy="1587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8196" name="Line 4"/>
          <p:cNvSpPr>
            <a:spLocks noChangeShapeType="1"/>
          </p:cNvSpPr>
          <p:nvPr/>
        </p:nvSpPr>
        <p:spPr bwMode="auto">
          <a:xfrm flipV="1">
            <a:off x="2052638" y="2555875"/>
            <a:ext cx="719137" cy="738188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8197" name="Line 5"/>
          <p:cNvSpPr>
            <a:spLocks noChangeShapeType="1"/>
          </p:cNvSpPr>
          <p:nvPr/>
        </p:nvSpPr>
        <p:spPr bwMode="auto">
          <a:xfrm>
            <a:off x="2052638" y="3284538"/>
            <a:ext cx="863600" cy="1587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8198" name="Line 6"/>
          <p:cNvSpPr>
            <a:spLocks noChangeShapeType="1"/>
          </p:cNvSpPr>
          <p:nvPr/>
        </p:nvSpPr>
        <p:spPr bwMode="auto">
          <a:xfrm flipV="1">
            <a:off x="2052638" y="2411413"/>
            <a:ext cx="1587" cy="882650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8199" name="Text Box 7"/>
          <p:cNvSpPr txBox="1">
            <a:spLocks noChangeArrowheads="1"/>
          </p:cNvSpPr>
          <p:nvPr/>
        </p:nvSpPr>
        <p:spPr bwMode="auto">
          <a:xfrm>
            <a:off x="2198688" y="2924175"/>
            <a:ext cx="301625" cy="368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l-GR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α</a:t>
            </a:r>
          </a:p>
        </p:txBody>
      </p:sp>
      <p:sp>
        <p:nvSpPr>
          <p:cNvPr id="8200" name="Text Box 8"/>
          <p:cNvSpPr txBox="1">
            <a:spLocks noChangeArrowheads="1"/>
          </p:cNvSpPr>
          <p:nvPr/>
        </p:nvSpPr>
        <p:spPr bwMode="auto">
          <a:xfrm>
            <a:off x="2339975" y="3284538"/>
            <a:ext cx="431800" cy="3365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spcBef>
                <a:spcPts val="875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14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2</a:t>
            </a:r>
          </a:p>
        </p:txBody>
      </p:sp>
      <p:sp>
        <p:nvSpPr>
          <p:cNvPr id="8201" name="Text Box 9"/>
          <p:cNvSpPr txBox="1">
            <a:spLocks noChangeArrowheads="1"/>
          </p:cNvSpPr>
          <p:nvPr/>
        </p:nvSpPr>
        <p:spPr bwMode="auto">
          <a:xfrm>
            <a:off x="2124075" y="2636838"/>
            <a:ext cx="431800" cy="3365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spcBef>
                <a:spcPts val="875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14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1</a:t>
            </a:r>
          </a:p>
        </p:txBody>
      </p:sp>
      <p:sp>
        <p:nvSpPr>
          <p:cNvPr id="8202" name="Text Box 10"/>
          <p:cNvSpPr txBox="1">
            <a:spLocks noChangeArrowheads="1"/>
          </p:cNvSpPr>
          <p:nvPr/>
        </p:nvSpPr>
        <p:spPr bwMode="auto">
          <a:xfrm>
            <a:off x="1692275" y="2708275"/>
            <a:ext cx="431800" cy="3365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spcBef>
                <a:spcPts val="875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14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A</a:t>
            </a:r>
          </a:p>
        </p:txBody>
      </p:sp>
      <p:sp>
        <p:nvSpPr>
          <p:cNvPr id="8203" name="Text Box 11"/>
          <p:cNvSpPr txBox="1">
            <a:spLocks noChangeArrowheads="1"/>
          </p:cNvSpPr>
          <p:nvPr/>
        </p:nvSpPr>
        <p:spPr bwMode="auto">
          <a:xfrm>
            <a:off x="3924300" y="2420938"/>
            <a:ext cx="3889375" cy="22193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spcBef>
                <a:spcPts val="125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00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  <a:p>
            <a:pPr>
              <a:spcBef>
                <a:spcPts val="1125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2 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+ 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1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.cos</a:t>
            </a:r>
            <a:r>
              <a:rPr lang="el-GR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α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= 0 </a:t>
            </a:r>
            <a:r>
              <a:rPr lang="en-US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=&gt; 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2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= -F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1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.cos</a:t>
            </a:r>
            <a:r>
              <a:rPr lang="el-GR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α</a:t>
            </a:r>
            <a:r>
              <a:rPr lang="cs-CZ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</a:t>
            </a:r>
            <a:endParaRPr lang="cs-CZ">
              <a:solidFill>
                <a:srgbClr val="000000"/>
              </a:solidFill>
              <a:latin typeface="Tahoma" pitchFamily="32" charset="0"/>
            </a:endParaRPr>
          </a:p>
          <a:p>
            <a:pPr>
              <a:spcBef>
                <a:spcPts val="1125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A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+ 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1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.sin</a:t>
            </a:r>
            <a:r>
              <a:rPr lang="el-GR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α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= 0 </a:t>
            </a:r>
            <a:r>
              <a:rPr lang="en-US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=&gt;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1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= -F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A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/sin</a:t>
            </a:r>
            <a:r>
              <a:rPr lang="el-GR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α</a:t>
            </a:r>
          </a:p>
          <a:p>
            <a:pPr>
              <a:spcBef>
                <a:spcPts val="125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00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  <a:p>
            <a:pPr>
              <a:spcBef>
                <a:spcPts val="125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00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</p:txBody>
      </p:sp>
    </p:spTree>
    <p:custDataLst>
      <p:tags r:id="rId1"/>
    </p:custData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 animBg="1"/>
      <p:bldP spid="8195" grpId="0" animBg="1"/>
      <p:bldP spid="8196" grpId="0" animBg="1"/>
      <p:bldP spid="8197" grpId="0" animBg="1"/>
      <p:bldP spid="8198" grpId="0" animBg="1"/>
      <p:bldP spid="8199" grpId="0"/>
      <p:bldP spid="8200" grpId="0"/>
      <p:bldP spid="8201" grpId="0"/>
      <p:bldP spid="820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Text Box 1"/>
          <p:cNvSpPr txBox="1">
            <a:spLocks noChangeArrowheads="1"/>
          </p:cNvSpPr>
          <p:nvPr/>
        </p:nvSpPr>
        <p:spPr bwMode="auto">
          <a:xfrm>
            <a:off x="684213" y="1052513"/>
            <a:ext cx="8229600" cy="45259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2900" indent="-333375">
              <a:spcBef>
                <a:spcPts val="500"/>
              </a:spcBef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4. Rovnováha sil ve styčníku č. II</a:t>
            </a:r>
          </a:p>
          <a:p>
            <a:pPr marL="342900" indent="-333375">
              <a:spcBef>
                <a:spcPts val="500"/>
              </a:spcBef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Podmínky rovnováhy: </a:t>
            </a:r>
            <a:r>
              <a:rPr lang="el-GR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Σ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x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= 0, </a:t>
            </a:r>
            <a:r>
              <a:rPr lang="el-GR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Σ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y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= 0</a:t>
            </a:r>
          </a:p>
          <a:p>
            <a:pPr marL="342900" indent="-333375">
              <a:spcBef>
                <a:spcPts val="500"/>
              </a:spcBef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200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</p:txBody>
      </p:sp>
      <p:sp>
        <p:nvSpPr>
          <p:cNvPr id="9218" name="Line 2"/>
          <p:cNvSpPr>
            <a:spLocks noChangeShapeType="1"/>
          </p:cNvSpPr>
          <p:nvPr/>
        </p:nvSpPr>
        <p:spPr bwMode="auto">
          <a:xfrm flipV="1">
            <a:off x="1404938" y="3130550"/>
            <a:ext cx="790575" cy="1244600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9219" name="Line 3"/>
          <p:cNvSpPr>
            <a:spLocks noChangeShapeType="1"/>
          </p:cNvSpPr>
          <p:nvPr/>
        </p:nvSpPr>
        <p:spPr bwMode="auto">
          <a:xfrm>
            <a:off x="2197100" y="3140075"/>
            <a:ext cx="719138" cy="1152525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9220" name="Line 4"/>
          <p:cNvSpPr>
            <a:spLocks noChangeShapeType="1"/>
          </p:cNvSpPr>
          <p:nvPr/>
        </p:nvSpPr>
        <p:spPr bwMode="auto">
          <a:xfrm>
            <a:off x="2197100" y="2347913"/>
            <a:ext cx="1588" cy="792162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9222" name="Line 6"/>
          <p:cNvSpPr>
            <a:spLocks noChangeShapeType="1"/>
          </p:cNvSpPr>
          <p:nvPr/>
        </p:nvSpPr>
        <p:spPr bwMode="auto">
          <a:xfrm>
            <a:off x="2197100" y="3140075"/>
            <a:ext cx="503238" cy="792163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9223" name="Text Box 7"/>
          <p:cNvSpPr txBox="1">
            <a:spLocks noChangeArrowheads="1"/>
          </p:cNvSpPr>
          <p:nvPr/>
        </p:nvSpPr>
        <p:spPr bwMode="auto">
          <a:xfrm>
            <a:off x="1547813" y="3357563"/>
            <a:ext cx="431800" cy="30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spcBef>
                <a:spcPts val="875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14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1</a:t>
            </a:r>
          </a:p>
        </p:txBody>
      </p:sp>
      <p:sp>
        <p:nvSpPr>
          <p:cNvPr id="9224" name="Text Box 8"/>
          <p:cNvSpPr txBox="1">
            <a:spLocks noChangeArrowheads="1"/>
          </p:cNvSpPr>
          <p:nvPr/>
        </p:nvSpPr>
        <p:spPr bwMode="auto">
          <a:xfrm>
            <a:off x="2197100" y="2565400"/>
            <a:ext cx="431800" cy="3365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spcBef>
                <a:spcPts val="875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14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Z1</a:t>
            </a:r>
          </a:p>
        </p:txBody>
      </p:sp>
      <p:sp>
        <p:nvSpPr>
          <p:cNvPr id="9225" name="Text Box 9"/>
          <p:cNvSpPr txBox="1">
            <a:spLocks noChangeArrowheads="1"/>
          </p:cNvSpPr>
          <p:nvPr/>
        </p:nvSpPr>
        <p:spPr bwMode="auto">
          <a:xfrm>
            <a:off x="2519363" y="3443288"/>
            <a:ext cx="431800" cy="3365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spcBef>
                <a:spcPts val="875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14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3</a:t>
            </a:r>
          </a:p>
        </p:txBody>
      </p:sp>
      <p:sp>
        <p:nvSpPr>
          <p:cNvPr id="9226" name="Text Box 10"/>
          <p:cNvSpPr txBox="1">
            <a:spLocks noChangeArrowheads="1"/>
          </p:cNvSpPr>
          <p:nvPr/>
        </p:nvSpPr>
        <p:spPr bwMode="auto">
          <a:xfrm>
            <a:off x="3924300" y="2636838"/>
            <a:ext cx="3671888" cy="14922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-F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1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.cos</a:t>
            </a:r>
            <a:r>
              <a:rPr lang="el-GR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α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+ 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3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.cos</a:t>
            </a:r>
            <a:r>
              <a:rPr lang="el-GR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α</a:t>
            </a:r>
            <a:r>
              <a:rPr lang="cs-CZ">
                <a:solidFill>
                  <a:srgbClr val="000000"/>
                </a:solidFill>
                <a:latin typeface="Tahoma" pitchFamily="32" charset="0"/>
                <a:cs typeface="Times New Roman" pitchFamily="16" charset="0"/>
              </a:rPr>
              <a:t> 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+ 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7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= 0</a:t>
            </a: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-F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1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.sin</a:t>
            </a:r>
            <a:r>
              <a:rPr lang="el-GR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α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- 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3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.sin </a:t>
            </a:r>
            <a:r>
              <a:rPr lang="el-GR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α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- 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Z1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= 0</a:t>
            </a: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00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  <a:p>
            <a:pPr>
              <a:spcBef>
                <a:spcPts val="125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00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</p:txBody>
      </p:sp>
      <p:sp>
        <p:nvSpPr>
          <p:cNvPr id="9227" name="Line 11"/>
          <p:cNvSpPr>
            <a:spLocks noChangeShapeType="1"/>
          </p:cNvSpPr>
          <p:nvPr/>
        </p:nvSpPr>
        <p:spPr bwMode="auto">
          <a:xfrm>
            <a:off x="2197100" y="3140075"/>
            <a:ext cx="792163" cy="1588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9228" name="Text Box 12"/>
          <p:cNvSpPr txBox="1">
            <a:spLocks noChangeArrowheads="1"/>
          </p:cNvSpPr>
          <p:nvPr/>
        </p:nvSpPr>
        <p:spPr bwMode="auto">
          <a:xfrm>
            <a:off x="2700338" y="2708275"/>
            <a:ext cx="431800" cy="3095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spcBef>
                <a:spcPts val="875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14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7</a:t>
            </a:r>
          </a:p>
        </p:txBody>
      </p:sp>
      <p:sp>
        <p:nvSpPr>
          <p:cNvPr id="9229" name="Text Box 13"/>
          <p:cNvSpPr txBox="1">
            <a:spLocks noChangeArrowheads="1"/>
          </p:cNvSpPr>
          <p:nvPr/>
        </p:nvSpPr>
        <p:spPr bwMode="auto">
          <a:xfrm>
            <a:off x="2339975" y="3060700"/>
            <a:ext cx="301625" cy="368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l-GR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α</a:t>
            </a:r>
          </a:p>
        </p:txBody>
      </p:sp>
      <p:sp>
        <p:nvSpPr>
          <p:cNvPr id="19472" name="Line 16"/>
          <p:cNvSpPr>
            <a:spLocks noChangeShapeType="1"/>
          </p:cNvSpPr>
          <p:nvPr/>
        </p:nvSpPr>
        <p:spPr bwMode="auto">
          <a:xfrm flipH="1">
            <a:off x="1692275" y="3141663"/>
            <a:ext cx="503238" cy="7921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</p:spTree>
    <p:custDataLst>
      <p:tags r:id="rId1"/>
    </p:custData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 animBg="1"/>
      <p:bldP spid="9219" grpId="0" animBg="1"/>
      <p:bldP spid="9220" grpId="0" animBg="1"/>
      <p:bldP spid="9222" grpId="0" animBg="1"/>
      <p:bldP spid="9223" grpId="0"/>
      <p:bldP spid="9224" grpId="0"/>
      <p:bldP spid="9225" grpId="0"/>
      <p:bldP spid="9227" grpId="0" animBg="1"/>
      <p:bldP spid="9228" grpId="0"/>
      <p:bldP spid="9229" grpId="0"/>
      <p:bldP spid="1947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Text Box 1"/>
          <p:cNvSpPr txBox="1">
            <a:spLocks noChangeArrowheads="1"/>
          </p:cNvSpPr>
          <p:nvPr/>
        </p:nvSpPr>
        <p:spPr bwMode="auto">
          <a:xfrm>
            <a:off x="611188" y="908050"/>
            <a:ext cx="7772400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2900" indent="-333375">
              <a:spcBef>
                <a:spcPts val="500"/>
              </a:spcBef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5. Rovnováha sil ve styčníku č.III</a:t>
            </a:r>
          </a:p>
          <a:p>
            <a:pPr marL="342900" indent="-333375">
              <a:spcBef>
                <a:spcPts val="500"/>
              </a:spcBef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Podmínky rovnováhy: </a:t>
            </a:r>
            <a:r>
              <a:rPr lang="el-GR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Σ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x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= 0, </a:t>
            </a:r>
            <a:r>
              <a:rPr lang="el-GR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Σ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y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= 0</a:t>
            </a:r>
          </a:p>
          <a:p>
            <a:pPr marL="342900" indent="-333375">
              <a:spcBef>
                <a:spcPts val="500"/>
              </a:spcBef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200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  <a:p>
            <a:pPr marL="342900" indent="-333375">
              <a:spcBef>
                <a:spcPts val="500"/>
              </a:spcBef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200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  <a:p>
            <a:pPr marL="342900" indent="-333375">
              <a:spcBef>
                <a:spcPts val="500"/>
              </a:spcBef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200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</p:txBody>
      </p:sp>
      <p:sp>
        <p:nvSpPr>
          <p:cNvPr id="10242" name="Line 2"/>
          <p:cNvSpPr>
            <a:spLocks noChangeShapeType="1"/>
          </p:cNvSpPr>
          <p:nvPr/>
        </p:nvSpPr>
        <p:spPr bwMode="auto">
          <a:xfrm>
            <a:off x="969963" y="3429000"/>
            <a:ext cx="2808287" cy="1588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0243" name="Line 3"/>
          <p:cNvSpPr>
            <a:spLocks noChangeShapeType="1"/>
          </p:cNvSpPr>
          <p:nvPr/>
        </p:nvSpPr>
        <p:spPr bwMode="auto">
          <a:xfrm>
            <a:off x="1474788" y="2060575"/>
            <a:ext cx="865187" cy="1368425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0244" name="Line 4"/>
          <p:cNvSpPr>
            <a:spLocks noChangeShapeType="1"/>
          </p:cNvSpPr>
          <p:nvPr/>
        </p:nvSpPr>
        <p:spPr bwMode="auto">
          <a:xfrm flipV="1">
            <a:off x="2339975" y="1978025"/>
            <a:ext cx="790575" cy="1460500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0245" name="Line 5"/>
          <p:cNvSpPr>
            <a:spLocks noChangeShapeType="1"/>
          </p:cNvSpPr>
          <p:nvPr/>
        </p:nvSpPr>
        <p:spPr bwMode="auto">
          <a:xfrm flipH="1">
            <a:off x="1465263" y="3429000"/>
            <a:ext cx="882650" cy="1588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0246" name="Line 6"/>
          <p:cNvSpPr>
            <a:spLocks noChangeShapeType="1"/>
          </p:cNvSpPr>
          <p:nvPr/>
        </p:nvSpPr>
        <p:spPr bwMode="auto">
          <a:xfrm>
            <a:off x="2338388" y="3429000"/>
            <a:ext cx="792162" cy="1588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0247" name="Line 7"/>
          <p:cNvSpPr>
            <a:spLocks noChangeShapeType="1"/>
          </p:cNvSpPr>
          <p:nvPr/>
        </p:nvSpPr>
        <p:spPr bwMode="auto">
          <a:xfrm flipH="1" flipV="1">
            <a:off x="1825625" y="2627313"/>
            <a:ext cx="522288" cy="811212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0248" name="Line 8"/>
          <p:cNvSpPr>
            <a:spLocks noChangeShapeType="1"/>
          </p:cNvSpPr>
          <p:nvPr/>
        </p:nvSpPr>
        <p:spPr bwMode="auto">
          <a:xfrm flipV="1">
            <a:off x="2338388" y="2627313"/>
            <a:ext cx="431800" cy="811212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0249" name="Text Box 9"/>
          <p:cNvSpPr txBox="1">
            <a:spLocks noChangeArrowheads="1"/>
          </p:cNvSpPr>
          <p:nvPr/>
        </p:nvSpPr>
        <p:spPr bwMode="auto">
          <a:xfrm>
            <a:off x="1474788" y="2852738"/>
            <a:ext cx="431800" cy="3365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spcBef>
                <a:spcPts val="875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14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3</a:t>
            </a:r>
          </a:p>
        </p:txBody>
      </p:sp>
      <p:sp>
        <p:nvSpPr>
          <p:cNvPr id="10250" name="Text Box 10"/>
          <p:cNvSpPr txBox="1">
            <a:spLocks noChangeArrowheads="1"/>
          </p:cNvSpPr>
          <p:nvPr/>
        </p:nvSpPr>
        <p:spPr bwMode="auto">
          <a:xfrm>
            <a:off x="1474788" y="3500438"/>
            <a:ext cx="431800" cy="3365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spcBef>
                <a:spcPts val="875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14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2</a:t>
            </a:r>
          </a:p>
        </p:txBody>
      </p:sp>
      <p:sp>
        <p:nvSpPr>
          <p:cNvPr id="10251" name="Text Box 11"/>
          <p:cNvSpPr txBox="1">
            <a:spLocks noChangeArrowheads="1"/>
          </p:cNvSpPr>
          <p:nvPr/>
        </p:nvSpPr>
        <p:spPr bwMode="auto">
          <a:xfrm>
            <a:off x="2770188" y="3500438"/>
            <a:ext cx="431800" cy="3365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spcBef>
                <a:spcPts val="875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14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5</a:t>
            </a:r>
          </a:p>
        </p:txBody>
      </p:sp>
      <p:sp>
        <p:nvSpPr>
          <p:cNvPr id="10252" name="Text Box 12"/>
          <p:cNvSpPr txBox="1">
            <a:spLocks noChangeArrowheads="1"/>
          </p:cNvSpPr>
          <p:nvPr/>
        </p:nvSpPr>
        <p:spPr bwMode="auto">
          <a:xfrm>
            <a:off x="2698750" y="2852738"/>
            <a:ext cx="431800" cy="3365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spcBef>
                <a:spcPts val="875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14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4</a:t>
            </a:r>
          </a:p>
        </p:txBody>
      </p:sp>
      <p:sp>
        <p:nvSpPr>
          <p:cNvPr id="10253" name="Text Box 13"/>
          <p:cNvSpPr txBox="1">
            <a:spLocks noChangeArrowheads="1"/>
          </p:cNvSpPr>
          <p:nvPr/>
        </p:nvSpPr>
        <p:spPr bwMode="auto">
          <a:xfrm>
            <a:off x="4787900" y="2997200"/>
            <a:ext cx="3671888" cy="12509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-F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2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+ 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5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+ 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4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.cos</a:t>
            </a:r>
            <a:r>
              <a:rPr lang="el-GR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α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- 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3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.cos</a:t>
            </a:r>
            <a:r>
              <a:rPr lang="el-GR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α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= 0</a:t>
            </a: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3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.sin</a:t>
            </a:r>
            <a:r>
              <a:rPr lang="el-GR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α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+ 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4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.sin </a:t>
            </a:r>
            <a:r>
              <a:rPr lang="el-GR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α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= 0</a:t>
            </a:r>
          </a:p>
          <a:p>
            <a:pPr>
              <a:spcBef>
                <a:spcPts val="125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00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</p:txBody>
      </p:sp>
      <p:sp>
        <p:nvSpPr>
          <p:cNvPr id="10254" name="Text Box 14"/>
          <p:cNvSpPr txBox="1">
            <a:spLocks noChangeArrowheads="1"/>
          </p:cNvSpPr>
          <p:nvPr/>
        </p:nvSpPr>
        <p:spPr bwMode="auto">
          <a:xfrm>
            <a:off x="1858963" y="3051175"/>
            <a:ext cx="301625" cy="368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l-GR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α</a:t>
            </a:r>
          </a:p>
        </p:txBody>
      </p:sp>
      <p:sp>
        <p:nvSpPr>
          <p:cNvPr id="10255" name="Text Box 15"/>
          <p:cNvSpPr txBox="1">
            <a:spLocks noChangeArrowheads="1"/>
          </p:cNvSpPr>
          <p:nvPr/>
        </p:nvSpPr>
        <p:spPr bwMode="auto">
          <a:xfrm>
            <a:off x="2398713" y="3051175"/>
            <a:ext cx="301625" cy="368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l-GR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α</a:t>
            </a:r>
          </a:p>
        </p:txBody>
      </p:sp>
    </p:spTree>
    <p:custDataLst>
      <p:tags r:id="rId1"/>
    </p:custData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 animBg="1"/>
      <p:bldP spid="10243" grpId="0" animBg="1"/>
      <p:bldP spid="10244" grpId="0" animBg="1"/>
      <p:bldP spid="10245" grpId="0" animBg="1"/>
      <p:bldP spid="10246" grpId="0" animBg="1"/>
      <p:bldP spid="10247" grpId="0" animBg="1"/>
      <p:bldP spid="10248" grpId="0" animBg="1"/>
      <p:bldP spid="10249" grpId="0"/>
      <p:bldP spid="10250" grpId="0"/>
      <p:bldP spid="10251" grpId="0"/>
      <p:bldP spid="10252" grpId="0"/>
      <p:bldP spid="10254" grpId="0"/>
      <p:bldP spid="1025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Text Box 1"/>
          <p:cNvSpPr txBox="1">
            <a:spLocks noChangeArrowheads="1"/>
          </p:cNvSpPr>
          <p:nvPr/>
        </p:nvSpPr>
        <p:spPr bwMode="auto">
          <a:xfrm>
            <a:off x="684213" y="981075"/>
            <a:ext cx="7772400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2900" indent="-333375">
              <a:spcBef>
                <a:spcPts val="500"/>
              </a:spcBef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6. Rovnováha sil ve styčníku č. IV</a:t>
            </a:r>
          </a:p>
          <a:p>
            <a:pPr marL="342900" indent="-333375">
              <a:spcBef>
                <a:spcPts val="500"/>
              </a:spcBef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Podmínky rovnováhy: </a:t>
            </a:r>
            <a:r>
              <a:rPr lang="el-GR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Σ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x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= 0, </a:t>
            </a:r>
            <a:r>
              <a:rPr lang="el-GR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Σ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y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= 0</a:t>
            </a:r>
          </a:p>
          <a:p>
            <a:pPr marL="342900" indent="-333375">
              <a:spcBef>
                <a:spcPts val="500"/>
              </a:spcBef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200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</p:txBody>
      </p:sp>
      <p:sp>
        <p:nvSpPr>
          <p:cNvPr id="11266" name="Line 2"/>
          <p:cNvSpPr>
            <a:spLocks noChangeShapeType="1"/>
          </p:cNvSpPr>
          <p:nvPr/>
        </p:nvSpPr>
        <p:spPr bwMode="auto">
          <a:xfrm flipV="1">
            <a:off x="2051050" y="2843213"/>
            <a:ext cx="792163" cy="1316037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267" name="Line 3"/>
          <p:cNvSpPr>
            <a:spLocks noChangeShapeType="1"/>
          </p:cNvSpPr>
          <p:nvPr/>
        </p:nvSpPr>
        <p:spPr bwMode="auto">
          <a:xfrm>
            <a:off x="2843213" y="2852738"/>
            <a:ext cx="720725" cy="1296987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268" name="Line 4"/>
          <p:cNvSpPr>
            <a:spLocks noChangeShapeType="1"/>
          </p:cNvSpPr>
          <p:nvPr/>
        </p:nvSpPr>
        <p:spPr bwMode="auto">
          <a:xfrm>
            <a:off x="2843213" y="1989138"/>
            <a:ext cx="1587" cy="863600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1269" name="Line 5"/>
          <p:cNvSpPr>
            <a:spLocks noChangeShapeType="1"/>
          </p:cNvSpPr>
          <p:nvPr/>
        </p:nvSpPr>
        <p:spPr bwMode="auto">
          <a:xfrm>
            <a:off x="1258888" y="2852738"/>
            <a:ext cx="1584325" cy="1587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270" name="Line 6"/>
          <p:cNvSpPr>
            <a:spLocks noChangeShapeType="1"/>
          </p:cNvSpPr>
          <p:nvPr/>
        </p:nvSpPr>
        <p:spPr bwMode="auto">
          <a:xfrm>
            <a:off x="2843213" y="2852738"/>
            <a:ext cx="431800" cy="792162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1272" name="Text Box 8"/>
          <p:cNvSpPr txBox="1">
            <a:spLocks noChangeArrowheads="1"/>
          </p:cNvSpPr>
          <p:nvPr/>
        </p:nvSpPr>
        <p:spPr bwMode="auto">
          <a:xfrm>
            <a:off x="1979613" y="3213100"/>
            <a:ext cx="431800" cy="3365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spcBef>
                <a:spcPts val="875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14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4</a:t>
            </a:r>
          </a:p>
        </p:txBody>
      </p:sp>
      <p:sp>
        <p:nvSpPr>
          <p:cNvPr id="11273" name="Text Box 9"/>
          <p:cNvSpPr txBox="1">
            <a:spLocks noChangeArrowheads="1"/>
          </p:cNvSpPr>
          <p:nvPr/>
        </p:nvSpPr>
        <p:spPr bwMode="auto">
          <a:xfrm>
            <a:off x="2124075" y="2492375"/>
            <a:ext cx="431800" cy="30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spcBef>
                <a:spcPts val="875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14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7</a:t>
            </a:r>
          </a:p>
        </p:txBody>
      </p:sp>
      <p:sp>
        <p:nvSpPr>
          <p:cNvPr id="11274" name="Text Box 10"/>
          <p:cNvSpPr txBox="1">
            <a:spLocks noChangeArrowheads="1"/>
          </p:cNvSpPr>
          <p:nvPr/>
        </p:nvSpPr>
        <p:spPr bwMode="auto">
          <a:xfrm>
            <a:off x="2914650" y="2276475"/>
            <a:ext cx="431800" cy="3365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spcBef>
                <a:spcPts val="875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14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Z2</a:t>
            </a:r>
          </a:p>
        </p:txBody>
      </p:sp>
      <p:sp>
        <p:nvSpPr>
          <p:cNvPr id="11275" name="Text Box 11"/>
          <p:cNvSpPr txBox="1">
            <a:spLocks noChangeArrowheads="1"/>
          </p:cNvSpPr>
          <p:nvPr/>
        </p:nvSpPr>
        <p:spPr bwMode="auto">
          <a:xfrm>
            <a:off x="3132138" y="3141663"/>
            <a:ext cx="431800" cy="3365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spcBef>
                <a:spcPts val="875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14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6</a:t>
            </a:r>
          </a:p>
        </p:txBody>
      </p:sp>
      <p:sp>
        <p:nvSpPr>
          <p:cNvPr id="11276" name="Text Box 12"/>
          <p:cNvSpPr txBox="1">
            <a:spLocks noChangeArrowheads="1"/>
          </p:cNvSpPr>
          <p:nvPr/>
        </p:nvSpPr>
        <p:spPr bwMode="auto">
          <a:xfrm>
            <a:off x="4356100" y="2997200"/>
            <a:ext cx="3960813" cy="15557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-F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7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- 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4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.cos</a:t>
            </a:r>
            <a:r>
              <a:rPr lang="el-GR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α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+ 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6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.cos</a:t>
            </a:r>
            <a:r>
              <a:rPr lang="el-GR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α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= 0</a:t>
            </a: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-F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4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.sin</a:t>
            </a:r>
            <a:r>
              <a:rPr lang="el-GR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α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-  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6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.sin </a:t>
            </a:r>
            <a:r>
              <a:rPr lang="el-GR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α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– 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Z2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= 0</a:t>
            </a: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00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  <a:p>
            <a:pPr>
              <a:spcBef>
                <a:spcPts val="125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00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</p:txBody>
      </p:sp>
      <p:sp>
        <p:nvSpPr>
          <p:cNvPr id="21520" name="Line 16"/>
          <p:cNvSpPr>
            <a:spLocks noChangeShapeType="1"/>
          </p:cNvSpPr>
          <p:nvPr/>
        </p:nvSpPr>
        <p:spPr bwMode="auto">
          <a:xfrm flipH="1">
            <a:off x="1908175" y="2852738"/>
            <a:ext cx="9350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1522" name="Line 18"/>
          <p:cNvSpPr>
            <a:spLocks noChangeShapeType="1"/>
          </p:cNvSpPr>
          <p:nvPr/>
        </p:nvSpPr>
        <p:spPr bwMode="auto">
          <a:xfrm flipH="1">
            <a:off x="2268538" y="2852738"/>
            <a:ext cx="574675" cy="9366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</p:spTree>
    <p:custDataLst>
      <p:tags r:id="rId1"/>
    </p:custData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 animBg="1"/>
      <p:bldP spid="11267" grpId="0" animBg="1"/>
      <p:bldP spid="11268" grpId="0" animBg="1"/>
      <p:bldP spid="11269" grpId="0" animBg="1"/>
      <p:bldP spid="11270" grpId="0" animBg="1"/>
      <p:bldP spid="11272" grpId="0"/>
      <p:bldP spid="11273" grpId="0"/>
      <p:bldP spid="11274" grpId="0"/>
      <p:bldP spid="11275" grpId="0"/>
      <p:bldP spid="21520" grpId="0" animBg="1"/>
      <p:bldP spid="2152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Text Box 1"/>
          <p:cNvSpPr txBox="1">
            <a:spLocks noChangeArrowheads="1"/>
          </p:cNvSpPr>
          <p:nvPr/>
        </p:nvSpPr>
        <p:spPr bwMode="auto">
          <a:xfrm>
            <a:off x="755650" y="836613"/>
            <a:ext cx="7772400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2900" indent="-333375">
              <a:spcBef>
                <a:spcPts val="500"/>
              </a:spcBef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7. Rovnováha sil ve styčníku č.V</a:t>
            </a:r>
          </a:p>
          <a:p>
            <a:pPr marL="342900" indent="-333375">
              <a:spcBef>
                <a:spcPts val="500"/>
              </a:spcBef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Podmínky rovnováhy: </a:t>
            </a:r>
            <a:r>
              <a:rPr lang="el-GR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Σ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x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= 0, </a:t>
            </a:r>
            <a:r>
              <a:rPr lang="el-GR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Σ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y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= 0</a:t>
            </a:r>
          </a:p>
          <a:p>
            <a:pPr marL="342900" indent="-333375">
              <a:spcBef>
                <a:spcPts val="500"/>
              </a:spcBef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200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  <a:p>
            <a:pPr marL="342900" indent="-333375">
              <a:spcBef>
                <a:spcPts val="500"/>
              </a:spcBef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200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  <a:p>
            <a:pPr marL="342900" indent="-333375">
              <a:spcBef>
                <a:spcPts val="500"/>
              </a:spcBef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200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  <a:p>
            <a:pPr marL="342900" indent="-333375">
              <a:spcBef>
                <a:spcPts val="500"/>
              </a:spcBef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200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  <a:p>
            <a:pPr marL="342900" indent="-333375">
              <a:spcBef>
                <a:spcPts val="500"/>
              </a:spcBef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200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</p:txBody>
      </p:sp>
      <p:sp>
        <p:nvSpPr>
          <p:cNvPr id="12290" name="Line 2"/>
          <p:cNvSpPr>
            <a:spLocks noChangeShapeType="1"/>
          </p:cNvSpPr>
          <p:nvPr/>
        </p:nvSpPr>
        <p:spPr bwMode="auto">
          <a:xfrm>
            <a:off x="2411413" y="1916113"/>
            <a:ext cx="1587" cy="1368425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2291" name="Line 3"/>
          <p:cNvSpPr>
            <a:spLocks noChangeShapeType="1"/>
          </p:cNvSpPr>
          <p:nvPr/>
        </p:nvSpPr>
        <p:spPr bwMode="auto">
          <a:xfrm flipH="1">
            <a:off x="1322388" y="3284538"/>
            <a:ext cx="1098550" cy="1587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2292" name="Line 4"/>
          <p:cNvSpPr>
            <a:spLocks noChangeShapeType="1"/>
          </p:cNvSpPr>
          <p:nvPr/>
        </p:nvSpPr>
        <p:spPr bwMode="auto">
          <a:xfrm flipH="1" flipV="1">
            <a:off x="1754188" y="2122488"/>
            <a:ext cx="666750" cy="1171575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2293" name="Line 5"/>
          <p:cNvSpPr>
            <a:spLocks noChangeShapeType="1"/>
          </p:cNvSpPr>
          <p:nvPr/>
        </p:nvSpPr>
        <p:spPr bwMode="auto">
          <a:xfrm flipV="1">
            <a:off x="2411413" y="2482850"/>
            <a:ext cx="1587" cy="811213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2294" name="Line 6"/>
          <p:cNvSpPr>
            <a:spLocks noChangeShapeType="1"/>
          </p:cNvSpPr>
          <p:nvPr/>
        </p:nvSpPr>
        <p:spPr bwMode="auto">
          <a:xfrm flipH="1" flipV="1">
            <a:off x="1970088" y="2482850"/>
            <a:ext cx="450850" cy="811213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2295" name="Line 7"/>
          <p:cNvSpPr>
            <a:spLocks noChangeShapeType="1"/>
          </p:cNvSpPr>
          <p:nvPr/>
        </p:nvSpPr>
        <p:spPr bwMode="auto">
          <a:xfrm flipH="1">
            <a:off x="1609725" y="3284538"/>
            <a:ext cx="811213" cy="1587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2296" name="Text Box 8"/>
          <p:cNvSpPr txBox="1">
            <a:spLocks noChangeArrowheads="1"/>
          </p:cNvSpPr>
          <p:nvPr/>
        </p:nvSpPr>
        <p:spPr bwMode="auto">
          <a:xfrm>
            <a:off x="1835150" y="2708275"/>
            <a:ext cx="431800" cy="3365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spcBef>
                <a:spcPts val="875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14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6</a:t>
            </a:r>
          </a:p>
        </p:txBody>
      </p:sp>
      <p:sp>
        <p:nvSpPr>
          <p:cNvPr id="12297" name="Text Box 9"/>
          <p:cNvSpPr txBox="1">
            <a:spLocks noChangeArrowheads="1"/>
          </p:cNvSpPr>
          <p:nvPr/>
        </p:nvSpPr>
        <p:spPr bwMode="auto">
          <a:xfrm>
            <a:off x="2482850" y="2779713"/>
            <a:ext cx="431800" cy="3365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spcBef>
                <a:spcPts val="875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14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B</a:t>
            </a:r>
          </a:p>
        </p:txBody>
      </p:sp>
      <p:sp>
        <p:nvSpPr>
          <p:cNvPr id="12298" name="Text Box 10"/>
          <p:cNvSpPr txBox="1">
            <a:spLocks noChangeArrowheads="1"/>
          </p:cNvSpPr>
          <p:nvPr/>
        </p:nvSpPr>
        <p:spPr bwMode="auto">
          <a:xfrm>
            <a:off x="1763713" y="3355975"/>
            <a:ext cx="431800" cy="3365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spcBef>
                <a:spcPts val="875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14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5</a:t>
            </a:r>
          </a:p>
        </p:txBody>
      </p:sp>
      <p:sp>
        <p:nvSpPr>
          <p:cNvPr id="12299" name="Text Box 11"/>
          <p:cNvSpPr txBox="1">
            <a:spLocks noChangeArrowheads="1"/>
          </p:cNvSpPr>
          <p:nvPr/>
        </p:nvSpPr>
        <p:spPr bwMode="auto">
          <a:xfrm>
            <a:off x="4211638" y="2276475"/>
            <a:ext cx="3889375" cy="15557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-F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5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-  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6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.cos</a:t>
            </a:r>
            <a:r>
              <a:rPr lang="el-GR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α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= 0</a:t>
            </a: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6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.sin </a:t>
            </a:r>
            <a:r>
              <a:rPr lang="el-GR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α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+ F</a:t>
            </a:r>
            <a:r>
              <a:rPr lang="cs-CZ" sz="2000" baseline="-25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B</a:t>
            </a:r>
            <a:r>
              <a:rPr lang="cs-CZ" sz="200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= 0</a:t>
            </a: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00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  <a:p>
            <a:pPr>
              <a:spcBef>
                <a:spcPts val="125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00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</p:txBody>
      </p:sp>
      <p:sp>
        <p:nvSpPr>
          <p:cNvPr id="12300" name="Text Box 12"/>
          <p:cNvSpPr txBox="1">
            <a:spLocks noChangeArrowheads="1"/>
          </p:cNvSpPr>
          <p:nvPr/>
        </p:nvSpPr>
        <p:spPr bwMode="auto">
          <a:xfrm>
            <a:off x="1979613" y="2879725"/>
            <a:ext cx="301625" cy="368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l-GR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α</a:t>
            </a:r>
          </a:p>
        </p:txBody>
      </p:sp>
    </p:spTree>
    <p:custDataLst>
      <p:tags r:id="rId1"/>
    </p:custData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 animBg="1"/>
      <p:bldP spid="12291" grpId="0" animBg="1"/>
      <p:bldP spid="12292" grpId="0" animBg="1"/>
      <p:bldP spid="12293" grpId="0" animBg="1"/>
      <p:bldP spid="12294" grpId="0" animBg="1"/>
      <p:bldP spid="12295" grpId="0" animBg="1"/>
      <p:bldP spid="12296" grpId="0"/>
      <p:bldP spid="12297" grpId="0"/>
      <p:bldP spid="12298" grpId="0"/>
      <p:bldP spid="12300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|0.3|0.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3|0.4|0.2|0.4|0.3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3|0.6|0.8|0.5|0.6|0.2|0.2|0.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3|0.4|0.2|0.1|0.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3|0.5|0.4|0.2|0.2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2|0.5|0.3|0.2|0.5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4|0.5|0.3|0.7|0.5"/>
</p:tagLst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DUM-PPT-šablona</Template>
  <TotalTime>214</TotalTime>
  <Words>648</Words>
  <Application>Microsoft Office PowerPoint</Application>
  <PresentationFormat>Předvádění na obrazovce (4:3)</PresentationFormat>
  <Paragraphs>128</Paragraphs>
  <Slides>10</Slides>
  <Notes>9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Arial</vt:lpstr>
      <vt:lpstr>Calibri</vt:lpstr>
      <vt:lpstr>Times New Roman</vt:lpstr>
      <vt:lpstr>Tahoma</vt:lpstr>
      <vt:lpstr>DUM-PPT-šablona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Dum</cp:lastModifiedBy>
  <cp:revision>38</cp:revision>
  <dcterms:created xsi:type="dcterms:W3CDTF">2010-10-19T08:27:42Z</dcterms:created>
  <dcterms:modified xsi:type="dcterms:W3CDTF">2014-05-10T10:50:59Z</dcterms:modified>
</cp:coreProperties>
</file>