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71" r:id="rId2"/>
    <p:sldId id="257" r:id="rId3"/>
    <p:sldId id="258" r:id="rId4"/>
    <p:sldId id="259" r:id="rId5"/>
    <p:sldId id="261" r:id="rId6"/>
    <p:sldId id="260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3074C-4756-4270-A2BA-7DEAD2569C68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170A5-3397-4DEC-A8E9-F05D548EFB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3074C-4756-4270-A2BA-7DEAD2569C68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170A5-3397-4DEC-A8E9-F05D548EFB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3074C-4756-4270-A2BA-7DEAD2569C68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170A5-3397-4DEC-A8E9-F05D548EFB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3074C-4756-4270-A2BA-7DEAD2569C68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170A5-3397-4DEC-A8E9-F05D548EFB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3074C-4756-4270-A2BA-7DEAD2569C68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170A5-3397-4DEC-A8E9-F05D548EFB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3074C-4756-4270-A2BA-7DEAD2569C68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170A5-3397-4DEC-A8E9-F05D548EFB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3074C-4756-4270-A2BA-7DEAD2569C68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170A5-3397-4DEC-A8E9-F05D548EFB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3074C-4756-4270-A2BA-7DEAD2569C68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170A5-3397-4DEC-A8E9-F05D548EFB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3074C-4756-4270-A2BA-7DEAD2569C68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170A5-3397-4DEC-A8E9-F05D548EFB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3074C-4756-4270-A2BA-7DEAD2569C68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170A5-3397-4DEC-A8E9-F05D548EFB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3074C-4756-4270-A2BA-7DEAD2569C68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170A5-3397-4DEC-A8E9-F05D548EFB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B3074C-4756-4270-A2BA-7DEAD2569C68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D170A5-3397-4DEC-A8E9-F05D548EFB8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260350"/>
            <a:ext cx="575310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2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95960316"/>
              </p:ext>
            </p:extLst>
          </p:nvPr>
        </p:nvGraphicFramePr>
        <p:xfrm>
          <a:off x="1333500" y="1628775"/>
          <a:ext cx="6767513" cy="4776283"/>
        </p:xfrm>
        <a:graphic>
          <a:graphicData uri="http://schemas.openxmlformats.org/drawingml/2006/table">
            <a:tbl>
              <a:tblPr/>
              <a:tblGrid>
                <a:gridCol w="2195513"/>
                <a:gridCol w="1524000"/>
                <a:gridCol w="1751235"/>
                <a:gridCol w="1296765"/>
              </a:tblGrid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Bohdalov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CZ.1.07/1.4.00/21.3806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ŠABLONA: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III/2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Jazyk a jazyková komunikace.Český jazyk a literatura.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7., 8., 9.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MATERIÁLU: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VY_32_INOVACE_15_6Č-Přívlastek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Mgr.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Jana Chmelíková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TVORBY: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duben  2014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OVĚŘENÍ: 29.4.2014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Materiál je určen k seznámení s jednotlivými typy přívlastku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nebo k opakování v následujících ročnících. Je doplněn o krátká tvořivá cvičení.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Přívlastek   </a:t>
            </a:r>
            <a:r>
              <a:rPr lang="cs-CZ" b="1" dirty="0" err="1" smtClean="0"/>
              <a:t>Pk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089548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blíže určuje význam podstatného jména</a:t>
            </a:r>
          </a:p>
          <a:p>
            <a:pPr>
              <a:buNone/>
            </a:pPr>
            <a:r>
              <a:rPr lang="cs-CZ" dirty="0" smtClean="0"/>
              <a:t>    (někdy zájmena)</a:t>
            </a:r>
          </a:p>
          <a:p>
            <a:r>
              <a:rPr lang="cs-CZ" b="1" dirty="0" smtClean="0"/>
              <a:t>závisí na podstatném jméně (zájmeně)</a:t>
            </a:r>
          </a:p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    </a:t>
            </a:r>
            <a:r>
              <a:rPr lang="cs-CZ" sz="4300" b="1" dirty="0" smtClean="0">
                <a:solidFill>
                  <a:srgbClr val="FF0000"/>
                </a:solidFill>
              </a:rPr>
              <a:t>vše, co závisí na podstatném jméně, je přívlastek!</a:t>
            </a:r>
          </a:p>
          <a:p>
            <a:r>
              <a:rPr lang="cs-CZ" dirty="0" smtClean="0"/>
              <a:t>bývá vyjádřen přídavným jménem, zájmenem, </a:t>
            </a:r>
          </a:p>
          <a:p>
            <a:pPr>
              <a:buNone/>
            </a:pPr>
            <a:r>
              <a:rPr lang="cs-CZ" dirty="0" smtClean="0"/>
              <a:t>    číslovkou, infinitivem, podstatným jménem</a:t>
            </a:r>
          </a:p>
          <a:p>
            <a:pPr>
              <a:buNone/>
            </a:pPr>
            <a:r>
              <a:rPr lang="cs-CZ" dirty="0" smtClean="0"/>
              <a:t>    v pádě prostém nebo předložkovém</a:t>
            </a:r>
            <a:endParaRPr lang="cs-CZ" dirty="0"/>
          </a:p>
        </p:txBody>
      </p:sp>
      <p:sp>
        <p:nvSpPr>
          <p:cNvPr id="5" name="Šipka dolů 4"/>
          <p:cNvSpPr/>
          <p:nvPr/>
        </p:nvSpPr>
        <p:spPr>
          <a:xfrm>
            <a:off x="4143372" y="3214686"/>
            <a:ext cx="484632" cy="571504"/>
          </a:xfrm>
          <a:prstGeom prst="downArrow">
            <a:avLst>
              <a:gd name="adj1" fmla="val 50000"/>
              <a:gd name="adj2" fmla="val 6451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457200" y="428603"/>
            <a:ext cx="4040188" cy="571505"/>
          </a:xfrm>
        </p:spPr>
        <p:txBody>
          <a:bodyPr>
            <a:normAutofit lnSpcReduction="10000"/>
          </a:bodyPr>
          <a:lstStyle/>
          <a:p>
            <a:pPr algn="ctr"/>
            <a:r>
              <a:rPr lang="cs-CZ" sz="3200" dirty="0" smtClean="0"/>
              <a:t>Přívlastek shodný   </a:t>
            </a:r>
            <a:r>
              <a:rPr lang="cs-CZ" sz="3200" dirty="0" err="1" smtClean="0"/>
              <a:t>Pks</a:t>
            </a:r>
            <a:endParaRPr lang="cs-CZ" sz="3200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>
          <a:xfrm>
            <a:off x="214282" y="1214422"/>
            <a:ext cx="4283106" cy="5429288"/>
          </a:xfrm>
        </p:spPr>
        <p:txBody>
          <a:bodyPr>
            <a:normAutofit/>
          </a:bodyPr>
          <a:lstStyle/>
          <a:p>
            <a:r>
              <a:rPr lang="cs-CZ" dirty="0" smtClean="0"/>
              <a:t>shoduje se </a:t>
            </a:r>
            <a:r>
              <a:rPr lang="cs-CZ" dirty="0" smtClean="0"/>
              <a:t>s řídícím </a:t>
            </a:r>
            <a:r>
              <a:rPr lang="cs-CZ" dirty="0" smtClean="0"/>
              <a:t>jménem</a:t>
            </a:r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b="1" dirty="0" smtClean="0"/>
              <a:t>v pádě, čísle, rodě</a:t>
            </a:r>
            <a:r>
              <a:rPr lang="cs-CZ" dirty="0" smtClean="0"/>
              <a:t>, ohýbá se</a:t>
            </a:r>
          </a:p>
          <a:p>
            <a:r>
              <a:rPr lang="cs-CZ" dirty="0" smtClean="0"/>
              <a:t>stojí obvykle </a:t>
            </a:r>
            <a:r>
              <a:rPr lang="cs-CZ" b="1" dirty="0" smtClean="0"/>
              <a:t>před jménem</a:t>
            </a:r>
          </a:p>
          <a:p>
            <a:r>
              <a:rPr lang="cs-CZ" dirty="0" smtClean="0"/>
              <a:t>bývá vyjádřen:</a:t>
            </a:r>
          </a:p>
          <a:p>
            <a:pPr>
              <a:buNone/>
            </a:pPr>
            <a:r>
              <a:rPr lang="cs-CZ" dirty="0" smtClean="0"/>
              <a:t>     </a:t>
            </a:r>
            <a:r>
              <a:rPr lang="cs-CZ" b="1" dirty="0" smtClean="0">
                <a:solidFill>
                  <a:srgbClr val="FF0000"/>
                </a:solidFill>
              </a:rPr>
              <a:t>přídavným jménem</a:t>
            </a:r>
          </a:p>
          <a:p>
            <a:pPr>
              <a:buNone/>
            </a:pPr>
            <a:r>
              <a:rPr lang="cs-CZ" dirty="0" smtClean="0"/>
              <a:t>             velký pes</a:t>
            </a:r>
          </a:p>
          <a:p>
            <a:pPr>
              <a:buNone/>
            </a:pPr>
            <a:r>
              <a:rPr lang="cs-CZ" b="1" dirty="0" smtClean="0"/>
              <a:t>     </a:t>
            </a:r>
            <a:r>
              <a:rPr lang="cs-CZ" b="1" dirty="0" smtClean="0">
                <a:solidFill>
                  <a:srgbClr val="FF0000"/>
                </a:solidFill>
              </a:rPr>
              <a:t>zájmenem</a:t>
            </a:r>
          </a:p>
          <a:p>
            <a:pPr>
              <a:buNone/>
            </a:pPr>
            <a:r>
              <a:rPr lang="cs-CZ" dirty="0" smtClean="0"/>
              <a:t>             můj  kamarád</a:t>
            </a:r>
          </a:p>
          <a:p>
            <a:pPr>
              <a:buNone/>
            </a:pPr>
            <a:r>
              <a:rPr lang="cs-CZ" b="1" dirty="0" smtClean="0"/>
              <a:t>     </a:t>
            </a:r>
            <a:r>
              <a:rPr lang="cs-CZ" b="1" dirty="0" smtClean="0">
                <a:solidFill>
                  <a:srgbClr val="FF0000"/>
                </a:solidFill>
              </a:rPr>
              <a:t>číslovkou</a:t>
            </a:r>
          </a:p>
          <a:p>
            <a:pPr>
              <a:buNone/>
            </a:pPr>
            <a:r>
              <a:rPr lang="cs-CZ" dirty="0" smtClean="0"/>
              <a:t>              první místo</a:t>
            </a:r>
          </a:p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</a:rPr>
              <a:t>     podstatným jménem</a:t>
            </a:r>
          </a:p>
          <a:p>
            <a:pPr>
              <a:buNone/>
            </a:pPr>
            <a:r>
              <a:rPr lang="cs-CZ" dirty="0" smtClean="0"/>
              <a:t>               hora Sněžka</a:t>
            </a:r>
            <a:endParaRPr lang="cs-CZ" dirty="0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quarter" idx="3"/>
          </p:nvPr>
        </p:nvSpPr>
        <p:spPr>
          <a:xfrm>
            <a:off x="4572001" y="428604"/>
            <a:ext cx="4572000" cy="571504"/>
          </a:xfrm>
        </p:spPr>
        <p:txBody>
          <a:bodyPr>
            <a:noAutofit/>
          </a:bodyPr>
          <a:lstStyle/>
          <a:p>
            <a:pPr algn="ctr"/>
            <a:r>
              <a:rPr lang="cs-CZ" sz="3200" dirty="0" smtClean="0"/>
              <a:t>Přívlastek neshodný   </a:t>
            </a:r>
            <a:r>
              <a:rPr lang="cs-CZ" sz="3200" dirty="0" err="1" smtClean="0"/>
              <a:t>Pkn</a:t>
            </a:r>
            <a:endParaRPr lang="cs-CZ" sz="3200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4"/>
          </p:nvPr>
        </p:nvSpPr>
        <p:spPr>
          <a:xfrm>
            <a:off x="4500563" y="1214422"/>
            <a:ext cx="4186238" cy="5500726"/>
          </a:xfrm>
        </p:spPr>
        <p:txBody>
          <a:bodyPr>
            <a:noAutofit/>
          </a:bodyPr>
          <a:lstStyle/>
          <a:p>
            <a:r>
              <a:rPr lang="cs-CZ" sz="2200" dirty="0" smtClean="0"/>
              <a:t>se svým řídícím jménem se neshoduje, </a:t>
            </a:r>
            <a:r>
              <a:rPr lang="cs-CZ" sz="2200" b="1" dirty="0" smtClean="0"/>
              <a:t>jeho tvar se nemění</a:t>
            </a:r>
          </a:p>
          <a:p>
            <a:r>
              <a:rPr lang="cs-CZ" sz="2200" b="1" dirty="0" smtClean="0"/>
              <a:t>stojí za jménem</a:t>
            </a:r>
          </a:p>
          <a:p>
            <a:r>
              <a:rPr lang="cs-CZ" sz="2200" dirty="0" smtClean="0"/>
              <a:t>bývá vyjádřen:</a:t>
            </a:r>
          </a:p>
          <a:p>
            <a:pPr>
              <a:buNone/>
            </a:pPr>
            <a:r>
              <a:rPr lang="cs-CZ" sz="2200" dirty="0" smtClean="0"/>
              <a:t>      </a:t>
            </a:r>
            <a:r>
              <a:rPr lang="cs-CZ" sz="2200" b="1" dirty="0" smtClean="0">
                <a:solidFill>
                  <a:srgbClr val="FF0000"/>
                </a:solidFill>
              </a:rPr>
              <a:t>podstatným jménem</a:t>
            </a:r>
          </a:p>
          <a:p>
            <a:pPr>
              <a:buNone/>
            </a:pPr>
            <a:r>
              <a:rPr lang="cs-CZ" sz="2200" dirty="0" smtClean="0"/>
              <a:t>              jízda na kole</a:t>
            </a:r>
          </a:p>
          <a:p>
            <a:pPr>
              <a:buNone/>
            </a:pPr>
            <a:r>
              <a:rPr lang="cs-CZ" sz="2200" dirty="0" smtClean="0"/>
              <a:t>              cesta lesem</a:t>
            </a:r>
          </a:p>
          <a:p>
            <a:pPr>
              <a:buNone/>
            </a:pPr>
            <a:r>
              <a:rPr lang="cs-CZ" sz="2200" dirty="0" smtClean="0"/>
              <a:t>      </a:t>
            </a:r>
            <a:r>
              <a:rPr lang="cs-CZ" sz="2200" b="1" dirty="0" smtClean="0">
                <a:solidFill>
                  <a:srgbClr val="FF0000"/>
                </a:solidFill>
              </a:rPr>
              <a:t>zájmenem</a:t>
            </a:r>
          </a:p>
          <a:p>
            <a:pPr>
              <a:buNone/>
            </a:pPr>
            <a:r>
              <a:rPr lang="cs-CZ" sz="2200" dirty="0" smtClean="0"/>
              <a:t>              dárek pro něho</a:t>
            </a:r>
          </a:p>
          <a:p>
            <a:pPr>
              <a:buNone/>
            </a:pPr>
            <a:r>
              <a:rPr lang="cs-CZ" sz="2200" dirty="0" smtClean="0"/>
              <a:t>      </a:t>
            </a:r>
            <a:r>
              <a:rPr lang="cs-CZ" sz="2200" b="1" dirty="0" smtClean="0">
                <a:solidFill>
                  <a:srgbClr val="FF0000"/>
                </a:solidFill>
              </a:rPr>
              <a:t>infinitivem</a:t>
            </a:r>
          </a:p>
          <a:p>
            <a:pPr>
              <a:buNone/>
            </a:pPr>
            <a:r>
              <a:rPr lang="cs-CZ" sz="2200" dirty="0" smtClean="0"/>
              <a:t>               touha zvítězit</a:t>
            </a:r>
          </a:p>
          <a:p>
            <a:pPr>
              <a:buNone/>
            </a:pPr>
            <a:r>
              <a:rPr lang="cs-CZ" sz="2200" b="1" dirty="0" smtClean="0"/>
              <a:t>      </a:t>
            </a:r>
            <a:r>
              <a:rPr lang="cs-CZ" sz="2200" b="1" dirty="0" smtClean="0">
                <a:solidFill>
                  <a:srgbClr val="FF0000"/>
                </a:solidFill>
              </a:rPr>
              <a:t>příslovcem</a:t>
            </a:r>
          </a:p>
          <a:p>
            <a:pPr>
              <a:buNone/>
            </a:pPr>
            <a:r>
              <a:rPr lang="cs-CZ" sz="2200" dirty="0" smtClean="0"/>
              <a:t>                výlet pěšky</a:t>
            </a:r>
            <a:endParaRPr lang="cs-CZ" sz="2200" dirty="0"/>
          </a:p>
        </p:txBody>
      </p:sp>
      <p:pic>
        <p:nvPicPr>
          <p:cNvPr id="1034" name="Picture 10" descr="C:\Users\doma\AppData\Local\Microsoft\Windows\INetCache\IE\0YRYAIN0\MM91000114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02698" y="3429000"/>
            <a:ext cx="1741300" cy="2357454"/>
          </a:xfrm>
          <a:prstGeom prst="rect">
            <a:avLst/>
          </a:prstGeom>
          <a:noFill/>
        </p:spPr>
      </p:pic>
      <p:pic>
        <p:nvPicPr>
          <p:cNvPr id="4100" name="Picture 4" descr="C:\Users\doma\AppData\Local\Microsoft\Windows\INetCache\IE\XNH144HD\MM91000113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3143248"/>
            <a:ext cx="1571636" cy="2444767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8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1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3" dur="5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8" dur="5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1" dur="500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500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500"/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4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214282" y="285728"/>
            <a:ext cx="4354544" cy="571504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/>
              <a:t>Přívlastek několikanásobný</a:t>
            </a:r>
            <a:endParaRPr lang="cs-CZ" sz="2800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>
          <a:xfrm>
            <a:off x="285720" y="1071546"/>
            <a:ext cx="4211668" cy="5572164"/>
          </a:xfrm>
        </p:spPr>
        <p:txBody>
          <a:bodyPr>
            <a:noAutofit/>
          </a:bodyPr>
          <a:lstStyle/>
          <a:p>
            <a:r>
              <a:rPr lang="cs-CZ" dirty="0" smtClean="0"/>
              <a:t>skládá se z několika přívlastků </a:t>
            </a:r>
            <a:r>
              <a:rPr lang="cs-CZ" b="1" i="1" dirty="0" smtClean="0"/>
              <a:t>z jedné významové  řady</a:t>
            </a:r>
          </a:p>
          <a:p>
            <a:r>
              <a:rPr lang="cs-CZ" dirty="0" smtClean="0"/>
              <a:t>pořadí přívlastků lze měnit</a:t>
            </a:r>
          </a:p>
          <a:p>
            <a:r>
              <a:rPr lang="cs-CZ" dirty="0" smtClean="0"/>
              <a:t>jsou odděleny čárkou, mezi posledními dvěma bývá spojka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   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bílé, červené a žluté </a:t>
            </a:r>
            <a:r>
              <a:rPr lang="cs-CZ" dirty="0" smtClean="0"/>
              <a:t>růže</a:t>
            </a:r>
          </a:p>
          <a:p>
            <a:pPr>
              <a:buNone/>
            </a:pPr>
            <a:r>
              <a:rPr lang="cs-CZ" dirty="0" smtClean="0"/>
              <a:t>   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tělesná, výtvarná i hudební </a:t>
            </a:r>
          </a:p>
          <a:p>
            <a:pPr>
              <a:buNone/>
            </a:pPr>
            <a:r>
              <a:rPr lang="cs-CZ" dirty="0" smtClean="0"/>
              <a:t>   výchova</a:t>
            </a:r>
          </a:p>
          <a:p>
            <a:pPr>
              <a:buNone/>
            </a:pP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   malý, ale hezký </a:t>
            </a:r>
            <a:r>
              <a:rPr lang="cs-CZ" dirty="0" smtClean="0"/>
              <a:t>pokoj</a:t>
            </a:r>
          </a:p>
          <a:p>
            <a:pPr>
              <a:buNone/>
            </a:pPr>
            <a:r>
              <a:rPr lang="cs-CZ" dirty="0" smtClean="0"/>
              <a:t>  tričko s 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krátkým nebo dlouhým</a:t>
            </a:r>
          </a:p>
          <a:p>
            <a:pPr>
              <a:buNone/>
            </a:pPr>
            <a:r>
              <a:rPr lang="cs-CZ" dirty="0" smtClean="0"/>
              <a:t>  rukávem</a:t>
            </a:r>
          </a:p>
          <a:p>
            <a:pPr>
              <a:buNone/>
            </a:pPr>
            <a:r>
              <a:rPr lang="cs-CZ" dirty="0" smtClean="0"/>
              <a:t>       </a:t>
            </a:r>
            <a:endParaRPr lang="cs-CZ" dirty="0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quarter" idx="3"/>
          </p:nvPr>
        </p:nvSpPr>
        <p:spPr>
          <a:xfrm>
            <a:off x="4500563" y="285729"/>
            <a:ext cx="4643438" cy="571504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/>
              <a:t>Přívlastek postupně rozvíjející</a:t>
            </a:r>
            <a:endParaRPr lang="cs-CZ" sz="2800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4"/>
          </p:nvPr>
        </p:nvSpPr>
        <p:spPr>
          <a:xfrm>
            <a:off x="4645025" y="1071546"/>
            <a:ext cx="4041775" cy="5786454"/>
          </a:xfrm>
        </p:spPr>
        <p:txBody>
          <a:bodyPr>
            <a:normAutofit/>
          </a:bodyPr>
          <a:lstStyle/>
          <a:p>
            <a:r>
              <a:rPr lang="cs-CZ" dirty="0" smtClean="0"/>
              <a:t>spojení přídavného jména a shodného přívlastku je dále blíže určeno dalším přívlastkem</a:t>
            </a:r>
          </a:p>
          <a:p>
            <a:r>
              <a:rPr lang="cs-CZ" dirty="0" smtClean="0"/>
              <a:t>pořadí nelze měnit</a:t>
            </a:r>
          </a:p>
          <a:p>
            <a:r>
              <a:rPr lang="cs-CZ" dirty="0" smtClean="0"/>
              <a:t>neoddělují se čárkou, </a:t>
            </a:r>
          </a:p>
          <a:p>
            <a:r>
              <a:rPr lang="cs-CZ" dirty="0" smtClean="0"/>
              <a:t>nelze vložit spojku</a:t>
            </a:r>
          </a:p>
          <a:p>
            <a:pPr>
              <a:buNone/>
            </a:pPr>
            <a:r>
              <a:rPr lang="cs-CZ" dirty="0" smtClean="0"/>
              <a:t>                                    jazyk</a:t>
            </a:r>
          </a:p>
          <a:p>
            <a:pPr>
              <a:buNone/>
            </a:pPr>
            <a:r>
              <a:rPr lang="cs-CZ" dirty="0" smtClean="0"/>
              <a:t>                      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národní</a:t>
            </a:r>
          </a:p>
          <a:p>
            <a:pPr>
              <a:buNone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            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český</a:t>
            </a:r>
            <a:endParaRPr lang="cs-CZ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b="1" dirty="0" smtClean="0"/>
              <a:t>   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náš</a:t>
            </a:r>
          </a:p>
          <a:p>
            <a:pPr>
              <a:buNone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               </a:t>
            </a:r>
            <a:endParaRPr lang="cs-CZ" b="1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      </a:t>
            </a:r>
            <a:endParaRPr lang="cs-CZ" b="1" dirty="0">
              <a:solidFill>
                <a:srgbClr val="7030A0"/>
              </a:solidFill>
            </a:endParaRPr>
          </a:p>
        </p:txBody>
      </p:sp>
      <p:cxnSp>
        <p:nvCxnSpPr>
          <p:cNvPr id="13" name="Přímá spojovací šipka 12"/>
          <p:cNvCxnSpPr/>
          <p:nvPr/>
        </p:nvCxnSpPr>
        <p:spPr>
          <a:xfrm flipV="1">
            <a:off x="6786578" y="4286256"/>
            <a:ext cx="357190" cy="142876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flipV="1">
            <a:off x="6000760" y="4714884"/>
            <a:ext cx="285752" cy="142876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 flipV="1">
            <a:off x="5286380" y="5143512"/>
            <a:ext cx="285752" cy="142876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1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oma\AppData\Local\Microsoft\Windows\INetCache\IE\4OG6WNJ2\MC900441754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500042"/>
            <a:ext cx="2743200" cy="2743200"/>
          </a:xfrm>
          <a:prstGeom prst="rect">
            <a:avLst/>
          </a:prstGeom>
          <a:noFill/>
        </p:spPr>
      </p:pic>
      <p:pic>
        <p:nvPicPr>
          <p:cNvPr id="1037" name="Picture 13" descr="C:\Users\doma\AppData\Local\Microsoft\Windows\INetCache\IE\09K1A0QI\MC900343389[2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3714752"/>
            <a:ext cx="2428892" cy="2571936"/>
          </a:xfrm>
          <a:prstGeom prst="rect">
            <a:avLst/>
          </a:prstGeom>
          <a:noFill/>
        </p:spPr>
      </p:pic>
      <p:pic>
        <p:nvPicPr>
          <p:cNvPr id="1038" name="Picture 14" descr="C:\Users\doma\AppData\Local\Microsoft\Windows\INetCache\IE\4OG6WNJ2\MC90034332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571480"/>
            <a:ext cx="2643206" cy="2613762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457200" y="214291"/>
            <a:ext cx="4040188" cy="571504"/>
          </a:xfrm>
        </p:spPr>
        <p:txBody>
          <a:bodyPr>
            <a:noAutofit/>
          </a:bodyPr>
          <a:lstStyle/>
          <a:p>
            <a:pPr algn="ctr"/>
            <a:r>
              <a:rPr lang="cs-CZ" sz="3200" dirty="0" smtClean="0"/>
              <a:t>Přívlastek těsný</a:t>
            </a:r>
            <a:endParaRPr lang="cs-CZ" sz="3200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>
          <a:xfrm>
            <a:off x="457200" y="1000108"/>
            <a:ext cx="4040188" cy="5857892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jedná se o </a:t>
            </a:r>
            <a:r>
              <a:rPr lang="cs-CZ" b="1" dirty="0" smtClean="0"/>
              <a:t>rozvitý přívlastek shodný , který stojí až za podstatným jménem</a:t>
            </a:r>
          </a:p>
          <a:p>
            <a:r>
              <a:rPr lang="cs-CZ" b="1" dirty="0" smtClean="0"/>
              <a:t>nemůžeme ho z věty vynechat</a:t>
            </a:r>
            <a:r>
              <a:rPr lang="cs-CZ" dirty="0" smtClean="0"/>
              <a:t>, protože je významově důležitý</a:t>
            </a:r>
          </a:p>
          <a:p>
            <a:r>
              <a:rPr lang="cs-CZ" b="1" dirty="0" smtClean="0"/>
              <a:t>neodděluje se čárkami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Žáci </a:t>
            </a:r>
            <a:r>
              <a:rPr lang="cs-CZ" b="1" dirty="0" smtClean="0">
                <a:solidFill>
                  <a:srgbClr val="FF0000"/>
                </a:solidFill>
              </a:rPr>
              <a:t>mající závažné zdravotní </a:t>
            </a:r>
          </a:p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</a:rPr>
              <a:t>problémy</a:t>
            </a:r>
            <a:r>
              <a:rPr lang="cs-CZ" b="1" dirty="0" smtClean="0"/>
              <a:t> </a:t>
            </a:r>
            <a:r>
              <a:rPr lang="cs-CZ" dirty="0" smtClean="0"/>
              <a:t>nemohou jet na </a:t>
            </a:r>
          </a:p>
          <a:p>
            <a:pPr>
              <a:buNone/>
            </a:pPr>
            <a:r>
              <a:rPr lang="cs-CZ" dirty="0" smtClean="0"/>
              <a:t>školní výlet.</a:t>
            </a:r>
          </a:p>
          <a:p>
            <a:pPr>
              <a:buNone/>
            </a:pPr>
            <a:r>
              <a:rPr lang="cs-CZ" dirty="0" smtClean="0"/>
              <a:t>Řidičské průkazy </a:t>
            </a:r>
            <a:r>
              <a:rPr lang="cs-CZ" b="1" dirty="0" smtClean="0">
                <a:solidFill>
                  <a:srgbClr val="FF0000"/>
                </a:solidFill>
              </a:rPr>
              <a:t>vydané do </a:t>
            </a:r>
          </a:p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</a:rPr>
              <a:t>konce roku 2003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přestanou</a:t>
            </a:r>
          </a:p>
          <a:p>
            <a:pPr>
              <a:buNone/>
            </a:pPr>
            <a:r>
              <a:rPr lang="cs-CZ" dirty="0"/>
              <a:t>b</a:t>
            </a:r>
            <a:r>
              <a:rPr lang="cs-CZ" dirty="0" smtClean="0"/>
              <a:t>ýt letos platné.</a:t>
            </a:r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quarter" idx="3"/>
          </p:nvPr>
        </p:nvSpPr>
        <p:spPr>
          <a:xfrm>
            <a:off x="4645025" y="214291"/>
            <a:ext cx="4041775" cy="571504"/>
          </a:xfrm>
        </p:spPr>
        <p:txBody>
          <a:bodyPr>
            <a:noAutofit/>
          </a:bodyPr>
          <a:lstStyle/>
          <a:p>
            <a:pPr algn="ctr"/>
            <a:r>
              <a:rPr lang="cs-CZ" sz="3200" dirty="0" smtClean="0"/>
              <a:t>Přívlastek volný</a:t>
            </a:r>
            <a:endParaRPr lang="cs-CZ" sz="3200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4"/>
          </p:nvPr>
        </p:nvSpPr>
        <p:spPr>
          <a:xfrm>
            <a:off x="4645025" y="1000108"/>
            <a:ext cx="4041775" cy="5857892"/>
          </a:xfrm>
        </p:spPr>
        <p:txBody>
          <a:bodyPr>
            <a:normAutofit/>
          </a:bodyPr>
          <a:lstStyle/>
          <a:p>
            <a:r>
              <a:rPr lang="cs-CZ" dirty="0" smtClean="0"/>
              <a:t>jedná se o </a:t>
            </a:r>
            <a:r>
              <a:rPr lang="cs-CZ" b="1" dirty="0" smtClean="0"/>
              <a:t>rozvitý přívlastek shodný , který stojí až za podstatným jménem</a:t>
            </a:r>
          </a:p>
          <a:p>
            <a:r>
              <a:rPr lang="cs-CZ" b="1" dirty="0" smtClean="0"/>
              <a:t>můžeme ho z věty vypustit</a:t>
            </a:r>
          </a:p>
          <a:p>
            <a:r>
              <a:rPr lang="cs-CZ" b="1" dirty="0" smtClean="0"/>
              <a:t>odděluje se čárkami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dirty="0" smtClean="0"/>
              <a:t>Na stole</a:t>
            </a: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, vyzdobeném vázou</a:t>
            </a:r>
          </a:p>
          <a:p>
            <a:pPr>
              <a:buNone/>
            </a:pP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s červenými růžemi, </a:t>
            </a:r>
            <a:r>
              <a:rPr lang="cs-CZ" dirty="0" smtClean="0"/>
              <a:t>bylo</a:t>
            </a:r>
          </a:p>
          <a:p>
            <a:pPr>
              <a:buNone/>
            </a:pPr>
            <a:r>
              <a:rPr lang="cs-CZ" dirty="0" smtClean="0"/>
              <a:t> prostřeno k slavnostnímu </a:t>
            </a:r>
          </a:p>
          <a:p>
            <a:pPr>
              <a:buNone/>
            </a:pPr>
            <a:r>
              <a:rPr lang="cs-CZ" dirty="0" smtClean="0"/>
              <a:t>nedělnímu obědu.</a:t>
            </a:r>
          </a:p>
          <a:p>
            <a:pPr>
              <a:buNone/>
            </a:pPr>
            <a:r>
              <a:rPr lang="cs-CZ" dirty="0" smtClean="0"/>
              <a:t>Náš pes </a:t>
            </a:r>
            <a:r>
              <a:rPr lang="cs-CZ" dirty="0" err="1" smtClean="0"/>
              <a:t>Alík</a:t>
            </a: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, unavený po </a:t>
            </a:r>
          </a:p>
          <a:p>
            <a:pPr>
              <a:buNone/>
            </a:pP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dlouhé vycházce, </a:t>
            </a:r>
            <a:r>
              <a:rPr lang="cs-CZ" dirty="0" smtClean="0"/>
              <a:t>tvrdě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smtClean="0"/>
              <a:t>usnul.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500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500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9" name="Picture 11" descr="C:\Users\doma\AppData\Local\Microsoft\Windows\INetCache\IE\4OG6WNJ2\MP90044857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714356"/>
            <a:ext cx="8093629" cy="5418049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Přístavek</a:t>
            </a:r>
            <a:endParaRPr lang="cs-CZ" b="1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28596" y="1785926"/>
            <a:ext cx="8229600" cy="4786346"/>
          </a:xfrm>
        </p:spPr>
        <p:txBody>
          <a:bodyPr>
            <a:normAutofit/>
          </a:bodyPr>
          <a:lstStyle/>
          <a:p>
            <a:r>
              <a:rPr lang="cs-CZ" b="1" dirty="0" smtClean="0"/>
              <a:t>volně připojený shodný přívlastek</a:t>
            </a:r>
            <a:r>
              <a:rPr lang="cs-CZ" dirty="0" smtClean="0"/>
              <a:t>, </a:t>
            </a:r>
          </a:p>
          <a:p>
            <a:pPr>
              <a:buNone/>
            </a:pPr>
            <a:r>
              <a:rPr lang="cs-CZ" dirty="0" smtClean="0"/>
              <a:t>    stojí za jménem, blíže ho určuje</a:t>
            </a:r>
          </a:p>
          <a:p>
            <a:r>
              <a:rPr lang="cs-CZ" dirty="0" smtClean="0"/>
              <a:t>jeho základem je </a:t>
            </a:r>
            <a:r>
              <a:rPr lang="cs-CZ" b="1" dirty="0" smtClean="0"/>
              <a:t>podstatné jméno</a:t>
            </a:r>
          </a:p>
          <a:p>
            <a:r>
              <a:rPr lang="cs-CZ" dirty="0" smtClean="0"/>
              <a:t>odděluje se </a:t>
            </a:r>
            <a:r>
              <a:rPr lang="cs-CZ" b="1" dirty="0" smtClean="0"/>
              <a:t>čárkami</a:t>
            </a:r>
          </a:p>
          <a:p>
            <a:pPr>
              <a:buNone/>
            </a:pPr>
            <a:r>
              <a:rPr lang="cs-CZ" dirty="0" smtClean="0"/>
              <a:t>Bedřich Smetana</a:t>
            </a:r>
            <a:r>
              <a:rPr lang="cs-CZ" b="1" dirty="0" smtClean="0">
                <a:solidFill>
                  <a:srgbClr val="FF0000"/>
                </a:solidFill>
              </a:rPr>
              <a:t>,</a:t>
            </a:r>
            <a:r>
              <a:rPr lang="cs-CZ" dirty="0" smtClean="0">
                <a:solidFill>
                  <a:srgbClr val="FF0000"/>
                </a:solidFill>
              </a:rPr>
              <a:t> slavný český hudební 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skladatel</a:t>
            </a:r>
            <a:r>
              <a:rPr lang="cs-CZ" b="1" dirty="0" smtClean="0">
                <a:solidFill>
                  <a:srgbClr val="FF0000"/>
                </a:solidFill>
              </a:rPr>
              <a:t>,</a:t>
            </a:r>
            <a:r>
              <a:rPr lang="cs-CZ" b="1" dirty="0" smtClean="0"/>
              <a:t> </a:t>
            </a:r>
            <a:r>
              <a:rPr lang="cs-CZ" dirty="0" smtClean="0"/>
              <a:t> složil například Prodanou nevěstu.</a:t>
            </a:r>
          </a:p>
          <a:p>
            <a:pPr>
              <a:buNone/>
            </a:pPr>
            <a:r>
              <a:rPr lang="cs-CZ" dirty="0" smtClean="0"/>
              <a:t> Léto</a:t>
            </a:r>
            <a:r>
              <a:rPr lang="cs-CZ" b="1" dirty="0" smtClean="0">
                <a:solidFill>
                  <a:srgbClr val="FF0000"/>
                </a:solidFill>
              </a:rPr>
              <a:t>,</a:t>
            </a:r>
            <a:r>
              <a:rPr lang="cs-CZ" dirty="0" smtClean="0">
                <a:solidFill>
                  <a:srgbClr val="FF0000"/>
                </a:solidFill>
              </a:rPr>
              <a:t> nejteplejší roční období</a:t>
            </a:r>
            <a:r>
              <a:rPr lang="cs-CZ" b="1" dirty="0" smtClean="0">
                <a:solidFill>
                  <a:srgbClr val="FF0000"/>
                </a:solidFill>
              </a:rPr>
              <a:t>,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je nejlepší čas</a:t>
            </a:r>
          </a:p>
          <a:p>
            <a:pPr>
              <a:buNone/>
            </a:pPr>
            <a:r>
              <a:rPr lang="cs-CZ" dirty="0" smtClean="0"/>
              <a:t>na dovolenou u moře.</a:t>
            </a:r>
            <a:endParaRPr lang="cs-CZ" dirty="0"/>
          </a:p>
        </p:txBody>
      </p:sp>
      <p:pic>
        <p:nvPicPr>
          <p:cNvPr id="1033" name="Picture 9" descr="C:\Users\doma\AppData\Local\Microsoft\Windows\INetCache\IE\0YRYAIN0\MP90040000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6864" y="1"/>
            <a:ext cx="2787136" cy="1857364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dirty="0" smtClean="0"/>
              <a:t>Najdi ve větě přívlastek,rozliš </a:t>
            </a:r>
            <a:br>
              <a:rPr lang="cs-CZ" sz="3600" b="1" dirty="0" smtClean="0"/>
            </a:br>
            <a:r>
              <a:rPr lang="cs-CZ" sz="3600" b="1" dirty="0" smtClean="0"/>
              <a:t>shodný a neshodný a převeď na opačný:</a:t>
            </a:r>
            <a:endParaRPr lang="cs-CZ" sz="3600" b="1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043758" cy="525780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Dnes bude k obědu kuřecí řízek a</a:t>
            </a:r>
          </a:p>
          <a:p>
            <a:pPr>
              <a:buNone/>
            </a:pPr>
            <a:r>
              <a:rPr lang="cs-CZ" dirty="0" smtClean="0"/>
              <a:t>     bramborový salát.</a:t>
            </a:r>
          </a:p>
          <a:p>
            <a:pPr>
              <a:buNone/>
            </a:pPr>
            <a:r>
              <a:rPr lang="cs-CZ" dirty="0" smtClean="0"/>
              <a:t>     </a:t>
            </a:r>
            <a:r>
              <a:rPr lang="cs-CZ" b="1" i="1" dirty="0" smtClean="0">
                <a:solidFill>
                  <a:schemeClr val="accent6">
                    <a:lumMod val="50000"/>
                  </a:schemeClr>
                </a:solidFill>
              </a:rPr>
              <a:t>řízek z kuřecího masa,  salát z brambor</a:t>
            </a:r>
          </a:p>
          <a:p>
            <a:r>
              <a:rPr lang="cs-CZ" dirty="0" smtClean="0"/>
              <a:t>Zvítězil v závodech automobilů.</a:t>
            </a:r>
          </a:p>
          <a:p>
            <a:pPr>
              <a:buNone/>
            </a:pPr>
            <a:r>
              <a:rPr lang="cs-CZ" b="1" i="1" dirty="0" smtClean="0">
                <a:solidFill>
                  <a:schemeClr val="accent6">
                    <a:lumMod val="50000"/>
                  </a:schemeClr>
                </a:solidFill>
              </a:rPr>
              <a:t>     v automobilových závodech</a:t>
            </a:r>
          </a:p>
          <a:p>
            <a:r>
              <a:rPr lang="cs-CZ" dirty="0" smtClean="0"/>
              <a:t>V chovatelských potřebách jsem koupil</a:t>
            </a:r>
          </a:p>
          <a:p>
            <a:pPr>
              <a:buNone/>
            </a:pPr>
            <a:r>
              <a:rPr lang="cs-CZ" dirty="0" smtClean="0"/>
              <a:t>     granule pro psy.</a:t>
            </a:r>
          </a:p>
          <a:p>
            <a:pPr>
              <a:buNone/>
            </a:pPr>
            <a:r>
              <a:rPr lang="cs-CZ" dirty="0" smtClean="0"/>
              <a:t>     </a:t>
            </a:r>
            <a:r>
              <a:rPr lang="cs-CZ" b="1" i="1" dirty="0" smtClean="0">
                <a:solidFill>
                  <a:schemeClr val="accent6">
                    <a:lumMod val="50000"/>
                  </a:schemeClr>
                </a:solidFill>
              </a:rPr>
              <a:t>V potřebách pro chovatele, psí granule</a:t>
            </a:r>
          </a:p>
          <a:p>
            <a:r>
              <a:rPr lang="cs-CZ" dirty="0" smtClean="0"/>
              <a:t>Jako malí jsme rádi četli knihy pohádek.</a:t>
            </a:r>
          </a:p>
          <a:p>
            <a:pPr>
              <a:buNone/>
            </a:pPr>
            <a:r>
              <a:rPr lang="cs-CZ" dirty="0" smtClean="0"/>
              <a:t>     </a:t>
            </a:r>
            <a:r>
              <a:rPr lang="cs-CZ" b="1" i="1" dirty="0" smtClean="0">
                <a:solidFill>
                  <a:schemeClr val="accent6">
                    <a:lumMod val="50000"/>
                  </a:schemeClr>
                </a:solidFill>
              </a:rPr>
              <a:t>pohádkové knížky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>
          <a:xfrm>
            <a:off x="7786710" y="1600200"/>
            <a:ext cx="900090" cy="45259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S ,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S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                                                    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N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S , N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 N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doma\AppData\Local\Microsoft\Windows\INetCache\IE\XNH144HD\MC90003073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80" y="2714620"/>
            <a:ext cx="2509114" cy="1160374"/>
          </a:xfrm>
          <a:prstGeom prst="rect">
            <a:avLst/>
          </a:prstGeom>
          <a:noFill/>
        </p:spPr>
      </p:pic>
      <p:pic>
        <p:nvPicPr>
          <p:cNvPr id="1027" name="Picture 3" descr="C:\Users\doma\AppData\Local\Microsoft\Windows\INetCache\IE\0YRYAIN0\MC900281200[2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64" y="4714884"/>
            <a:ext cx="1643074" cy="1841484"/>
          </a:xfrm>
          <a:prstGeom prst="rect">
            <a:avLst/>
          </a:prstGeom>
          <a:noFill/>
        </p:spPr>
      </p:pic>
      <p:cxnSp>
        <p:nvCxnSpPr>
          <p:cNvPr id="10" name="Přímá spojovací čára 9"/>
          <p:cNvCxnSpPr/>
          <p:nvPr/>
        </p:nvCxnSpPr>
        <p:spPr>
          <a:xfrm>
            <a:off x="3786182" y="2000240"/>
            <a:ext cx="785818" cy="1588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1000100" y="2500306"/>
            <a:ext cx="1643074" cy="1588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3643306" y="3429000"/>
            <a:ext cx="1643074" cy="1588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1214414" y="4357694"/>
            <a:ext cx="1928826" cy="1588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2143108" y="4857760"/>
            <a:ext cx="1000132" cy="1588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>
            <a:off x="5214942" y="5786454"/>
            <a:ext cx="1285884" cy="1588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dirty="0" smtClean="0"/>
              <a:t>Vymysli ke každému jménu přívlastek několikanásobný i postupně rozvíjející</a:t>
            </a:r>
            <a:r>
              <a:rPr lang="cs-CZ" sz="3600" dirty="0" smtClean="0"/>
              <a:t>:</a:t>
            </a:r>
            <a:endParaRPr lang="cs-CZ" sz="36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1"/>
          </p:nvPr>
        </p:nvSpPr>
        <p:spPr>
          <a:xfrm>
            <a:off x="457200" y="2000240"/>
            <a:ext cx="2185974" cy="4125923"/>
          </a:xfrm>
        </p:spPr>
        <p:txBody>
          <a:bodyPr>
            <a:normAutofit/>
          </a:bodyPr>
          <a:lstStyle/>
          <a:p>
            <a:r>
              <a:rPr lang="cs-CZ" dirty="0" smtClean="0"/>
              <a:t>kalhoty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kočka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dům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prázdniny </a:t>
            </a:r>
          </a:p>
          <a:p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>
          <a:xfrm>
            <a:off x="2428860" y="2000240"/>
            <a:ext cx="6929486" cy="442915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N </a:t>
            </a:r>
            <a:r>
              <a:rPr lang="cs-CZ" dirty="0" smtClean="0"/>
              <a:t>   Riflové </a:t>
            </a:r>
            <a:r>
              <a:rPr lang="cs-CZ" b="1" dirty="0" smtClean="0">
                <a:solidFill>
                  <a:srgbClr val="FF0000"/>
                </a:solidFill>
              </a:rPr>
              <a:t>,</a:t>
            </a:r>
            <a:r>
              <a:rPr lang="cs-CZ" dirty="0" smtClean="0"/>
              <a:t> plátěné </a:t>
            </a:r>
            <a:r>
              <a:rPr lang="cs-CZ" b="1" dirty="0" smtClean="0">
                <a:solidFill>
                  <a:srgbClr val="FF0000"/>
                </a:solidFill>
              </a:rPr>
              <a:t>a</a:t>
            </a:r>
            <a:r>
              <a:rPr lang="cs-CZ" dirty="0" smtClean="0"/>
              <a:t> manšestrové kalhoty</a:t>
            </a:r>
          </a:p>
          <a:p>
            <a:pPr>
              <a:buNone/>
            </a:pPr>
            <a:r>
              <a:rPr lang="cs-CZ" dirty="0" smtClean="0"/>
              <a:t>PR  moje nové plátěné kalhoty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N </a:t>
            </a:r>
            <a:r>
              <a:rPr lang="cs-CZ" dirty="0" smtClean="0"/>
              <a:t>   domácí </a:t>
            </a:r>
            <a:r>
              <a:rPr lang="cs-CZ" b="1" dirty="0" smtClean="0">
                <a:solidFill>
                  <a:srgbClr val="FF0000"/>
                </a:solidFill>
              </a:rPr>
              <a:t>nebo</a:t>
            </a:r>
            <a:r>
              <a:rPr lang="cs-CZ" dirty="0" smtClean="0"/>
              <a:t> divoká, siamská </a:t>
            </a:r>
            <a:r>
              <a:rPr lang="cs-CZ" b="1" dirty="0" smtClean="0">
                <a:solidFill>
                  <a:srgbClr val="FF0000"/>
                </a:solidFill>
              </a:rPr>
              <a:t>a</a:t>
            </a:r>
            <a:r>
              <a:rPr lang="cs-CZ" dirty="0" smtClean="0"/>
              <a:t> perská</a:t>
            </a:r>
          </a:p>
          <a:p>
            <a:pPr>
              <a:buNone/>
            </a:pPr>
            <a:r>
              <a:rPr lang="cs-CZ" dirty="0" smtClean="0"/>
              <a:t>PR  ta krásná perská kočka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N </a:t>
            </a:r>
            <a:r>
              <a:rPr lang="cs-CZ" dirty="0" smtClean="0"/>
              <a:t>   kamenné</a:t>
            </a:r>
            <a:r>
              <a:rPr lang="cs-CZ" b="1" dirty="0" smtClean="0">
                <a:solidFill>
                  <a:srgbClr val="FF0000"/>
                </a:solidFill>
              </a:rPr>
              <a:t>, </a:t>
            </a:r>
            <a:r>
              <a:rPr lang="cs-CZ" dirty="0" smtClean="0"/>
              <a:t>cihlové </a:t>
            </a:r>
            <a:r>
              <a:rPr lang="cs-CZ" b="1" dirty="0" smtClean="0">
                <a:solidFill>
                  <a:srgbClr val="FF0000"/>
                </a:solidFill>
              </a:rPr>
              <a:t>nebo</a:t>
            </a:r>
            <a:r>
              <a:rPr lang="cs-CZ" dirty="0" smtClean="0"/>
              <a:t> dřevěné domy </a:t>
            </a:r>
          </a:p>
          <a:p>
            <a:pPr>
              <a:buNone/>
            </a:pPr>
            <a:r>
              <a:rPr lang="cs-CZ" dirty="0" smtClean="0"/>
              <a:t>PR  vzácné historické renesanční domy v  Telči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N</a:t>
            </a:r>
            <a:r>
              <a:rPr lang="cs-CZ" dirty="0" smtClean="0"/>
              <a:t>    podzimní</a:t>
            </a:r>
            <a:r>
              <a:rPr lang="cs-CZ" b="1" dirty="0" smtClean="0">
                <a:solidFill>
                  <a:srgbClr val="FF0000"/>
                </a:solidFill>
              </a:rPr>
              <a:t>,</a:t>
            </a:r>
            <a:r>
              <a:rPr lang="cs-CZ" dirty="0" smtClean="0"/>
              <a:t> vánoční</a:t>
            </a:r>
            <a:r>
              <a:rPr lang="cs-CZ" b="1" dirty="0" smtClean="0">
                <a:solidFill>
                  <a:srgbClr val="FF0000"/>
                </a:solidFill>
              </a:rPr>
              <a:t>,</a:t>
            </a:r>
            <a:r>
              <a:rPr lang="cs-CZ" dirty="0" smtClean="0"/>
              <a:t> jarní </a:t>
            </a:r>
            <a:r>
              <a:rPr lang="cs-CZ" b="1" dirty="0" smtClean="0">
                <a:solidFill>
                  <a:srgbClr val="FF0000"/>
                </a:solidFill>
              </a:rPr>
              <a:t>a</a:t>
            </a:r>
            <a:r>
              <a:rPr lang="cs-CZ" dirty="0" smtClean="0"/>
              <a:t> letní prázdniny</a:t>
            </a:r>
          </a:p>
          <a:p>
            <a:pPr>
              <a:buNone/>
            </a:pPr>
            <a:r>
              <a:rPr lang="cs-CZ" dirty="0" smtClean="0"/>
              <a:t>PR   loňské prosluněné letní prázdniny  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doma\AppData\Local\Microsoft\Windows\INetCache\IE\XNH144HD\MC90042584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2066" y="3571876"/>
            <a:ext cx="2857520" cy="2857520"/>
          </a:xfrm>
          <a:prstGeom prst="rect">
            <a:avLst/>
          </a:prstGeom>
          <a:noFill/>
        </p:spPr>
      </p:pic>
      <p:pic>
        <p:nvPicPr>
          <p:cNvPr id="3075" name="Picture 3" descr="C:\Users\doma\AppData\Local\Microsoft\Windows\INetCache\IE\0YRYAIN0\MC90042584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359730"/>
            <a:ext cx="2857520" cy="2823328"/>
          </a:xfrm>
          <a:prstGeom prst="rect">
            <a:avLst/>
          </a:prstGeom>
          <a:noFill/>
        </p:spPr>
      </p:pic>
      <p:pic>
        <p:nvPicPr>
          <p:cNvPr id="3076" name="Picture 4" descr="C:\Users\doma\AppData\Local\Microsoft\Windows\INetCache\IE\0YRYAIN0\MC90042584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00166" y="3571876"/>
            <a:ext cx="2786082" cy="2840133"/>
          </a:xfrm>
          <a:prstGeom prst="rect">
            <a:avLst/>
          </a:prstGeom>
          <a:noFill/>
        </p:spPr>
      </p:pic>
      <p:pic>
        <p:nvPicPr>
          <p:cNvPr id="3082" name="Picture 10" descr="C:\Users\doma\AppData\Local\Microsoft\Windows\INetCache\IE\XNH144HD\MP900427655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2976" y="428604"/>
            <a:ext cx="3410332" cy="2703078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/>
              <a:t>Doplň do věty rozvitý přívlastek a rozhodni, </a:t>
            </a:r>
            <a:br>
              <a:rPr lang="cs-CZ" sz="3600" b="1" dirty="0" smtClean="0"/>
            </a:br>
            <a:r>
              <a:rPr lang="cs-CZ" sz="3600" b="1" dirty="0" smtClean="0"/>
              <a:t>zda je těsný, nebo volný: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/>
          <a:lstStyle/>
          <a:p>
            <a:r>
              <a:rPr lang="cs-CZ" dirty="0" smtClean="0"/>
              <a:t>Žáci __________________________________</a:t>
            </a:r>
          </a:p>
          <a:p>
            <a:pPr>
              <a:buNone/>
            </a:pPr>
            <a:r>
              <a:rPr lang="cs-CZ" dirty="0" smtClean="0"/>
              <a:t>    nebudou muset dělat přijímací zkoušky.     </a:t>
            </a:r>
          </a:p>
          <a:p>
            <a:r>
              <a:rPr lang="cs-CZ" dirty="0" smtClean="0"/>
              <a:t>Děti__________________________________</a:t>
            </a:r>
          </a:p>
          <a:p>
            <a:pPr>
              <a:buNone/>
            </a:pPr>
            <a:r>
              <a:rPr lang="cs-CZ" dirty="0" smtClean="0"/>
              <a:t>    večer spokojeně usnuly.</a:t>
            </a:r>
          </a:p>
          <a:p>
            <a:r>
              <a:rPr lang="cs-CZ" dirty="0" smtClean="0"/>
              <a:t>Lidé</a:t>
            </a:r>
            <a:r>
              <a:rPr lang="cs-CZ" u="sng" dirty="0" smtClean="0"/>
              <a:t>_</a:t>
            </a:r>
            <a:r>
              <a:rPr lang="cs-CZ" b="1" i="1" u="sng" dirty="0" smtClean="0">
                <a:solidFill>
                  <a:schemeClr val="accent6">
                    <a:lumMod val="50000"/>
                  </a:schemeClr>
                </a:solidFill>
              </a:rPr>
              <a:t>_______________________</a:t>
            </a:r>
            <a:r>
              <a:rPr lang="cs-CZ" u="sng" dirty="0" smtClean="0"/>
              <a:t>__________</a:t>
            </a:r>
          </a:p>
          <a:p>
            <a:pPr>
              <a:buNone/>
            </a:pPr>
            <a:r>
              <a:rPr lang="cs-CZ" dirty="0" smtClean="0"/>
              <a:t>    jsou odkázáni na celoživotní léčbu inzulinem.</a:t>
            </a:r>
          </a:p>
          <a:p>
            <a:r>
              <a:rPr lang="cs-CZ" dirty="0" smtClean="0"/>
              <a:t>Pochutnali jsme si na sladkých jahodách</a:t>
            </a:r>
          </a:p>
          <a:p>
            <a:pPr>
              <a:buNone/>
            </a:pPr>
            <a:r>
              <a:rPr lang="cs-CZ" dirty="0" smtClean="0"/>
              <a:t>    ____________________________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14480" y="1643050"/>
            <a:ext cx="70723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i="1" dirty="0" smtClean="0">
                <a:solidFill>
                  <a:schemeClr val="accent6">
                    <a:lumMod val="50000"/>
                  </a:schemeClr>
                </a:solidFill>
              </a:rPr>
              <a:t>mající na základní škole velmi dobrý prospěch</a:t>
            </a:r>
            <a:endParaRPr lang="cs-CZ" sz="28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14480" y="2786058"/>
            <a:ext cx="70723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i="1" dirty="0" smtClean="0">
                <a:solidFill>
                  <a:schemeClr val="accent6">
                    <a:lumMod val="50000"/>
                  </a:schemeClr>
                </a:solidFill>
              </a:rPr>
              <a:t>,unavené po celodenním dovádění na zahradě,</a:t>
            </a:r>
            <a:endParaRPr lang="cs-CZ" sz="28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85918" y="3929066"/>
            <a:ext cx="66437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i="1" dirty="0" smtClean="0">
                <a:solidFill>
                  <a:schemeClr val="accent6">
                    <a:lumMod val="50000"/>
                  </a:schemeClr>
                </a:solidFill>
              </a:rPr>
              <a:t>trpící vážnou formou cukrovky</a:t>
            </a:r>
            <a:endParaRPr lang="cs-CZ" sz="28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85786" y="5715016"/>
            <a:ext cx="7000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i="1" dirty="0" smtClean="0">
                <a:solidFill>
                  <a:schemeClr val="accent6">
                    <a:lumMod val="50000"/>
                  </a:schemeClr>
                </a:solidFill>
              </a:rPr>
              <a:t> vypěstovaných na naší vlastní zahrádce.</a:t>
            </a:r>
            <a:endParaRPr lang="cs-CZ" sz="28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500958" y="5143512"/>
            <a:ext cx="2904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,</a:t>
            </a:r>
            <a:endParaRPr lang="cs-CZ" sz="3200" b="1" dirty="0"/>
          </a:p>
        </p:txBody>
      </p:sp>
      <p:pic>
        <p:nvPicPr>
          <p:cNvPr id="4104" name="Picture 8" descr="C:\Users\doma\AppData\Local\Microsoft\Windows\INetCache\IE\4OG6WNJ2\MC90019355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43702" y="5628849"/>
            <a:ext cx="2500298" cy="1229151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7929586" y="2143116"/>
            <a:ext cx="359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T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001024" y="3429000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V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8501090" y="4572008"/>
            <a:ext cx="359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T</a:t>
            </a:r>
            <a:endParaRPr lang="cs-CZ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428860" y="6334780"/>
            <a:ext cx="396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V</a:t>
            </a:r>
            <a:endParaRPr lang="cs-CZ" sz="2800" b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10" grpId="0"/>
      <p:bldP spid="11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Doplň vhodný přístavek:</a:t>
            </a:r>
            <a:endParaRPr lang="cs-CZ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500174"/>
            <a:ext cx="8686800" cy="5500726"/>
          </a:xfrm>
        </p:spPr>
        <p:txBody>
          <a:bodyPr>
            <a:normAutofit/>
          </a:bodyPr>
          <a:lstStyle/>
          <a:p>
            <a:r>
              <a:rPr lang="cs-CZ" dirty="0" smtClean="0"/>
              <a:t>Antonín Dvořák,______________________,</a:t>
            </a:r>
          </a:p>
          <a:p>
            <a:pPr>
              <a:buNone/>
            </a:pPr>
            <a:r>
              <a:rPr lang="cs-CZ" dirty="0" smtClean="0"/>
              <a:t>    se proslavil nejen u nás, ale i v Americe.</a:t>
            </a:r>
          </a:p>
          <a:p>
            <a:r>
              <a:rPr lang="cs-CZ" dirty="0" smtClean="0"/>
              <a:t>Zrovna v češtině probíráme skladbu,</a:t>
            </a:r>
          </a:p>
          <a:p>
            <a:pPr>
              <a:buNone/>
            </a:pPr>
            <a:r>
              <a:rPr lang="cs-CZ" dirty="0" smtClean="0"/>
              <a:t>    ___________________________.</a:t>
            </a:r>
          </a:p>
          <a:p>
            <a:r>
              <a:rPr lang="cs-CZ" dirty="0" smtClean="0"/>
              <a:t>Karel IV.,______________________,</a:t>
            </a:r>
          </a:p>
          <a:p>
            <a:pPr>
              <a:buNone/>
            </a:pPr>
            <a:r>
              <a:rPr lang="cs-CZ" dirty="0" smtClean="0"/>
              <a:t>    pocházel z rodu Lucemburků.</a:t>
            </a:r>
          </a:p>
          <a:p>
            <a:r>
              <a:rPr lang="cs-CZ" dirty="0" smtClean="0"/>
              <a:t>Socha Svobody,___________________________,</a:t>
            </a:r>
          </a:p>
          <a:p>
            <a:pPr>
              <a:buNone/>
            </a:pPr>
            <a:r>
              <a:rPr lang="cs-CZ" dirty="0" smtClean="0"/>
              <a:t>    byla navržena Gustavem </a:t>
            </a:r>
            <a:r>
              <a:rPr lang="cs-CZ" dirty="0" err="1" smtClean="0"/>
              <a:t>Eiffelem</a:t>
            </a:r>
            <a:r>
              <a:rPr lang="cs-CZ" dirty="0" smtClean="0"/>
              <a:t> a vyrobena </a:t>
            </a:r>
          </a:p>
          <a:p>
            <a:pPr>
              <a:buNone/>
            </a:pPr>
            <a:r>
              <a:rPr lang="cs-CZ" dirty="0" smtClean="0"/>
              <a:t>    ve Francii.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571868" y="1428736"/>
            <a:ext cx="4286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i="1" dirty="0" smtClean="0">
                <a:solidFill>
                  <a:schemeClr val="accent6">
                    <a:lumMod val="50000"/>
                  </a:schemeClr>
                </a:solidFill>
              </a:rPr>
              <a:t>český hudební skladatel</a:t>
            </a:r>
            <a:endParaRPr lang="cs-CZ" sz="32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57224" y="3214686"/>
            <a:ext cx="71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i="1" dirty="0" smtClean="0">
                <a:solidFill>
                  <a:schemeClr val="accent6">
                    <a:lumMod val="50000"/>
                  </a:schemeClr>
                </a:solidFill>
              </a:rPr>
              <a:t>nauku o stavbě vět a souvětí</a:t>
            </a:r>
            <a:endParaRPr lang="cs-CZ" sz="32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357422" y="3786190"/>
            <a:ext cx="4572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i="1" dirty="0" smtClean="0">
                <a:solidFill>
                  <a:schemeClr val="accent6">
                    <a:lumMod val="50000"/>
                  </a:schemeClr>
                </a:solidFill>
              </a:rPr>
              <a:t>český král a římský císař</a:t>
            </a:r>
            <a:endParaRPr lang="cs-CZ" sz="32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500430" y="5000636"/>
            <a:ext cx="5643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i="1" dirty="0" smtClean="0">
                <a:solidFill>
                  <a:schemeClr val="accent6">
                    <a:lumMod val="50000"/>
                  </a:schemeClr>
                </a:solidFill>
              </a:rPr>
              <a:t>známý symbol města New York</a:t>
            </a:r>
            <a:endParaRPr lang="cs-CZ" sz="32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oma\AppData\Local\Microsoft\Windows\INetCache\IE\XNH144HD\MC90039139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61" y="230623"/>
            <a:ext cx="4821629" cy="5770145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5214942" y="2714620"/>
            <a:ext cx="342902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accent5">
                    <a:lumMod val="75000"/>
                  </a:schemeClr>
                </a:solidFill>
                <a:latin typeface="Monotype Corsiva" pitchFamily="66" charset="0"/>
              </a:rPr>
              <a:t>Zjisti za domácí úkol co nejvíce</a:t>
            </a:r>
          </a:p>
          <a:p>
            <a:r>
              <a:rPr lang="cs-CZ" sz="4000" b="1" dirty="0" smtClean="0">
                <a:solidFill>
                  <a:schemeClr val="accent5">
                    <a:lumMod val="75000"/>
                  </a:schemeClr>
                </a:solidFill>
                <a:latin typeface="Monotype Corsiva" pitchFamily="66" charset="0"/>
              </a:rPr>
              <a:t>informací o </a:t>
            </a:r>
          </a:p>
          <a:p>
            <a:r>
              <a:rPr lang="cs-CZ" sz="4000" b="1" dirty="0" smtClean="0">
                <a:solidFill>
                  <a:schemeClr val="accent5">
                    <a:lumMod val="75000"/>
                  </a:schemeClr>
                </a:solidFill>
                <a:latin typeface="Monotype Corsiva" pitchFamily="66" charset="0"/>
              </a:rPr>
              <a:t>soše Svobody,</a:t>
            </a:r>
          </a:p>
          <a:p>
            <a:r>
              <a:rPr lang="cs-CZ" sz="4000" b="1" dirty="0" smtClean="0">
                <a:solidFill>
                  <a:schemeClr val="accent5">
                    <a:lumMod val="75000"/>
                  </a:schemeClr>
                </a:solidFill>
                <a:latin typeface="Monotype Corsiva" pitchFamily="66" charset="0"/>
              </a:rPr>
              <a:t>také proč pochází z Francie.</a:t>
            </a:r>
            <a:endParaRPr lang="cs-CZ" sz="4000" b="1" dirty="0">
              <a:solidFill>
                <a:schemeClr val="accent5">
                  <a:lumMod val="75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2066" name="Picture 18" descr="C:\Users\doma\AppData\Local\Microsoft\Windows\INetCache\IE\4OG6WNJ2\MC90043441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357166"/>
            <a:ext cx="2000264" cy="2171728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Citace a zdroje: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Autorem materiálu a všech jeho částí je </a:t>
            </a:r>
          </a:p>
          <a:p>
            <a:pPr>
              <a:buNone/>
            </a:pPr>
            <a:r>
              <a:rPr lang="cs-CZ" dirty="0" smtClean="0"/>
              <a:t>Mgr. Jana Chmelíková</a:t>
            </a:r>
          </a:p>
          <a:p>
            <a:pPr>
              <a:buNone/>
            </a:pPr>
            <a:r>
              <a:rPr lang="cs-CZ" dirty="0" smtClean="0"/>
              <a:t>Ilustrace kliparty MS Office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ady Office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407</TotalTime>
  <Words>782</Words>
  <Application>Microsoft Office PowerPoint</Application>
  <PresentationFormat>Předvádění na obrazovce (4:3)</PresentationFormat>
  <Paragraphs>186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Snímek 1</vt:lpstr>
      <vt:lpstr>Přívlastek   Pk</vt:lpstr>
      <vt:lpstr>Snímek 3</vt:lpstr>
      <vt:lpstr>Snímek 4</vt:lpstr>
      <vt:lpstr>Snímek 5</vt:lpstr>
      <vt:lpstr>Snímek 6</vt:lpstr>
      <vt:lpstr>Snímek 7</vt:lpstr>
      <vt:lpstr>Přístavek</vt:lpstr>
      <vt:lpstr>Najdi ve větě přívlastek,rozliš  shodný a neshodný a převeď na opačný:</vt:lpstr>
      <vt:lpstr>Vymysli ke každému jménu přívlastek několikanásobný i postupně rozvíjející:</vt:lpstr>
      <vt:lpstr>Snímek 11</vt:lpstr>
      <vt:lpstr>Doplň do věty rozvitý přívlastek a rozhodni,  zda je těsný, nebo volný:</vt:lpstr>
      <vt:lpstr>Doplň vhodný přístavek:</vt:lpstr>
      <vt:lpstr>Snímek 14</vt:lpstr>
      <vt:lpstr>Citace a zdroje:</vt:lpstr>
    </vt:vector>
  </TitlesOfParts>
  <Company>Windows Xp Ultimate 2008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doma</dc:creator>
  <cp:lastModifiedBy>Dum</cp:lastModifiedBy>
  <cp:revision>75</cp:revision>
  <dcterms:created xsi:type="dcterms:W3CDTF">2014-03-31T17:43:02Z</dcterms:created>
  <dcterms:modified xsi:type="dcterms:W3CDTF">2014-04-30T12:27:07Z</dcterms:modified>
</cp:coreProperties>
</file>