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  <p:sldId id="257" r:id="rId5"/>
    <p:sldId id="258" r:id="rId6"/>
    <p:sldId id="259" r:id="rId7"/>
    <p:sldId id="260" r:id="rId8"/>
    <p:sldId id="263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7833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29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7378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2668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5122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2462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2991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7561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3354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5801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3870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51D3C-6CA2-4C60-BEB3-FBE9E9546044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15921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69E8BC-91D5-40D9-804C-D4D73D661DC9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5361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97B9C-8E35-4D72-8140-DDEEF9524607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69319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F965B-C871-40D3-B707-25EAC96DCA60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9095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74F2B-FE73-49B5-8FAE-F153972A9529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4284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D0EEB3-2417-4805-87E7-574C8602475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16383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7A50C-6FEA-4C20-9F20-91964B410A2C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11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7F6FC6-B2C9-4B21-98E1-5DA9D83E5F18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2124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500FA5-B001-46D1-8369-8C6BB19C3728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1778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FE9C5-DB2C-43BC-93D5-00B7B41B89A3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50750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2AB7B1-374F-4610-A32F-DC87DB3256F7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0282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tx2">
                <a:lumMod val="20000"/>
                <a:lumOff val="80000"/>
              </a:schemeClr>
            </a:gs>
            <a:gs pos="64000">
              <a:schemeClr val="tx2">
                <a:lumMod val="60000"/>
                <a:lumOff val="40000"/>
              </a:schemeClr>
            </a:gs>
            <a:gs pos="42000">
              <a:schemeClr val="tx2">
                <a:lumMod val="60000"/>
                <a:lumOff val="40000"/>
              </a:schemeClr>
            </a:gs>
            <a:gs pos="93000">
              <a:schemeClr val="accent1">
                <a:tint val="23500"/>
                <a:satMod val="16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85C84-68C7-417B-BB0C-9DBD00AC8DE1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1F0BF-9673-41BF-86C5-E011B1FD29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2482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00"/>
            </a:gs>
            <a:gs pos="50000">
              <a:srgbClr val="FFFF00"/>
            </a:gs>
            <a:gs pos="100000">
              <a:srgbClr val="FF66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70265E-6F10-4423-AE56-2C40F3D3DA66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420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Compilation%20of%20World%20Leaders%20Getting%20In%20Fights.wmv" TargetMode="Externa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hyperlink" Target="http://www.youtube.com/watch?v=U3DHKni1mu8&amp;feature=related" TargetMode="External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lantour.cz/foto/full/4390-atheny---akropolis.jpg" TargetMode="External"/><Relationship Id="rId3" Type="http://schemas.openxmlformats.org/officeDocument/2006/relationships/hyperlink" Target="http://blog.nethar.com/wp-content/uploads/2009/06/PICT2605.JPG" TargetMode="External"/><Relationship Id="rId7" Type="http://schemas.openxmlformats.org/officeDocument/2006/relationships/hyperlink" Target="http://nd01.jxs.cz/179/092/7cc3abc228_28108094_o2.jpg" TargetMode="External"/><Relationship Id="rId2" Type="http://schemas.openxmlformats.org/officeDocument/2006/relationships/hyperlink" Target="http://nd04.jxs.cz/930/301/34aae07aaf_71328915_o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edia.tourias.com/makethumb.php?pic=images/1445_athen_akropolis_1.v.jpg&amp;w=482" TargetMode="External"/><Relationship Id="rId5" Type="http://schemas.openxmlformats.org/officeDocument/2006/relationships/hyperlink" Target="http://recko-rim.ic.cz/images/perikles.jpg" TargetMode="External"/><Relationship Id="rId4" Type="http://schemas.openxmlformats.org/officeDocument/2006/relationships/hyperlink" Target="http://www.vroma.org/~abarker/solonimg2.jpeg" TargetMode="External"/><Relationship Id="rId9" Type="http://schemas.openxmlformats.org/officeDocument/2006/relationships/hyperlink" Target="http://www.youtube.com/watch?v=U3DHKni1mu8&amp;feature=relat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2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17891385"/>
              </p:ext>
            </p:extLst>
          </p:nvPr>
        </p:nvGraphicFramePr>
        <p:xfrm>
          <a:off x="971550" y="1069975"/>
          <a:ext cx="7200900" cy="4718051"/>
        </p:xfrm>
        <a:graphic>
          <a:graphicData uri="http://schemas.openxmlformats.org/drawingml/2006/table">
            <a:tbl>
              <a:tblPr/>
              <a:tblGrid>
                <a:gridCol w="1630363"/>
                <a:gridCol w="55705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Jiří Kozák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Leden 2012                       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společnost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Dějepis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Nejstarší civilizace. Kořeny evropské kultury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Demokracie v Athénách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zpracovávají poznámky a získávají vědomosti o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athénské demokracii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1049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16632"/>
            <a:ext cx="7772400" cy="1470025"/>
          </a:xfrm>
        </p:spPr>
        <p:txBody>
          <a:bodyPr/>
          <a:lstStyle/>
          <a:p>
            <a:r>
              <a:rPr lang="cs-CZ" b="1" dirty="0" smtClean="0">
                <a:latin typeface="Papyrus" pitchFamily="66" charset="0"/>
              </a:rPr>
              <a:t>Demokracie v Athénách</a:t>
            </a:r>
            <a:endParaRPr lang="cs-CZ" b="1" dirty="0">
              <a:latin typeface="Papyru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56792"/>
            <a:ext cx="5745427" cy="4309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0294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Papyrus" pitchFamily="66" charset="0"/>
              </a:rPr>
              <a:t>Demokracie</a:t>
            </a:r>
            <a:endParaRPr lang="cs-CZ" b="1" dirty="0">
              <a:latin typeface="Papyru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3672408" cy="4525963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Zrod  </a:t>
            </a:r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                             ve </a:t>
            </a:r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starověkých Athénách</a:t>
            </a:r>
          </a:p>
          <a:p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Složenina </a:t>
            </a:r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                      z </a:t>
            </a:r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řeckých slov démos </a:t>
            </a:r>
            <a:r>
              <a:rPr lang="cs-CZ" b="1" dirty="0" err="1" smtClean="0">
                <a:solidFill>
                  <a:srgbClr val="FF0000"/>
                </a:solidFill>
                <a:latin typeface="Papyrus" pitchFamily="66" charset="0"/>
              </a:rPr>
              <a:t>kratos</a:t>
            </a:r>
            <a:endParaRPr lang="cs-CZ" b="1" dirty="0" smtClean="0">
              <a:solidFill>
                <a:srgbClr val="FF0000"/>
              </a:solidFill>
              <a:latin typeface="Papyrus" pitchFamily="66" charset="0"/>
            </a:endParaRPr>
          </a:p>
          <a:p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Vláda lidu</a:t>
            </a:r>
            <a:endParaRPr lang="cs-CZ" b="1" dirty="0">
              <a:solidFill>
                <a:srgbClr val="FF0000"/>
              </a:solidFill>
              <a:latin typeface="Papyru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986052"/>
            <a:ext cx="5715000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1392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Papyrus" pitchFamily="66" charset="0"/>
              </a:rPr>
              <a:t>Solón</a:t>
            </a:r>
            <a:endParaRPr lang="cs-CZ" b="1" dirty="0">
              <a:latin typeface="Papyru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76056" y="1600200"/>
            <a:ext cx="3610744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Papyrus" pitchFamily="66" charset="0"/>
              </a:rPr>
              <a:t>Díky velké řecké kolonizaci vzniklo otroctví pro dluhy</a:t>
            </a:r>
          </a:p>
          <a:p>
            <a:r>
              <a:rPr lang="cs-CZ" dirty="0" smtClean="0">
                <a:solidFill>
                  <a:srgbClr val="FF0000"/>
                </a:solidFill>
                <a:latin typeface="Papyrus" pitchFamily="66" charset="0"/>
              </a:rPr>
              <a:t>Solón byl </a:t>
            </a:r>
            <a:r>
              <a:rPr lang="cs-CZ" dirty="0" smtClean="0">
                <a:solidFill>
                  <a:srgbClr val="FF0000"/>
                </a:solidFill>
                <a:latin typeface="Papyrus" pitchFamily="66" charset="0"/>
              </a:rPr>
              <a:t>                      v </a:t>
            </a:r>
            <a:r>
              <a:rPr lang="cs-CZ" dirty="0" smtClean="0">
                <a:solidFill>
                  <a:srgbClr val="FF0000"/>
                </a:solidFill>
                <a:latin typeface="Papyrus" pitchFamily="66" charset="0"/>
              </a:rPr>
              <a:t>6.stol. </a:t>
            </a:r>
            <a:r>
              <a:rPr lang="cs-CZ" dirty="0" smtClean="0">
                <a:solidFill>
                  <a:srgbClr val="FF0000"/>
                </a:solidFill>
                <a:latin typeface="Papyrus" pitchFamily="66" charset="0"/>
              </a:rPr>
              <a:t>př.n.l. zvolen </a:t>
            </a:r>
            <a:r>
              <a:rPr lang="cs-CZ" dirty="0" smtClean="0">
                <a:solidFill>
                  <a:srgbClr val="FF0000"/>
                </a:solidFill>
                <a:latin typeface="Papyrus" pitchFamily="66" charset="0"/>
              </a:rPr>
              <a:t>nejvyšším úředníkem a toto zrušil</a:t>
            </a:r>
            <a:endParaRPr lang="cs-CZ" dirty="0">
              <a:solidFill>
                <a:srgbClr val="FF0000"/>
              </a:solidFill>
              <a:latin typeface="Papyru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3024336" cy="4007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357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Papyrus" pitchFamily="66" charset="0"/>
              </a:rPr>
              <a:t>Perikles</a:t>
            </a:r>
            <a:endParaRPr lang="cs-CZ" b="1" dirty="0">
              <a:latin typeface="Papyru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034680" cy="4525963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Dovršil athénskou demokracii</a:t>
            </a:r>
            <a:endParaRPr lang="cs-CZ" b="1" dirty="0">
              <a:solidFill>
                <a:srgbClr val="FF0000"/>
              </a:solidFill>
              <a:latin typeface="Papyru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12776"/>
            <a:ext cx="3638178" cy="4850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0570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Papyrus" pitchFamily="66" charset="0"/>
              </a:rPr>
              <a:t>Postup athénské demokracie</a:t>
            </a:r>
            <a:endParaRPr lang="cs-CZ" b="1" dirty="0">
              <a:latin typeface="Papyru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3798" y="1340768"/>
            <a:ext cx="3096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Papyrus" pitchFamily="66" charset="0"/>
              </a:rPr>
              <a:t>Před Solónem-směli být voleni pouze urození</a:t>
            </a:r>
            <a:endParaRPr lang="cs-CZ" sz="2800" b="1" dirty="0">
              <a:solidFill>
                <a:srgbClr val="FF0000"/>
              </a:solidFill>
              <a:latin typeface="Papyru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3798" y="3014975"/>
            <a:ext cx="34203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Papyrus" pitchFamily="66" charset="0"/>
              </a:rPr>
              <a:t>Za Solóna-směli být voleni nejen urození, ale i bohatí</a:t>
            </a:r>
            <a:endParaRPr lang="cs-CZ" sz="2800" b="1" dirty="0">
              <a:solidFill>
                <a:srgbClr val="FF0000"/>
              </a:solidFill>
              <a:latin typeface="Papyru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6060" y="4653136"/>
            <a:ext cx="32758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Papyrus" pitchFamily="66" charset="0"/>
              </a:rPr>
              <a:t>Za Perikla-směli být voleni VŠICHNI, pokud to bylo </a:t>
            </a:r>
            <a:r>
              <a:rPr lang="cs-CZ" sz="2800" b="1" dirty="0" smtClean="0">
                <a:solidFill>
                  <a:srgbClr val="FF0000"/>
                </a:solidFill>
                <a:latin typeface="Papyrus" pitchFamily="66" charset="0"/>
              </a:rPr>
              <a:t>                pro </a:t>
            </a:r>
            <a:r>
              <a:rPr lang="cs-CZ" sz="2800" b="1" dirty="0" smtClean="0">
                <a:solidFill>
                  <a:srgbClr val="FF0000"/>
                </a:solidFill>
                <a:latin typeface="Papyrus" pitchFamily="66" charset="0"/>
              </a:rPr>
              <a:t>dobro města</a:t>
            </a:r>
            <a:endParaRPr lang="cs-CZ" sz="2800" b="1" dirty="0">
              <a:solidFill>
                <a:srgbClr val="FF0000"/>
              </a:solidFill>
              <a:latin typeface="Papyru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8958" y="1969723"/>
            <a:ext cx="5318068" cy="3475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6310" y="1920940"/>
            <a:ext cx="5243513" cy="364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1638" y="1969722"/>
            <a:ext cx="5595769" cy="3735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22588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rev="1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1470025"/>
          </a:xfrm>
        </p:spPr>
        <p:txBody>
          <a:bodyPr/>
          <a:lstStyle/>
          <a:p>
            <a:r>
              <a:rPr lang="cs-CZ" b="1" dirty="0" smtClean="0">
                <a:latin typeface="Papyrus" pitchFamily="66" charset="0"/>
              </a:rPr>
              <a:t>Závěr</a:t>
            </a:r>
            <a:endParaRPr lang="cs-CZ" b="1" dirty="0">
              <a:latin typeface="Papyrus" pitchFamily="66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31640" y="1268760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Svoboda slova a vyjadřování vlastního názoru má ovšem </a:t>
            </a:r>
            <a:r>
              <a:rPr lang="cs-CZ" b="1" smtClean="0">
                <a:solidFill>
                  <a:srgbClr val="FF0000"/>
                </a:solidFill>
                <a:latin typeface="Papyrus" pitchFamily="66" charset="0"/>
              </a:rPr>
              <a:t>občas </a:t>
            </a:r>
            <a:r>
              <a:rPr lang="cs-CZ" b="1" smtClean="0">
                <a:solidFill>
                  <a:srgbClr val="FF0000"/>
                </a:solidFill>
                <a:latin typeface="Papyrus" pitchFamily="66" charset="0"/>
              </a:rPr>
              <a:t>               i </a:t>
            </a:r>
            <a:r>
              <a:rPr lang="cs-CZ" b="1" dirty="0" smtClean="0">
                <a:solidFill>
                  <a:srgbClr val="FF0000"/>
                </a:solidFill>
                <a:latin typeface="Papyrus" pitchFamily="66" charset="0"/>
              </a:rPr>
              <a:t>neblahé výsledky…</a:t>
            </a:r>
            <a:endParaRPr lang="cs-CZ" b="1" dirty="0">
              <a:solidFill>
                <a:srgbClr val="FF0000"/>
              </a:solidFill>
              <a:latin typeface="Papyrus" pitchFamily="66" charset="0"/>
            </a:endParaRPr>
          </a:p>
        </p:txBody>
      </p:sp>
      <p:graphicFrame>
        <p:nvGraphicFramePr>
          <p:cNvPr id="7" name="Objekt 6">
            <a:hlinkClick r:id="rId3" action="ppaction://hlinkfile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26127881"/>
              </p:ext>
            </p:extLst>
          </p:nvPr>
        </p:nvGraphicFramePr>
        <p:xfrm>
          <a:off x="2267744" y="4725144"/>
          <a:ext cx="4411663" cy="685800"/>
        </p:xfrm>
        <a:graphic>
          <a:graphicData uri="http://schemas.openxmlformats.org/presentationml/2006/ole">
            <p:oleObj spid="_x0000_s1027" name="Balíček" showAsIcon="1" r:id="rId4" imgW="4411080" imgH="685440" progId="Package">
              <p:embed/>
            </p:oleObj>
          </a:graphicData>
        </a:graphic>
      </p:graphicFrame>
      <p:sp>
        <p:nvSpPr>
          <p:cNvPr id="6" name="Obdélník 5"/>
          <p:cNvSpPr/>
          <p:nvPr/>
        </p:nvSpPr>
        <p:spPr>
          <a:xfrm>
            <a:off x="2267744" y="54452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youtube.com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watch</a:t>
            </a:r>
            <a:r>
              <a:rPr lang="cs-CZ" dirty="0" smtClean="0">
                <a:hlinkClick r:id="rId5"/>
              </a:rPr>
              <a:t>?v=U3DHKni1mu8&amp;feature=</a:t>
            </a:r>
            <a:r>
              <a:rPr lang="cs-CZ" dirty="0" err="1" smtClean="0">
                <a:hlinkClick r:id="rId5"/>
              </a:rPr>
              <a:t>related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413759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4" rev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http://nd04.jxs.cz/930/301/34aae07aaf_71328915_o2.jpg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http://blog.nethar.com/wp-content/uploads/2009/06/PICT2605.JPG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http://www.vroma.org/~abarker/solonimg2.jpeg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http://recko-rim.ic.cz/images/perikles.jpg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http://media.tourias.com/makethumb.php?pic=images/1445_athen_akropolis_1.v.jpg&amp;w=482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http://nd01.jxs.cz/179/092/7cc3abc228_28108094_o2.jpg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http://www.slantour.cz/foto/full/4390-atheny---akropolis.jpg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youtube.com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watch</a:t>
            </a:r>
            <a:r>
              <a:rPr lang="cs-CZ" dirty="0" smtClean="0">
                <a:hlinkClick r:id="rId9"/>
              </a:rPr>
              <a:t>?v=U3DHKni1mu8&amp;feature=</a:t>
            </a:r>
            <a:r>
              <a:rPr lang="cs-CZ" dirty="0" err="1" smtClean="0">
                <a:hlinkClick r:id="rId9"/>
              </a:rPr>
              <a:t>related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9597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168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Motiv systému Office</vt:lpstr>
      <vt:lpstr>2_Výchozí návrh</vt:lpstr>
      <vt:lpstr>Balíček</vt:lpstr>
      <vt:lpstr>Snímek 1</vt:lpstr>
      <vt:lpstr>Demokracie v Athénách</vt:lpstr>
      <vt:lpstr>Demokracie</vt:lpstr>
      <vt:lpstr>Solón</vt:lpstr>
      <vt:lpstr>Perikles</vt:lpstr>
      <vt:lpstr>Postup athénské demokracie</vt:lpstr>
      <vt:lpstr>Závěr</vt:lpstr>
      <vt:lpstr>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Jiri</dc:creator>
  <cp:lastModifiedBy>Dum</cp:lastModifiedBy>
  <cp:revision>20</cp:revision>
  <dcterms:created xsi:type="dcterms:W3CDTF">2011-12-26T09:27:38Z</dcterms:created>
  <dcterms:modified xsi:type="dcterms:W3CDTF">2012-04-02T08:44:10Z</dcterms:modified>
</cp:coreProperties>
</file>