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9" r:id="rId3"/>
    <p:sldId id="270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  <p:sldId id="264" r:id="rId13"/>
    <p:sldId id="267" r:id="rId14"/>
    <p:sldId id="268" r:id="rId15"/>
    <p:sldId id="265" r:id="rId16"/>
    <p:sldId id="271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204" y="17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E877609B-1C1B-47A2-A7D4-4619A5FC3FCE}" type="datetimeFigureOut">
              <a:rPr lang="en-US" smtClean="0"/>
              <a:pPr/>
              <a:t>4/30/2014</a:t>
            </a:fld>
            <a:endParaRPr lang="en-US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195F0524-7B3B-4D3D-B37E-3D386176535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609B-1C1B-47A2-A7D4-4619A5FC3FCE}" type="datetimeFigureOut">
              <a:rPr lang="en-US" smtClean="0"/>
              <a:pPr/>
              <a:t>4/30/2014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F0524-7B3B-4D3D-B37E-3D38617653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609B-1C1B-47A2-A7D4-4619A5FC3FCE}" type="datetimeFigureOut">
              <a:rPr lang="en-US" smtClean="0"/>
              <a:pPr/>
              <a:t>4/30/2014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F0524-7B3B-4D3D-B37E-3D38617653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609B-1C1B-47A2-A7D4-4619A5FC3FCE}" type="datetimeFigureOut">
              <a:rPr lang="en-US" smtClean="0"/>
              <a:pPr/>
              <a:t>4/30/2014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F0524-7B3B-4D3D-B37E-3D386176535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609B-1C1B-47A2-A7D4-4619A5FC3FCE}" type="datetimeFigureOut">
              <a:rPr lang="en-US" smtClean="0"/>
              <a:pPr/>
              <a:t>4/30/2014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F0524-7B3B-4D3D-B37E-3D38617653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609B-1C1B-47A2-A7D4-4619A5FC3FCE}" type="datetimeFigureOut">
              <a:rPr lang="en-US" smtClean="0"/>
              <a:pPr/>
              <a:t>4/30/2014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F0524-7B3B-4D3D-B37E-3D38617653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609B-1C1B-47A2-A7D4-4619A5FC3FCE}" type="datetimeFigureOut">
              <a:rPr lang="en-US" smtClean="0"/>
              <a:pPr/>
              <a:t>4/30/2014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F0524-7B3B-4D3D-B37E-3D38617653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609B-1C1B-47A2-A7D4-4619A5FC3FCE}" type="datetimeFigureOut">
              <a:rPr lang="en-US" smtClean="0"/>
              <a:pPr/>
              <a:t>4/30/2014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F0524-7B3B-4D3D-B37E-3D386176535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609B-1C1B-47A2-A7D4-4619A5FC3FCE}" type="datetimeFigureOut">
              <a:rPr lang="en-US" smtClean="0"/>
              <a:pPr/>
              <a:t>4/30/2014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F0524-7B3B-4D3D-B37E-3D38617653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609B-1C1B-47A2-A7D4-4619A5FC3FCE}" type="datetimeFigureOut">
              <a:rPr lang="en-US" smtClean="0"/>
              <a:pPr/>
              <a:t>4/30/2014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F0524-7B3B-4D3D-B37E-3D38617653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7609B-1C1B-47A2-A7D4-4619A5FC3FCE}" type="datetimeFigureOut">
              <a:rPr lang="en-US" smtClean="0"/>
              <a:pPr/>
              <a:t>4/30/2014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F0524-7B3B-4D3D-B37E-3D386176535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E877609B-1C1B-47A2-A7D4-4619A5FC3FCE}" type="datetimeFigureOut">
              <a:rPr lang="en-US" smtClean="0"/>
              <a:pPr/>
              <a:t>4/30/2014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195F0524-7B3B-4D3D-B37E-3D3861765350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hyperlink" Target="http://www.youtube.com/watch?v=unKuZ2wlNdw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hyperlink" Target="http://www.youtube.com/watch?v=ZfoXcfy2aQU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2/26/Thomas_Stearns_Eliot_by_Lady_Ottoline_Morrell_(1934).jpg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hyperlink" Target="http://upload.wikimedia.org/wikipedia/commons/9/9b/VirginiaWoolf.jpg" TargetMode="External"/><Relationship Id="rId4" Type="http://schemas.openxmlformats.org/officeDocument/2006/relationships/image" Target="../media/image20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Oscar_Wilde_portrait_by_Napoleon_Sarony_-_albumen.jpg" TargetMode="External"/><Relationship Id="rId3" Type="http://schemas.openxmlformats.org/officeDocument/2006/relationships/hyperlink" Target="http://commons.wikimedia.org/wiki/File:Daniel_defoe.jpg?uselang=cs" TargetMode="External"/><Relationship Id="rId7" Type="http://schemas.openxmlformats.org/officeDocument/2006/relationships/hyperlink" Target="http://commons.wikimedia.org/wiki/File:MaryShelley.jpg" TargetMode="External"/><Relationship Id="rId2" Type="http://schemas.openxmlformats.org/officeDocument/2006/relationships/hyperlink" Target="http://commons.wikimedia.org/wiki/File:Beowulf.firstpage.jpe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Sir_Walter_Scott_-_Raeburn.jpg" TargetMode="External"/><Relationship Id="rId5" Type="http://schemas.openxmlformats.org/officeDocument/2006/relationships/hyperlink" Target="http://commons.wikimedia.org/wiki/File:Lord_Byron.jpg?uselang=cs" TargetMode="External"/><Relationship Id="rId10" Type="http://schemas.openxmlformats.org/officeDocument/2006/relationships/hyperlink" Target="http://commons.wikimedia.org/wiki/File:VirginiaWoolf.jpg" TargetMode="External"/><Relationship Id="rId4" Type="http://schemas.openxmlformats.org/officeDocument/2006/relationships/hyperlink" Target="http://commons.wikimedia.org/wiki/File:Jonathan_swift.jpg" TargetMode="External"/><Relationship Id="rId9" Type="http://schemas.openxmlformats.org/officeDocument/2006/relationships/hyperlink" Target="http://commons.wikimedia.org/wiki/File:Thomas_Stearns_Eliot_by_Lady_Ottoline_Morrell_(1934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err="1" smtClean="0"/>
              <a:t>British</a:t>
            </a:r>
            <a:r>
              <a:rPr lang="cs-CZ" smtClean="0"/>
              <a:t> </a:t>
            </a:r>
            <a:r>
              <a:rPr lang="cs-CZ" err="1" smtClean="0"/>
              <a:t>literature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2502931" cy="1260629"/>
          </a:xfrm>
        </p:spPr>
        <p:txBody>
          <a:bodyPr/>
          <a:lstStyle/>
          <a:p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period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present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3017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tento výukový materiál slouží k osvojení znalostí nutných ke zvládnutí  maturitního tématu </a:t>
            </a:r>
            <a:r>
              <a:rPr lang="cs-CZ" dirty="0" err="1" smtClean="0"/>
              <a:t>British</a:t>
            </a:r>
            <a:r>
              <a:rPr lang="cs-CZ" dirty="0" smtClean="0"/>
              <a:t> </a:t>
            </a:r>
            <a:r>
              <a:rPr lang="cs-CZ" dirty="0" err="1" smtClean="0"/>
              <a:t>literature</a:t>
            </a:r>
            <a:r>
              <a:rPr lang="cs-CZ" dirty="0" smtClean="0"/>
              <a:t> </a:t>
            </a:r>
            <a:r>
              <a:rPr lang="cs-CZ" dirty="0"/>
              <a:t>v angličtině a je určen k prezentaci na interaktivní tabuli</a:t>
            </a:r>
          </a:p>
          <a:p>
            <a:pPr marL="365760" indent="-256032"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/>
              <a:t>všechny snímky jsou opatřený animací, čímž vzniká prostor pro interakci studentů a komunikaci v angličtině</a:t>
            </a:r>
          </a:p>
          <a:p>
            <a:pPr marL="365760" indent="-256032"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/>
              <a:t>faktografické informace jsou v prezentaci ilustrovány fotografiemi, které se v některých případech objeví po kliknutí v okamžiku, kdy se o daném faktu hovoří v prezentaci; při následujícím kliknutí zase zmizí, aby nerušil v pokračování prezentace</a:t>
            </a:r>
          </a:p>
          <a:p>
            <a:pPr marL="365760" indent="-256032"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/>
              <a:t>materiál je opatřen dvěma hypertextovými odkazy na stránku </a:t>
            </a:r>
            <a:r>
              <a:rPr lang="cs-CZ" dirty="0" smtClean="0"/>
              <a:t>youtube.com na snímcích číslo 13 a 15; první odkazuje na krátký animovaný film BBC o životě Charlese Dickense, na nějž se dostaneme kliknutím na obrázek; druhý odkazuje na krátkou prezentaci o životě a díle Oscara Wilda</a:t>
            </a:r>
            <a:endParaRPr lang="cs-CZ" dirty="0"/>
          </a:p>
          <a:p>
            <a:pPr marL="365760" indent="-256032"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/>
              <a:t>prezentace je koncipována tak, aby vzniklo co nejvíce prostoru pro aktivní zapojení studentů do hodiny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1306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GYMLOVO_logo BRV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0351" y="764704"/>
            <a:ext cx="942975" cy="94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7405524"/>
              </p:ext>
            </p:extLst>
          </p:nvPr>
        </p:nvGraphicFramePr>
        <p:xfrm>
          <a:off x="795039" y="2203230"/>
          <a:ext cx="7634287" cy="2560635"/>
        </p:xfrm>
        <a:graphic>
          <a:graphicData uri="http://schemas.openxmlformats.org/drawingml/2006/table">
            <a:tbl>
              <a:tblPr bandRow="1">
                <a:tableStyleId>{1FECB4D8-DB02-4DC6-A0A2-4F2EBAE1DC90}</a:tableStyleId>
              </a:tblPr>
              <a:tblGrid>
                <a:gridCol w="7634287"/>
              </a:tblGrid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</a:t>
                      </a:r>
                      <a:r>
                        <a:rPr lang="cs-CZ" sz="1800" baseline="0" dirty="0" smtClean="0"/>
                        <a:t> ŠKOLY: Gymnázium Lovosice, Sady p</a:t>
                      </a:r>
                      <a:r>
                        <a:rPr lang="en-US" sz="1800" baseline="0" dirty="0" err="1" smtClean="0"/>
                        <a:t>i</a:t>
                      </a:r>
                      <a:r>
                        <a:rPr lang="cs-CZ" sz="1800" baseline="0" dirty="0" err="1" smtClean="0"/>
                        <a:t>onýrů</a:t>
                      </a:r>
                      <a:r>
                        <a:rPr lang="cs-CZ" sz="1800" baseline="0" dirty="0" smtClean="0"/>
                        <a:t> 600</a:t>
                      </a:r>
                      <a:r>
                        <a:rPr lang="en-US" sz="1800" baseline="0" dirty="0" smtClean="0"/>
                        <a:t>/</a:t>
                      </a:r>
                      <a:r>
                        <a:rPr lang="cs-CZ" sz="1800" baseline="0" dirty="0" smtClean="0"/>
                        <a:t>6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ČÍSLO PROJEKTU: CZ.1.07</a:t>
                      </a:r>
                      <a:r>
                        <a:rPr lang="en-US" sz="1800" dirty="0" smtClean="0"/>
                        <a:t>/</a:t>
                      </a:r>
                      <a:r>
                        <a:rPr lang="cs-CZ" sz="1800" dirty="0" smtClean="0"/>
                        <a:t>1.5.00</a:t>
                      </a:r>
                      <a:r>
                        <a:rPr lang="en-US" sz="1800" dirty="0" smtClean="0"/>
                        <a:t>/</a:t>
                      </a:r>
                      <a:r>
                        <a:rPr lang="cs-CZ" sz="1800" dirty="0" smtClean="0"/>
                        <a:t>34.1073</a:t>
                      </a:r>
                      <a:endParaRPr lang="cs-CZ" sz="1800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 MATERIÁLU: VY_32_INOVACE_5B_09_British.literature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TÉMA SADY: </a:t>
                      </a:r>
                      <a:r>
                        <a:rPr lang="cs-CZ" dirty="0" smtClean="0"/>
                        <a:t>Konverzační témata a specifická slovní zásoba z angličtiny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ROČNÍK: oktáva/4.A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VZNIKU: </a:t>
                      </a:r>
                      <a:r>
                        <a:rPr lang="cs-CZ" sz="1800" baseline="0" dirty="0" smtClean="0"/>
                        <a:t> říjen</a:t>
                      </a:r>
                      <a:r>
                        <a:rPr lang="cs-CZ" sz="1800" dirty="0" smtClean="0"/>
                        <a:t> 2013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  <a:tr h="36580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AUTOR: Mgr. Lucie Kučerová</a:t>
                      </a:r>
                      <a:endParaRPr lang="cs-CZ" sz="1800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57" marR="91457" marT="45708" marB="45708"/>
                </a:tc>
              </a:tr>
            </a:tbl>
          </a:graphicData>
        </a:graphic>
      </p:graphicFrame>
      <p:pic>
        <p:nvPicPr>
          <p:cNvPr id="6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6126" y="5335368"/>
            <a:ext cx="5407025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058876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745152"/>
          </a:xfrm>
        </p:spPr>
        <p:txBody>
          <a:bodyPr>
            <a:normAutofit/>
          </a:bodyPr>
          <a:lstStyle/>
          <a:p>
            <a:r>
              <a:rPr lang="cs-CZ" err="1" smtClean="0"/>
              <a:t>Old</a:t>
            </a:r>
            <a:r>
              <a:rPr lang="cs-CZ" smtClean="0"/>
              <a:t> </a:t>
            </a:r>
            <a:r>
              <a:rPr lang="cs-CZ" err="1" smtClean="0"/>
              <a:t>English</a:t>
            </a:r>
            <a:r>
              <a:rPr lang="cs-CZ" smtClean="0"/>
              <a:t> </a:t>
            </a:r>
            <a:r>
              <a:rPr lang="cs-CZ" err="1" smtClean="0"/>
              <a:t>literature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72816"/>
            <a:ext cx="6777317" cy="4059813"/>
          </a:xfrm>
        </p:spPr>
        <p:txBody>
          <a:bodyPr>
            <a:normAutofit/>
          </a:bodyPr>
          <a:lstStyle/>
          <a:p>
            <a:r>
              <a:rPr lang="en-US" dirty="0" smtClean="0"/>
              <a:t>100-400 AD: the Romans occupied England and Wales </a:t>
            </a:r>
          </a:p>
          <a:p>
            <a:pPr lvl="1"/>
            <a:r>
              <a:rPr lang="en-US" dirty="0" smtClean="0"/>
              <a:t>no written records of literature</a:t>
            </a:r>
          </a:p>
          <a:p>
            <a:pPr lvl="1"/>
            <a:r>
              <a:rPr lang="en-US" dirty="0" smtClean="0"/>
              <a:t>oral tradition of Irish and Welsh folklore stories</a:t>
            </a:r>
          </a:p>
          <a:p>
            <a:r>
              <a:rPr lang="en-US" dirty="0" smtClean="0"/>
              <a:t>400-1066: the invasion of the Anglo-Saxons, pushing the native British westwards</a:t>
            </a:r>
          </a:p>
          <a:p>
            <a:pPr lvl="1"/>
            <a:r>
              <a:rPr lang="en-US" dirty="0" smtClean="0"/>
              <a:t>brought their own literature</a:t>
            </a:r>
          </a:p>
          <a:p>
            <a:pPr lvl="1"/>
            <a:r>
              <a:rPr lang="en-US" dirty="0" smtClean="0"/>
              <a:t>poetry, religious texts; only fragments have survived</a:t>
            </a:r>
          </a:p>
          <a:p>
            <a:r>
              <a:rPr lang="en-US" dirty="0" smtClean="0"/>
              <a:t>800 AD: Vikings settled in the north of England and parts of Scotland</a:t>
            </a:r>
          </a:p>
        </p:txBody>
      </p:sp>
      <p:pic>
        <p:nvPicPr>
          <p:cNvPr id="1026" name="Picture 2" descr="C:\Users\Lucka\AppData\Local\Microsoft\Windows\Temporary Internet Files\Content.IE5\K53LJF89\MC9003559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941168"/>
            <a:ext cx="1165079" cy="1296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191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357166"/>
            <a:ext cx="7024744" cy="1143000"/>
          </a:xfrm>
        </p:spPr>
        <p:txBody>
          <a:bodyPr/>
          <a:lstStyle/>
          <a:p>
            <a:r>
              <a:rPr lang="cs-CZ" dirty="0" err="1" smtClean="0"/>
              <a:t>Beowulf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857364"/>
            <a:ext cx="3957135" cy="3975265"/>
          </a:xfrm>
        </p:spPr>
        <p:txBody>
          <a:bodyPr>
            <a:normAutofit fontScale="92500"/>
          </a:bodyPr>
          <a:lstStyle/>
          <a:p>
            <a:r>
              <a:rPr lang="en-US" dirty="0" smtClean="0"/>
              <a:t>Old English epic</a:t>
            </a:r>
          </a:p>
          <a:p>
            <a:r>
              <a:rPr lang="en-US" dirty="0" smtClean="0"/>
              <a:t>8th century</a:t>
            </a:r>
          </a:p>
          <a:p>
            <a:r>
              <a:rPr lang="en-US" dirty="0" smtClean="0"/>
              <a:t>unknown author</a:t>
            </a:r>
          </a:p>
          <a:p>
            <a:r>
              <a:rPr lang="en-US" dirty="0" smtClean="0"/>
              <a:t>may have been composed in Denmark, the Netherlands or England as the hero is Danish</a:t>
            </a:r>
          </a:p>
          <a:p>
            <a:r>
              <a:rPr lang="en-US" dirty="0" smtClean="0"/>
              <a:t>topic of war, women, wine and the supernatural</a:t>
            </a:r>
          </a:p>
          <a:p>
            <a:r>
              <a:rPr lang="en-US" dirty="0" smtClean="0"/>
              <a:t>Beowulf kills frightening creature and becomes a king </a:t>
            </a:r>
          </a:p>
          <a:p>
            <a:endParaRPr lang="en-US" dirty="0"/>
          </a:p>
        </p:txBody>
      </p:sp>
      <p:pic>
        <p:nvPicPr>
          <p:cNvPr id="12290" name="Picture 2" descr="File:Beowulf.firstpage.jpe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28" y="785794"/>
            <a:ext cx="3457575" cy="5486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08724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Medieval </a:t>
            </a:r>
            <a:r>
              <a:rPr lang="cs-CZ" dirty="0" err="1" smtClean="0"/>
              <a:t>literature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1066 AD: the Normans invaded bringing French language and literature with them</a:t>
            </a:r>
          </a:p>
          <a:p>
            <a:r>
              <a:rPr lang="en-US" dirty="0" smtClean="0"/>
              <a:t>14th century: the plague kills a third of the population, the feudal system started to break down </a:t>
            </a:r>
          </a:p>
          <a:p>
            <a:r>
              <a:rPr lang="en-US" dirty="0" smtClean="0"/>
              <a:t>16th century: Henry VII founded the Church of England </a:t>
            </a:r>
            <a:endParaRPr lang="cs-CZ" dirty="0" smtClean="0"/>
          </a:p>
          <a:p>
            <a:pPr lvl="1"/>
            <a:r>
              <a:rPr lang="en-US" dirty="0" smtClean="0"/>
              <a:t>John Wycliffe, a Protestant, began to preach in English, his sermons are written down</a:t>
            </a:r>
          </a:p>
          <a:p>
            <a:r>
              <a:rPr lang="en-US" dirty="0" smtClean="0"/>
              <a:t>1540s: dissolution of monasteries</a:t>
            </a:r>
          </a:p>
          <a:p>
            <a:pPr lvl="1"/>
            <a:r>
              <a:rPr lang="en-US" dirty="0" smtClean="0"/>
              <a:t>libraries were burnt</a:t>
            </a:r>
          </a:p>
          <a:p>
            <a:pPr lvl="1"/>
            <a:r>
              <a:rPr lang="en-US" dirty="0" smtClean="0"/>
              <a:t>many Anglo-Saxon and medieval works are lost</a:t>
            </a:r>
            <a:endParaRPr lang="en-US" dirty="0"/>
          </a:p>
        </p:txBody>
      </p:sp>
      <p:pic>
        <p:nvPicPr>
          <p:cNvPr id="2050" name="Picture 2" descr="C:\Users\Lucka\AppData\Local\Microsoft\Windows\Temporary Internet Files\Content.IE5\K53LJF89\MC9004303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3492" y="4581128"/>
            <a:ext cx="1504950" cy="18256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7429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Geoffrey</a:t>
            </a:r>
            <a:r>
              <a:rPr lang="cs-CZ" dirty="0" smtClean="0"/>
              <a:t> </a:t>
            </a:r>
            <a:r>
              <a:rPr lang="cs-CZ" dirty="0" err="1" smtClean="0"/>
              <a:t>Chaucer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considered to be the father</a:t>
            </a:r>
            <a:r>
              <a:rPr lang="cs-CZ" dirty="0" smtClean="0"/>
              <a:t> </a:t>
            </a:r>
            <a:r>
              <a:rPr lang="en-US" dirty="0" smtClean="0"/>
              <a:t>of English poetry </a:t>
            </a:r>
          </a:p>
          <a:p>
            <a:pPr lvl="1"/>
            <a:r>
              <a:rPr lang="en-US" dirty="0" smtClean="0"/>
              <a:t>he was the first to write in English rather than in Latin or French</a:t>
            </a:r>
          </a:p>
          <a:p>
            <a:r>
              <a:rPr lang="en-US" dirty="0" smtClean="0"/>
              <a:t>Canterbury Tales</a:t>
            </a:r>
          </a:p>
          <a:p>
            <a:pPr lvl="1"/>
            <a:r>
              <a:rPr lang="en-US" dirty="0" smtClean="0"/>
              <a:t>a collection of funny and rude stories in verse</a:t>
            </a:r>
          </a:p>
          <a:p>
            <a:pPr lvl="1"/>
            <a:r>
              <a:rPr lang="en-US" dirty="0" smtClean="0"/>
              <a:t>the imagined conversation of pilgrims going from London to Canterbury</a:t>
            </a:r>
          </a:p>
          <a:p>
            <a:pPr lvl="1"/>
            <a:r>
              <a:rPr lang="en-US" dirty="0" smtClean="0"/>
              <a:t>mocked most sections </a:t>
            </a:r>
            <a:endParaRPr lang="cs-CZ" dirty="0" smtClean="0"/>
          </a:p>
          <a:p>
            <a:pPr marL="640080" lvl="2" indent="0">
              <a:buNone/>
            </a:pPr>
            <a:r>
              <a:rPr lang="en-US" sz="2200" dirty="0" smtClean="0"/>
              <a:t>of medieval society</a:t>
            </a:r>
            <a:endParaRPr lang="en-US" sz="22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9190" y="4500570"/>
            <a:ext cx="2057040" cy="1849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98220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Elizabethan</a:t>
            </a:r>
            <a:r>
              <a:rPr lang="cs-CZ" dirty="0" smtClean="0"/>
              <a:t> </a:t>
            </a:r>
            <a:r>
              <a:rPr lang="cs-CZ" dirty="0" err="1" smtClean="0"/>
              <a:t>era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Renaissance</a:t>
            </a:r>
            <a:r>
              <a:rPr lang="cs-CZ" dirty="0" smtClean="0"/>
              <a:t> and </a:t>
            </a:r>
            <a:r>
              <a:rPr lang="cs-CZ" dirty="0" err="1" smtClean="0"/>
              <a:t>Reformation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growing economical power and wealth due to wool trade</a:t>
            </a:r>
          </a:p>
          <a:p>
            <a:r>
              <a:rPr lang="en-US" dirty="0" smtClean="0"/>
              <a:t>overseas explorations, prosperity, cultural activity</a:t>
            </a:r>
          </a:p>
          <a:p>
            <a:r>
              <a:rPr lang="en-US" dirty="0" smtClean="0"/>
              <a:t>first English colonies in North America</a:t>
            </a:r>
          </a:p>
          <a:p>
            <a:r>
              <a:rPr lang="en-US" dirty="0" smtClean="0"/>
              <a:t>1642-1651: English Civil War</a:t>
            </a:r>
          </a:p>
          <a:p>
            <a:pPr lvl="1"/>
            <a:r>
              <a:rPr lang="en-US" dirty="0" smtClean="0"/>
              <a:t>the </a:t>
            </a:r>
            <a:r>
              <a:rPr lang="en-US" dirty="0" err="1" smtClean="0"/>
              <a:t>Parliamentarists</a:t>
            </a:r>
            <a:r>
              <a:rPr lang="en-US" dirty="0" smtClean="0"/>
              <a:t> vs the Royalists, Oliver Cromwell</a:t>
            </a:r>
          </a:p>
          <a:p>
            <a:r>
              <a:rPr lang="en-US" dirty="0" smtClean="0"/>
              <a:t>The Restoration</a:t>
            </a:r>
          </a:p>
          <a:p>
            <a:pPr lvl="1"/>
            <a:r>
              <a:rPr lang="en-US" dirty="0" smtClean="0"/>
              <a:t>the monarchy is restored under Charles II who returned from exile in France</a:t>
            </a:r>
            <a:endParaRPr lang="en-US" dirty="0"/>
          </a:p>
        </p:txBody>
      </p:sp>
      <p:pic>
        <p:nvPicPr>
          <p:cNvPr id="3074" name="Picture 2" descr="C:\Users\Lucka\AppData\Local\Microsoft\Windows\Temporary Internet Files\Content.IE5\B0LLD3I8\MC9004303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2424" y="4725144"/>
            <a:ext cx="1269813" cy="16911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0271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Golden</a:t>
            </a:r>
            <a:r>
              <a:rPr lang="cs-CZ" dirty="0" smtClean="0"/>
              <a:t> Age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Poetry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3913660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Christopher Marlowe, Edmund Spenser, John Donne, William Shakespeare</a:t>
            </a:r>
          </a:p>
          <a:p>
            <a:endParaRPr lang="en-US" dirty="0" smtClean="0"/>
          </a:p>
          <a:p>
            <a:r>
              <a:rPr lang="en-US" dirty="0" smtClean="0"/>
              <a:t>King James Bible</a:t>
            </a:r>
          </a:p>
          <a:p>
            <a:pPr lvl="1"/>
            <a:r>
              <a:rPr lang="en-US" dirty="0" smtClean="0"/>
              <a:t>the first English translation</a:t>
            </a:r>
          </a:p>
          <a:p>
            <a:pPr lvl="1"/>
            <a:endParaRPr lang="en-US" dirty="0" smtClean="0"/>
          </a:p>
          <a:p>
            <a:r>
              <a:rPr lang="en-US" dirty="0" smtClean="0"/>
              <a:t>John Milton</a:t>
            </a:r>
          </a:p>
          <a:p>
            <a:pPr lvl="1"/>
            <a:r>
              <a:rPr lang="en-US" dirty="0" smtClean="0"/>
              <a:t>powerful, rhetoric poetry</a:t>
            </a:r>
          </a:p>
          <a:p>
            <a:pPr lvl="1"/>
            <a:r>
              <a:rPr lang="en-US" dirty="0" smtClean="0"/>
              <a:t>pamphlets defending civil and religious rights</a:t>
            </a:r>
          </a:p>
          <a:p>
            <a:pPr lvl="1"/>
            <a:r>
              <a:rPr lang="en-US" dirty="0" smtClean="0"/>
              <a:t>Paradise Lost</a:t>
            </a:r>
          </a:p>
          <a:p>
            <a:pPr lvl="2"/>
            <a:r>
              <a:rPr lang="en-US" dirty="0" smtClean="0"/>
              <a:t>an epic poem based on the early</a:t>
            </a:r>
            <a:r>
              <a:rPr lang="cs-CZ" dirty="0" smtClean="0"/>
              <a:t> </a:t>
            </a:r>
            <a:r>
              <a:rPr lang="en-US" dirty="0" smtClean="0"/>
              <a:t>stories of the Book of Genesis</a:t>
            </a:r>
            <a:endParaRPr lang="en-US" dirty="0"/>
          </a:p>
        </p:txBody>
      </p:sp>
      <p:pic>
        <p:nvPicPr>
          <p:cNvPr id="4098" name="Picture 2" descr="C:\Users\Lucka\AppData\Local\Microsoft\Windows\Temporary Internet Files\Content.IE5\I2Y9W9G2\MC9003790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5681" y="2670464"/>
            <a:ext cx="1403350" cy="1892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7877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17th and 18th </a:t>
            </a:r>
            <a:r>
              <a:rPr lang="cs-CZ" dirty="0" err="1" smtClean="0"/>
              <a:t>century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Enlightment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6984892" cy="3841652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the Age of Reason</a:t>
            </a:r>
          </a:p>
          <a:p>
            <a:pPr lvl="1"/>
            <a:r>
              <a:rPr lang="en-US" dirty="0" smtClean="0"/>
              <a:t>technical progress, all branches of science developed</a:t>
            </a:r>
          </a:p>
          <a:p>
            <a:r>
              <a:rPr lang="en-US" b="1" dirty="0" smtClean="0"/>
              <a:t>Daniel Defoe: Robinson Crusoe</a:t>
            </a:r>
          </a:p>
          <a:p>
            <a:pPr lvl="1"/>
            <a:r>
              <a:rPr lang="en-US" dirty="0" smtClean="0"/>
              <a:t>an adventure story</a:t>
            </a:r>
          </a:p>
          <a:p>
            <a:pPr lvl="1"/>
            <a:r>
              <a:rPr lang="en-US" dirty="0" smtClean="0"/>
              <a:t>deals with the topics of repentance, economics and colonialism</a:t>
            </a:r>
          </a:p>
          <a:p>
            <a:r>
              <a:rPr lang="en-US" b="1" dirty="0" smtClean="0"/>
              <a:t>Jonathan Swift: Gulliver‘s Travels</a:t>
            </a:r>
          </a:p>
          <a:p>
            <a:pPr lvl="1"/>
            <a:r>
              <a:rPr lang="en-US" dirty="0" smtClean="0"/>
              <a:t>black humor, irony, satire</a:t>
            </a:r>
          </a:p>
          <a:p>
            <a:r>
              <a:rPr lang="en-US" b="1" dirty="0" smtClean="0"/>
              <a:t>Jane Austen</a:t>
            </a:r>
          </a:p>
          <a:p>
            <a:pPr lvl="1"/>
            <a:r>
              <a:rPr lang="en-US" dirty="0" smtClean="0"/>
              <a:t>her books revolve around the topic of the dependence of women on a good marriage</a:t>
            </a:r>
          </a:p>
        </p:txBody>
      </p:sp>
      <p:pic>
        <p:nvPicPr>
          <p:cNvPr id="7170" name="Picture 2" descr="File:Daniel defo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86380" y="2214554"/>
            <a:ext cx="3305175" cy="4124326"/>
          </a:xfrm>
          <a:prstGeom prst="rect">
            <a:avLst/>
          </a:prstGeom>
          <a:noFill/>
        </p:spPr>
      </p:pic>
      <p:pic>
        <p:nvPicPr>
          <p:cNvPr id="7172" name="Picture 4" descr="File:Jonathan swif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19680" y="1690679"/>
            <a:ext cx="3571875" cy="4648201"/>
          </a:xfrm>
          <a:prstGeom prst="rect">
            <a:avLst/>
          </a:prstGeom>
          <a:noFill/>
        </p:spPr>
      </p:pic>
      <p:pic>
        <p:nvPicPr>
          <p:cNvPr id="7174" name="Picture 6" descr="File:Jane Austen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81455" y="633404"/>
            <a:ext cx="4610100" cy="57054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79249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Romantism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4057676"/>
          </a:xfrm>
        </p:spPr>
        <p:txBody>
          <a:bodyPr>
            <a:normAutofit lnSpcReduction="10000"/>
          </a:bodyPr>
          <a:lstStyle/>
          <a:p>
            <a:pPr lvl="1"/>
            <a:r>
              <a:rPr lang="en-US" dirty="0" smtClean="0"/>
              <a:t>topics of death, love, nature, the cult of the individual, exotic settings, sentiment, traditions</a:t>
            </a:r>
          </a:p>
          <a:p>
            <a:pPr lvl="1"/>
            <a:r>
              <a:rPr lang="en-US" b="1" dirty="0" smtClean="0"/>
              <a:t>George Gordon, Lord Byron</a:t>
            </a:r>
            <a:r>
              <a:rPr lang="en-US" dirty="0" smtClean="0"/>
              <a:t>: The Childe Harold‘s Pilgrimage</a:t>
            </a:r>
          </a:p>
          <a:p>
            <a:pPr lvl="2"/>
            <a:r>
              <a:rPr lang="en-US" dirty="0" smtClean="0"/>
              <a:t>the freedom of the individual as well as the nation</a:t>
            </a:r>
          </a:p>
          <a:p>
            <a:pPr lvl="1"/>
            <a:r>
              <a:rPr lang="en-US" b="1" dirty="0" smtClean="0"/>
              <a:t>Sir Walter Scott</a:t>
            </a:r>
          </a:p>
          <a:p>
            <a:pPr lvl="2"/>
            <a:r>
              <a:rPr lang="en-US" dirty="0" smtClean="0"/>
              <a:t>themes from Scottish and English history </a:t>
            </a:r>
            <a:endParaRPr lang="cs-CZ" dirty="0" smtClean="0"/>
          </a:p>
          <a:p>
            <a:pPr lvl="2"/>
            <a:r>
              <a:rPr lang="en-US" dirty="0" smtClean="0"/>
              <a:t>Rob Roy, Ivanhoe</a:t>
            </a:r>
          </a:p>
          <a:p>
            <a:pPr lvl="1"/>
            <a:r>
              <a:rPr lang="en-US" b="1" dirty="0" smtClean="0"/>
              <a:t>Mary Shelley</a:t>
            </a:r>
          </a:p>
          <a:p>
            <a:pPr lvl="2"/>
            <a:r>
              <a:rPr lang="en-US" dirty="0" smtClean="0"/>
              <a:t>horror and mystery topics, “Gothic novels“</a:t>
            </a:r>
          </a:p>
          <a:p>
            <a:pPr lvl="2"/>
            <a:r>
              <a:rPr lang="en-US" dirty="0" smtClean="0"/>
              <a:t>Frankenstein</a:t>
            </a:r>
          </a:p>
          <a:p>
            <a:endParaRPr lang="en-US" dirty="0"/>
          </a:p>
        </p:txBody>
      </p:sp>
      <p:pic>
        <p:nvPicPr>
          <p:cNvPr id="6146" name="Picture 2" descr="File:Lord Byro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42" y="2643182"/>
            <a:ext cx="3152462" cy="3776650"/>
          </a:xfrm>
          <a:prstGeom prst="rect">
            <a:avLst/>
          </a:prstGeom>
          <a:noFill/>
        </p:spPr>
      </p:pic>
      <p:pic>
        <p:nvPicPr>
          <p:cNvPr id="6148" name="Picture 4" descr="File:Sir Walter Scott - Raeburn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85392" y="977300"/>
            <a:ext cx="4414835" cy="527841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6150" name="Picture 6" descr="File:MaryShelley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75928" y="769660"/>
            <a:ext cx="3924299" cy="5514237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2939675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Victorian</a:t>
            </a:r>
            <a:r>
              <a:rPr lang="cs-CZ" dirty="0" smtClean="0"/>
              <a:t> Era</a:t>
            </a:r>
            <a:br>
              <a:rPr lang="cs-CZ" dirty="0" smtClean="0"/>
            </a:br>
            <a:r>
              <a:rPr lang="cs-CZ" dirty="0" err="1"/>
              <a:t>R</a:t>
            </a:r>
            <a:r>
              <a:rPr lang="cs-CZ" dirty="0" err="1" smtClean="0"/>
              <a:t>ealism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060848"/>
            <a:ext cx="7488832" cy="4248472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affected by the Industrial Revolution</a:t>
            </a:r>
          </a:p>
          <a:p>
            <a:r>
              <a:rPr lang="en-US" dirty="0" smtClean="0"/>
              <a:t>The British Empire expanded rapidly, society became more repressed and religious</a:t>
            </a:r>
          </a:p>
          <a:p>
            <a:r>
              <a:rPr lang="en-US" dirty="0" smtClean="0"/>
              <a:t>books started to be read and bought widely</a:t>
            </a:r>
          </a:p>
          <a:p>
            <a:r>
              <a:rPr lang="en-US" b="1" dirty="0" smtClean="0"/>
              <a:t>Charles Dickens</a:t>
            </a:r>
          </a:p>
          <a:p>
            <a:pPr lvl="1"/>
            <a:r>
              <a:rPr lang="en-US" dirty="0" smtClean="0"/>
              <a:t>focused on bad living and working conditions</a:t>
            </a:r>
          </a:p>
          <a:p>
            <a:r>
              <a:rPr lang="en-US" b="1" dirty="0" smtClean="0"/>
              <a:t>Oscar Wilde</a:t>
            </a:r>
          </a:p>
          <a:p>
            <a:pPr lvl="1"/>
            <a:r>
              <a:rPr lang="en-US" dirty="0" smtClean="0"/>
              <a:t>witty conversation plays</a:t>
            </a:r>
          </a:p>
          <a:p>
            <a:r>
              <a:rPr lang="en-US" b="1" dirty="0" smtClean="0"/>
              <a:t>Arthur Conan Doyle</a:t>
            </a:r>
          </a:p>
          <a:p>
            <a:pPr lvl="1"/>
            <a:r>
              <a:rPr lang="en-US" dirty="0" smtClean="0"/>
              <a:t>detective fiction</a:t>
            </a:r>
            <a:endParaRPr lang="cs-CZ" dirty="0" smtClean="0"/>
          </a:p>
          <a:p>
            <a:pPr lvl="1"/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Sherlock</a:t>
            </a:r>
            <a:r>
              <a:rPr lang="cs-CZ" dirty="0" smtClean="0"/>
              <a:t> </a:t>
            </a:r>
            <a:r>
              <a:rPr lang="cs-CZ" dirty="0" err="1" smtClean="0"/>
              <a:t>Holmes</a:t>
            </a:r>
            <a:r>
              <a:rPr lang="cs-CZ" dirty="0" smtClean="0"/>
              <a:t> </a:t>
            </a:r>
            <a:r>
              <a:rPr lang="cs-CZ" dirty="0" err="1" smtClean="0"/>
              <a:t>stories</a:t>
            </a:r>
            <a:endParaRPr lang="en-US" dirty="0" smtClean="0"/>
          </a:p>
          <a:p>
            <a:r>
              <a:rPr lang="en-US" b="1" dirty="0" err="1" smtClean="0"/>
              <a:t>H.G</a:t>
            </a:r>
            <a:r>
              <a:rPr lang="en-US" b="1" dirty="0" smtClean="0"/>
              <a:t>. Wells</a:t>
            </a:r>
          </a:p>
          <a:p>
            <a:pPr lvl="1"/>
            <a:r>
              <a:rPr lang="en-US" dirty="0" smtClean="0"/>
              <a:t>science fiction: The Time Machine</a:t>
            </a:r>
          </a:p>
          <a:p>
            <a:pPr marL="68580" indent="0">
              <a:buNone/>
            </a:pPr>
            <a:endParaRPr lang="en-US" dirty="0"/>
          </a:p>
        </p:txBody>
      </p:sp>
      <p:pic>
        <p:nvPicPr>
          <p:cNvPr id="4" name="Picture 2" descr="File:Oscar Wilde portrait by Napoleon Sarony - albume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6056" y="808955"/>
            <a:ext cx="3357562" cy="557728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981772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744" cy="1143000"/>
          </a:xfrm>
        </p:spPr>
        <p:txBody>
          <a:bodyPr/>
          <a:lstStyle/>
          <a:p>
            <a:r>
              <a:rPr lang="cs-CZ" dirty="0" smtClean="0"/>
              <a:t>Charles Dickens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88840"/>
            <a:ext cx="7488948" cy="4320480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1812-1870</a:t>
            </a:r>
          </a:p>
          <a:p>
            <a:r>
              <a:rPr lang="en-US" dirty="0" smtClean="0"/>
              <a:t>his books often published as series in</a:t>
            </a:r>
            <a:r>
              <a:rPr lang="cs-CZ" dirty="0" smtClean="0"/>
              <a:t> </a:t>
            </a:r>
            <a:r>
              <a:rPr lang="en-US" dirty="0" smtClean="0"/>
              <a:t>newspapers</a:t>
            </a:r>
          </a:p>
          <a:p>
            <a:r>
              <a:rPr lang="en-US" dirty="0" smtClean="0"/>
              <a:t>the master of descriptions, realism and comedy</a:t>
            </a:r>
          </a:p>
          <a:p>
            <a:r>
              <a:rPr lang="en-US" dirty="0" smtClean="0"/>
              <a:t>his c</a:t>
            </a:r>
            <a:r>
              <a:rPr lang="cs-CZ" dirty="0" smtClean="0"/>
              <a:t>h</a:t>
            </a:r>
            <a:r>
              <a:rPr lang="en-US" dirty="0" err="1" smtClean="0"/>
              <a:t>aracters</a:t>
            </a:r>
            <a:r>
              <a:rPr lang="en-US" dirty="0" smtClean="0"/>
              <a:t> have strong, memorable personalities</a:t>
            </a:r>
          </a:p>
          <a:p>
            <a:r>
              <a:rPr lang="en-US" dirty="0" smtClean="0"/>
              <a:t>some of the books have autobiographical features</a:t>
            </a:r>
          </a:p>
          <a:p>
            <a:r>
              <a:rPr lang="en-US" b="1" i="1" dirty="0" smtClean="0"/>
              <a:t>Oliver Twist</a:t>
            </a:r>
          </a:p>
          <a:p>
            <a:pPr lvl="1"/>
            <a:r>
              <a:rPr lang="en-US" dirty="0" smtClean="0"/>
              <a:t>an orphan boy going through the experience of a workhouse, chimney sweeping and stealing gang to be found by</a:t>
            </a:r>
            <a:r>
              <a:rPr lang="cs-CZ" dirty="0" smtClean="0"/>
              <a:t> </a:t>
            </a:r>
            <a:r>
              <a:rPr lang="en-US" dirty="0" smtClean="0"/>
              <a:t>his rich grandfather</a:t>
            </a:r>
          </a:p>
          <a:p>
            <a:r>
              <a:rPr lang="en-US" b="1" i="1" dirty="0" smtClean="0"/>
              <a:t>Great Expectations, David Copperfield, Little </a:t>
            </a:r>
            <a:r>
              <a:rPr lang="en-US" b="1" i="1" dirty="0" err="1" smtClean="0"/>
              <a:t>Dorrit</a:t>
            </a:r>
            <a:endParaRPr lang="en-US" b="1" i="1" dirty="0" smtClean="0"/>
          </a:p>
          <a:p>
            <a:r>
              <a:rPr lang="en-US" b="1" i="1" dirty="0" smtClean="0"/>
              <a:t>Christmas Carol</a:t>
            </a:r>
          </a:p>
          <a:p>
            <a:pPr lvl="1"/>
            <a:r>
              <a:rPr lang="en-US" dirty="0" smtClean="0"/>
              <a:t>an allegorical Christmas story of Jacob Marley and</a:t>
            </a:r>
            <a:r>
              <a:rPr lang="cs-CZ" dirty="0" smtClean="0"/>
              <a:t> </a:t>
            </a:r>
            <a:r>
              <a:rPr lang="en-US" dirty="0" smtClean="0"/>
              <a:t>three</a:t>
            </a:r>
            <a:r>
              <a:rPr lang="cs-CZ" dirty="0" smtClean="0"/>
              <a:t> </a:t>
            </a:r>
            <a:r>
              <a:rPr lang="en-US" dirty="0" smtClean="0"/>
              <a:t>Christmas  ghosts </a:t>
            </a:r>
          </a:p>
          <a:p>
            <a:endParaRPr lang="en-US" dirty="0"/>
          </a:p>
        </p:txBody>
      </p:sp>
      <p:pic>
        <p:nvPicPr>
          <p:cNvPr id="4" name="Picture 2" descr="C:\Users\Lucka\AppData\Local\Microsoft\Windows\Temporary Internet Files\Content.IE5\K53LJF89\MC900379065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6418" y="857232"/>
            <a:ext cx="1630719" cy="2214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8897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1143000"/>
          </a:xfrm>
        </p:spPr>
        <p:txBody>
          <a:bodyPr/>
          <a:lstStyle/>
          <a:p>
            <a:r>
              <a:rPr lang="cs-CZ" dirty="0" smtClean="0"/>
              <a:t>Oscar Wilde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060848"/>
            <a:ext cx="6777317" cy="4201692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1854-1900</a:t>
            </a:r>
          </a:p>
          <a:p>
            <a:r>
              <a:rPr lang="en-US" dirty="0" smtClean="0"/>
              <a:t>wrote especially poetry, fairy tales and theatre plays</a:t>
            </a:r>
          </a:p>
          <a:p>
            <a:r>
              <a:rPr lang="en-US" dirty="0" smtClean="0"/>
              <a:t>The Picture of Dorian Gray</a:t>
            </a:r>
          </a:p>
          <a:p>
            <a:pPr lvl="1"/>
            <a:r>
              <a:rPr lang="en-US" dirty="0" smtClean="0"/>
              <a:t>his only novel</a:t>
            </a:r>
          </a:p>
          <a:p>
            <a:pPr lvl="1"/>
            <a:r>
              <a:rPr lang="en-US" dirty="0" smtClean="0"/>
              <a:t>the theme of beauty and decadence</a:t>
            </a:r>
          </a:p>
          <a:p>
            <a:pPr lvl="1"/>
            <a:r>
              <a:rPr lang="en-US" dirty="0" smtClean="0"/>
              <a:t>a story of a handsome</a:t>
            </a:r>
            <a:r>
              <a:rPr lang="cs-CZ" dirty="0" smtClean="0"/>
              <a:t> </a:t>
            </a:r>
            <a:r>
              <a:rPr lang="en-US" dirty="0" smtClean="0"/>
              <a:t>young man who swaps the soul with his own painting</a:t>
            </a:r>
          </a:p>
          <a:p>
            <a:r>
              <a:rPr lang="en-US" dirty="0" smtClean="0"/>
              <a:t>The Importance of Being Earnest</a:t>
            </a:r>
          </a:p>
          <a:p>
            <a:pPr lvl="1"/>
            <a:r>
              <a:rPr lang="en-US" dirty="0" smtClean="0"/>
              <a:t>makes fun of the need to behave socially proper</a:t>
            </a:r>
          </a:p>
          <a:p>
            <a:pPr lvl="1"/>
            <a:r>
              <a:rPr lang="en-US" dirty="0" smtClean="0"/>
              <a:t>comic situation based on the confusion of double identities of the characters</a:t>
            </a:r>
          </a:p>
          <a:p>
            <a:r>
              <a:rPr lang="en-US" dirty="0" smtClean="0"/>
              <a:t>The Happy Prince, The Rose and The N</a:t>
            </a:r>
            <a:r>
              <a:rPr lang="cs-CZ" dirty="0" smtClean="0"/>
              <a:t>i</a:t>
            </a:r>
            <a:r>
              <a:rPr lang="en-US" dirty="0" err="1" smtClean="0"/>
              <a:t>ghtingale</a:t>
            </a:r>
            <a:endParaRPr lang="en-US" dirty="0" smtClean="0"/>
          </a:p>
          <a:p>
            <a:pPr lvl="1"/>
            <a:r>
              <a:rPr lang="en-US" dirty="0" smtClean="0"/>
              <a:t>fairytales, contain a clear moral lesson</a:t>
            </a:r>
            <a:endParaRPr lang="en-US" dirty="0"/>
          </a:p>
        </p:txBody>
      </p:sp>
      <p:pic>
        <p:nvPicPr>
          <p:cNvPr id="6146" name="Picture 2" descr="C:\Users\Lucka\AppData\Local\Microsoft\Windows\Temporary Internet Files\Content.IE5\Q8OQVWGO\MC900403945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692696"/>
            <a:ext cx="1322387" cy="1989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7748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20th </a:t>
            </a:r>
            <a:r>
              <a:rPr lang="cs-CZ" dirty="0" err="1" smtClean="0"/>
              <a:t>century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Modernism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the country became more liberal and democratic</a:t>
            </a:r>
          </a:p>
          <a:p>
            <a:r>
              <a:rPr lang="en-US" dirty="0" smtClean="0"/>
              <a:t>influence of both world wars</a:t>
            </a:r>
          </a:p>
          <a:p>
            <a:r>
              <a:rPr lang="en-US" b="1" dirty="0" smtClean="0"/>
              <a:t>James Joyce: Ulysses</a:t>
            </a:r>
          </a:p>
          <a:p>
            <a:pPr lvl="1"/>
            <a:r>
              <a:rPr lang="en-US" dirty="0" smtClean="0"/>
              <a:t>one of the first examples of the stream of consciousness</a:t>
            </a:r>
          </a:p>
          <a:p>
            <a:pPr lvl="1"/>
            <a:r>
              <a:rPr lang="en-US" dirty="0" smtClean="0"/>
              <a:t>a narrative of the characters‘ thoughts </a:t>
            </a:r>
          </a:p>
          <a:p>
            <a:r>
              <a:rPr lang="en-US" b="1" dirty="0" smtClean="0"/>
              <a:t>T.</a:t>
            </a:r>
            <a:r>
              <a:rPr lang="cs-CZ" b="1" dirty="0" smtClean="0"/>
              <a:t> </a:t>
            </a:r>
            <a:r>
              <a:rPr lang="en-US" b="1" dirty="0" smtClean="0"/>
              <a:t>S. Eliot: The Wasteland</a:t>
            </a:r>
          </a:p>
          <a:p>
            <a:pPr lvl="1"/>
            <a:r>
              <a:rPr lang="en-US" dirty="0" smtClean="0"/>
              <a:t>a collection of poems </a:t>
            </a:r>
          </a:p>
          <a:p>
            <a:pPr lvl="1"/>
            <a:r>
              <a:rPr lang="en-US" dirty="0" smtClean="0"/>
              <a:t>people are still trying to interpret them</a:t>
            </a:r>
          </a:p>
          <a:p>
            <a:r>
              <a:rPr lang="en-US" b="1" dirty="0" smtClean="0"/>
              <a:t>Virginia Woolf: </a:t>
            </a:r>
            <a:r>
              <a:rPr lang="en-US" b="1" dirty="0" err="1" smtClean="0"/>
              <a:t>Mrs</a:t>
            </a:r>
            <a:r>
              <a:rPr lang="cs-CZ" b="1" dirty="0" smtClean="0"/>
              <a:t>.</a:t>
            </a:r>
            <a:r>
              <a:rPr lang="en-US" b="1" dirty="0" smtClean="0"/>
              <a:t> Dalloway</a:t>
            </a:r>
          </a:p>
          <a:p>
            <a:pPr lvl="1"/>
            <a:r>
              <a:rPr lang="en-US" dirty="0" smtClean="0"/>
              <a:t>interior monologue, shifting of non-linear narrative</a:t>
            </a:r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764704"/>
            <a:ext cx="4257675" cy="57054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8" name="Picture 4" descr="File:Thomas Stearns Eliot by Lady Ottoline Morrell (1934)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413" y="1236191"/>
            <a:ext cx="4114800" cy="47625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30" name="Picture 6" descr="File:VirginiaWoolf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2176" y="764704"/>
            <a:ext cx="4181475" cy="5715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4224299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US" dirty="0" err="1"/>
              <a:t>NEZNÁMÝ</a:t>
            </a:r>
            <a:r>
              <a:rPr lang="en-US" dirty="0"/>
              <a:t>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23.</a:t>
            </a:r>
            <a:r>
              <a:rPr lang="cs-CZ" dirty="0" smtClean="0"/>
              <a:t>3</a:t>
            </a:r>
            <a:r>
              <a:rPr lang="en-US" dirty="0" smtClean="0"/>
              <a:t>.2014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http://commons.wikimedia.org/wiki/File:Chauser_knight_from_prologue.png </a:t>
            </a:r>
            <a:endParaRPr lang="cs-CZ" dirty="0" smtClean="0"/>
          </a:p>
          <a:p>
            <a:r>
              <a:rPr lang="cs-CZ" dirty="0" smtClean="0"/>
              <a:t>ZELENKO, </a:t>
            </a:r>
            <a:r>
              <a:rPr lang="cs-CZ" dirty="0" err="1" smtClean="0"/>
              <a:t>Eugene</a:t>
            </a:r>
            <a:r>
              <a:rPr lang="cs-CZ" dirty="0" smtClean="0"/>
              <a:t>. </a:t>
            </a:r>
            <a:r>
              <a:rPr lang="cs-CZ" i="1" dirty="0" err="1" smtClean="0"/>
              <a:t>commons.wikimedia.com</a:t>
            </a:r>
            <a:r>
              <a:rPr lang="cs-CZ" dirty="0" smtClean="0"/>
              <a:t> [online]. [cit. </a:t>
            </a:r>
            <a:r>
              <a:rPr lang="cs-CZ" dirty="0" smtClean="0"/>
              <a:t>29.3.2013]. </a:t>
            </a:r>
            <a:r>
              <a:rPr lang="cs-CZ" dirty="0" smtClean="0"/>
              <a:t>Dostupný na WWW: </a:t>
            </a:r>
            <a:r>
              <a:rPr lang="cs-CZ" dirty="0" smtClean="0">
                <a:hlinkClick r:id="rId2"/>
              </a:rPr>
              <a:t>http://commons.wikimedia.org/wiki/File:Beowulf.firstpage.jpeg</a:t>
            </a:r>
            <a:endParaRPr lang="cs-CZ" dirty="0" smtClean="0"/>
          </a:p>
          <a:p>
            <a:r>
              <a:rPr lang="cs-CZ" dirty="0" smtClean="0"/>
              <a:t>KELSON. </a:t>
            </a:r>
            <a:r>
              <a:rPr lang="cs-CZ" i="1" dirty="0" err="1" smtClean="0"/>
              <a:t>commons.wikimedia.com</a:t>
            </a:r>
            <a:r>
              <a:rPr lang="cs-CZ" dirty="0" smtClean="0"/>
              <a:t> [online]. [cit. </a:t>
            </a:r>
            <a:r>
              <a:rPr lang="cs-CZ" dirty="0" smtClean="0"/>
              <a:t>29.3.2013]. </a:t>
            </a:r>
            <a:r>
              <a:rPr lang="cs-CZ" dirty="0" smtClean="0"/>
              <a:t>Dostupný na WWW: </a:t>
            </a:r>
            <a:r>
              <a:rPr lang="cs-CZ" dirty="0" smtClean="0">
                <a:hlinkClick r:id="rId3"/>
              </a:rPr>
              <a:t>http://commons.wikimedia.org/wiki/File:Daniel_defoe.jpg?uselang=cs</a:t>
            </a:r>
            <a:endParaRPr lang="cs-CZ" dirty="0" smtClean="0"/>
          </a:p>
          <a:p>
            <a:r>
              <a:rPr lang="cs-CZ" dirty="0" smtClean="0"/>
              <a:t>FINNBJO. </a:t>
            </a:r>
            <a:r>
              <a:rPr lang="cs-CZ" i="1" dirty="0" err="1" smtClean="0"/>
              <a:t>commons.wikimedia.com</a:t>
            </a:r>
            <a:r>
              <a:rPr lang="cs-CZ" dirty="0" smtClean="0"/>
              <a:t> [online]. [cit. </a:t>
            </a:r>
            <a:r>
              <a:rPr lang="cs-CZ" dirty="0" smtClean="0"/>
              <a:t>29.3.2013]. </a:t>
            </a:r>
            <a:r>
              <a:rPr lang="cs-CZ" dirty="0" smtClean="0"/>
              <a:t>Dostupný na WWW: </a:t>
            </a:r>
            <a:r>
              <a:rPr lang="cs-CZ" dirty="0" smtClean="0">
                <a:hlinkClick r:id="rId4"/>
              </a:rPr>
              <a:t>http://commons.wikimedia.org/wiki/File:Jonathan_swift.jpg</a:t>
            </a:r>
            <a:endParaRPr lang="cs-CZ" dirty="0" smtClean="0"/>
          </a:p>
          <a:p>
            <a:r>
              <a:rPr lang="cs-CZ" dirty="0" smtClean="0"/>
              <a:t>HOWCHENG. </a:t>
            </a:r>
            <a:r>
              <a:rPr lang="cs-CZ" i="1" dirty="0" err="1" smtClean="0"/>
              <a:t>commons.wikimedia.com</a:t>
            </a:r>
            <a:r>
              <a:rPr lang="cs-CZ" dirty="0" smtClean="0"/>
              <a:t> [online]. [cit. </a:t>
            </a:r>
            <a:r>
              <a:rPr lang="cs-CZ" dirty="0" smtClean="0"/>
              <a:t>29.3.2013]. </a:t>
            </a:r>
            <a:r>
              <a:rPr lang="cs-CZ" dirty="0" smtClean="0"/>
              <a:t>Dostupný na WWW: http://commons.wikimedia.org/wiki/File:Jane_Austen.jpg</a:t>
            </a:r>
          </a:p>
          <a:p>
            <a:r>
              <a:rPr lang="cs-CZ" dirty="0" smtClean="0"/>
              <a:t>KELSON. </a:t>
            </a:r>
            <a:r>
              <a:rPr lang="cs-CZ" i="1" dirty="0" err="1" smtClean="0"/>
              <a:t>commons.wikimedia.com</a:t>
            </a:r>
            <a:r>
              <a:rPr lang="cs-CZ" dirty="0" smtClean="0"/>
              <a:t> [online]. [cit. </a:t>
            </a:r>
            <a:r>
              <a:rPr lang="cs-CZ" dirty="0" smtClean="0"/>
              <a:t>29.3.2013]. </a:t>
            </a:r>
            <a:r>
              <a:rPr lang="cs-CZ" dirty="0" smtClean="0"/>
              <a:t>Dostupný na WWW: </a:t>
            </a:r>
            <a:r>
              <a:rPr lang="cs-CZ" dirty="0" smtClean="0">
                <a:hlinkClick r:id="rId5"/>
              </a:rPr>
              <a:t>http://commons.wikimedia.org/wiki/File:Lord_Byron.jpg?uselang=cs</a:t>
            </a:r>
            <a:endParaRPr lang="cs-CZ" dirty="0" smtClean="0"/>
          </a:p>
          <a:p>
            <a:r>
              <a:rPr lang="cs-CZ" dirty="0" smtClean="0"/>
              <a:t>ARKESTEIJN, Jan. </a:t>
            </a:r>
            <a:r>
              <a:rPr lang="cs-CZ" i="1" dirty="0" err="1" smtClean="0"/>
              <a:t>commons.wikimedia.com</a:t>
            </a:r>
            <a:r>
              <a:rPr lang="cs-CZ" dirty="0" smtClean="0"/>
              <a:t> [online]. [cit. </a:t>
            </a:r>
            <a:r>
              <a:rPr lang="cs-CZ" dirty="0" smtClean="0"/>
              <a:t>29.3.2013]. </a:t>
            </a:r>
            <a:r>
              <a:rPr lang="cs-CZ" dirty="0" smtClean="0"/>
              <a:t>Dostupný na WWW: </a:t>
            </a:r>
            <a:r>
              <a:rPr lang="cs-CZ" dirty="0" smtClean="0">
                <a:hlinkClick r:id="rId6"/>
              </a:rPr>
              <a:t>http://commons.wikimedia.org/wiki/File:Sir_Walter_Scott_-_Raeburn.jpg</a:t>
            </a:r>
            <a:endParaRPr lang="cs-CZ" dirty="0" smtClean="0"/>
          </a:p>
          <a:p>
            <a:r>
              <a:rPr lang="cs-CZ" dirty="0" smtClean="0"/>
              <a:t>CNYBORG. </a:t>
            </a:r>
            <a:r>
              <a:rPr lang="cs-CZ" i="1" dirty="0" err="1" smtClean="0"/>
              <a:t>commons.wikimedia.com</a:t>
            </a:r>
            <a:r>
              <a:rPr lang="cs-CZ" dirty="0" smtClean="0"/>
              <a:t> [online]. [cit. </a:t>
            </a:r>
            <a:r>
              <a:rPr lang="cs-CZ" dirty="0" smtClean="0"/>
              <a:t>29.3.2013]. </a:t>
            </a:r>
            <a:r>
              <a:rPr lang="cs-CZ" dirty="0" smtClean="0"/>
              <a:t>Dostupný na WWW: </a:t>
            </a:r>
            <a:r>
              <a:rPr lang="cs-CZ" dirty="0" smtClean="0">
                <a:hlinkClick r:id="rId7"/>
              </a:rPr>
              <a:t>http://commons.wikimedia.org/wiki/File:MaryShelley.jpg</a:t>
            </a:r>
            <a:endParaRPr lang="cs-CZ" dirty="0" smtClean="0"/>
          </a:p>
          <a:p>
            <a:r>
              <a:rPr lang="cs-CZ" dirty="0" smtClean="0"/>
              <a:t>LOŠMI. </a:t>
            </a:r>
            <a:r>
              <a:rPr lang="cs-CZ" i="1" dirty="0" err="1" smtClean="0"/>
              <a:t>commons.wikimedia.com</a:t>
            </a:r>
            <a:r>
              <a:rPr lang="cs-CZ" dirty="0" smtClean="0"/>
              <a:t> [online]. [cit. </a:t>
            </a:r>
            <a:r>
              <a:rPr lang="cs-CZ" dirty="0" smtClean="0"/>
              <a:t>29.3.2013]. </a:t>
            </a:r>
            <a:r>
              <a:rPr lang="cs-CZ" dirty="0" smtClean="0"/>
              <a:t>Dostupný na WWW: </a:t>
            </a:r>
            <a:r>
              <a:rPr lang="cs-CZ" dirty="0" smtClean="0">
                <a:hlinkClick r:id="rId8"/>
              </a:rPr>
              <a:t>http://commons.wikimedia.org/wiki/File:Oscar_Wilde_portrait_by_Napoleon_Sarony_-_albumen.jpg</a:t>
            </a:r>
            <a:endParaRPr lang="cs-CZ" dirty="0" smtClean="0"/>
          </a:p>
          <a:p>
            <a:r>
              <a:rPr lang="en-US" dirty="0" err="1"/>
              <a:t>MODRA</a:t>
            </a:r>
            <a:r>
              <a:rPr lang="en-US" dirty="0"/>
              <a:t>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30.</a:t>
            </a:r>
            <a:r>
              <a:rPr lang="cs-CZ" dirty="0" smtClean="0"/>
              <a:t>3</a:t>
            </a:r>
            <a:r>
              <a:rPr lang="en-US" dirty="0" smtClean="0"/>
              <a:t>.201</a:t>
            </a:r>
            <a:r>
              <a:rPr lang="cs-CZ" dirty="0" smtClean="0"/>
              <a:t>3</a:t>
            </a:r>
            <a:r>
              <a:rPr lang="en-US" dirty="0" smtClean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http://commons.wikimedia.org/wiki/File:Revolutionary_Joyce_Better_Contrast.jpg </a:t>
            </a:r>
            <a:endParaRPr lang="cs-CZ" dirty="0" smtClean="0"/>
          </a:p>
          <a:p>
            <a:r>
              <a:rPr lang="en-US" dirty="0" err="1" smtClean="0"/>
              <a:t>OCTAVE.H</a:t>
            </a:r>
            <a:r>
              <a:rPr lang="en-US" dirty="0"/>
              <a:t>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30.</a:t>
            </a:r>
            <a:r>
              <a:rPr lang="cs-CZ" dirty="0" smtClean="0"/>
              <a:t>3</a:t>
            </a:r>
            <a:r>
              <a:rPr lang="en-US" dirty="0" smtClean="0"/>
              <a:t>.201</a:t>
            </a:r>
            <a:r>
              <a:rPr lang="cs-CZ" dirty="0" smtClean="0"/>
              <a:t>3</a:t>
            </a:r>
            <a:r>
              <a:rPr lang="en-US" dirty="0" smtClean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9"/>
              </a:rPr>
              <a:t>http://commons.wikimedia.org/wiki/File:Thomas_Stearns_Eliot_by_Lady_Ottoline_Morrell_(1934).</a:t>
            </a:r>
            <a:r>
              <a:rPr lang="en-US" dirty="0" smtClean="0">
                <a:hlinkClick r:id="rId9"/>
              </a:rPr>
              <a:t>jpg</a:t>
            </a:r>
            <a:endParaRPr lang="cs-CZ" dirty="0" smtClean="0"/>
          </a:p>
          <a:p>
            <a:r>
              <a:rPr lang="en-US" dirty="0" err="1"/>
              <a:t>TOMER</a:t>
            </a:r>
            <a:r>
              <a:rPr lang="en-US" dirty="0"/>
              <a:t>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en-US" dirty="0" smtClean="0"/>
              <a:t>30.</a:t>
            </a:r>
            <a:r>
              <a:rPr lang="cs-CZ" dirty="0"/>
              <a:t>3</a:t>
            </a:r>
            <a:r>
              <a:rPr lang="en-US" dirty="0" smtClean="0"/>
              <a:t>.201</a:t>
            </a:r>
            <a:r>
              <a:rPr lang="cs-CZ" dirty="0" smtClean="0"/>
              <a:t>3</a:t>
            </a:r>
            <a:r>
              <a:rPr lang="en-US" dirty="0" smtClean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10"/>
              </a:rPr>
              <a:t>http://</a:t>
            </a:r>
            <a:r>
              <a:rPr lang="en-US" dirty="0" smtClean="0">
                <a:hlinkClick r:id="rId10"/>
              </a:rPr>
              <a:t>commons.wikimedia.org/wiki/File:VirginiaWoolf.jpg</a:t>
            </a:r>
            <a:endParaRPr lang="cs-CZ" dirty="0" smtClean="0"/>
          </a:p>
          <a:p>
            <a:r>
              <a:rPr lang="cs-CZ" dirty="0" smtClean="0"/>
              <a:t>Obrázky z galerie </a:t>
            </a:r>
            <a:r>
              <a:rPr lang="cs-CZ" dirty="0" err="1" smtClean="0"/>
              <a:t>microsoft</a:t>
            </a:r>
            <a:r>
              <a:rPr lang="cs-CZ" dirty="0" smtClean="0"/>
              <a:t> </a:t>
            </a:r>
            <a:r>
              <a:rPr lang="cs-CZ" dirty="0" err="1" smtClean="0"/>
              <a:t>office</a:t>
            </a:r>
            <a:r>
              <a:rPr lang="cs-CZ" dirty="0" smtClean="0"/>
              <a:t>, včetně webu office.com</a:t>
            </a:r>
            <a:r>
              <a:rPr lang="en-US" dirty="0" smtClean="0"/>
              <a:t> </a:t>
            </a:r>
            <a:endParaRPr lang="cs-CZ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5087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Černá kravata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322</TotalTime>
  <Words>986</Words>
  <Application>Microsoft Office PowerPoint</Application>
  <PresentationFormat>Předvádění na obrazovce (4:3)</PresentationFormat>
  <Paragraphs>146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Austin</vt:lpstr>
      <vt:lpstr>British literature</vt:lpstr>
      <vt:lpstr>Anotace</vt:lpstr>
      <vt:lpstr>Prezentace aplikace PowerPoint</vt:lpstr>
      <vt:lpstr>Old English literature</vt:lpstr>
      <vt:lpstr>Beowulf</vt:lpstr>
      <vt:lpstr>Medieval literature</vt:lpstr>
      <vt:lpstr>Geoffrey Chaucer</vt:lpstr>
      <vt:lpstr>The Elizabethan era Renaissance and Reformation</vt:lpstr>
      <vt:lpstr>The Golden Age of Poetry</vt:lpstr>
      <vt:lpstr>17th and 18th century Enlightment</vt:lpstr>
      <vt:lpstr>Romantism</vt:lpstr>
      <vt:lpstr>Victorian Era Realism</vt:lpstr>
      <vt:lpstr>Charles Dickens</vt:lpstr>
      <vt:lpstr>Oscar Wilde</vt:lpstr>
      <vt:lpstr>20th century Modernism</vt:lpstr>
      <vt:lpstr>Zdroje obrázků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British literature</dc:title>
  <dc:creator>Lucka</dc:creator>
  <cp:lastModifiedBy>Lucka</cp:lastModifiedBy>
  <cp:revision>33</cp:revision>
  <dcterms:created xsi:type="dcterms:W3CDTF">2014-03-29T14:50:15Z</dcterms:created>
  <dcterms:modified xsi:type="dcterms:W3CDTF">2014-04-30T16:49:00Z</dcterms:modified>
</cp:coreProperties>
</file>