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59" r:id="rId17"/>
    <p:sldId id="268" r:id="rId18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6" d="100"/>
          <a:sy n="106" d="100"/>
        </p:scale>
        <p:origin x="-336" y="21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212F6D6-20A9-4FEB-8FE4-25D665874B15}" type="datetimeFigureOut">
              <a:rPr lang="cs-CZ" smtClean="0"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598A882-8394-49EE-AD2D-21F9E08F816E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165647"/>
            <a:ext cx="6779110" cy="923330"/>
            <a:chOff x="1172584" y="1381459"/>
            <a:chExt cx="6779110" cy="1231106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040803"/>
            <a:ext cx="6777318" cy="1298987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825897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2F6D6-20A9-4FEB-8FE4-25D665874B15}" type="datetimeFigureOut">
              <a:rPr lang="cs-CZ" smtClean="0"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8A882-8394-49EE-AD2D-21F9E08F816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044163"/>
            <a:ext cx="6779110" cy="923330"/>
            <a:chOff x="1172584" y="1381459"/>
            <a:chExt cx="6779110" cy="1231106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165684"/>
            <a:ext cx="6779110" cy="923330"/>
            <a:chOff x="1172584" y="1381459"/>
            <a:chExt cx="6779110" cy="1231106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1" y="903643"/>
            <a:ext cx="7754713" cy="1433037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9" y="2825488"/>
            <a:ext cx="7734747" cy="1125140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2F6D6-20A9-4FEB-8FE4-25D665874B15}" type="datetimeFigureOut">
              <a:rPr lang="cs-CZ" smtClean="0"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8A882-8394-49EE-AD2D-21F9E08F816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2F6D6-20A9-4FEB-8FE4-25D665874B15}" type="datetimeFigureOut">
              <a:rPr lang="cs-CZ" smtClean="0"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8A882-8394-49EE-AD2D-21F9E08F816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044163"/>
            <a:ext cx="6779110" cy="923330"/>
            <a:chOff x="1172584" y="1381459"/>
            <a:chExt cx="6779110" cy="1231106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1680210"/>
            <a:ext cx="3803904" cy="29077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1680210"/>
            <a:ext cx="3803904" cy="29077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1680210"/>
            <a:ext cx="3442446" cy="493776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210696"/>
            <a:ext cx="3803904" cy="23797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1680210"/>
            <a:ext cx="3447288" cy="493776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208276"/>
            <a:ext cx="3799728" cy="237972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2F6D6-20A9-4FEB-8FE4-25D665874B15}" type="datetimeFigureOut">
              <a:rPr lang="cs-CZ" smtClean="0"/>
              <a:t>30.4.2014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8A882-8394-49EE-AD2D-21F9E08F816E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044163"/>
            <a:ext cx="6779110" cy="923330"/>
            <a:chOff x="1172584" y="1381459"/>
            <a:chExt cx="6779110" cy="1231106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2F6D6-20A9-4FEB-8FE4-25D665874B15}" type="datetimeFigureOut">
              <a:rPr lang="cs-CZ" smtClean="0"/>
              <a:t>30.4.2014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8A882-8394-49EE-AD2D-21F9E08F816E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044163"/>
            <a:ext cx="6779110" cy="923330"/>
            <a:chOff x="1172584" y="1381459"/>
            <a:chExt cx="6779110" cy="1231106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2F6D6-20A9-4FEB-8FE4-25D665874B15}" type="datetimeFigureOut">
              <a:rPr lang="cs-CZ" smtClean="0"/>
              <a:t>30.4.2014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8A882-8394-49EE-AD2D-21F9E08F81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80" y="1258647"/>
            <a:ext cx="3422483" cy="141519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2" y="419549"/>
            <a:ext cx="4116667" cy="4175074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80" y="2702859"/>
            <a:ext cx="3411725" cy="1887967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2F6D6-20A9-4FEB-8FE4-25D665874B15}" type="datetimeFigureOut">
              <a:rPr lang="cs-CZ" smtClean="0"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8A882-8394-49EE-AD2D-21F9E08F81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2" y="3501614"/>
            <a:ext cx="7767021" cy="483547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500224"/>
            <a:ext cx="4772156" cy="2698512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3993229"/>
            <a:ext cx="7756264" cy="60364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2F6D6-20A9-4FEB-8FE4-25D665874B15}" type="datetimeFigureOut">
              <a:rPr lang="cs-CZ" smtClean="0"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8A882-8394-49EE-AD2D-21F9E08F81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2F6D6-20A9-4FEB-8FE4-25D665874B15}" type="datetimeFigureOut">
              <a:rPr lang="cs-CZ" smtClean="0"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8A882-8394-49EE-AD2D-21F9E08F816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044163"/>
            <a:ext cx="6779110" cy="923330"/>
            <a:chOff x="1172584" y="1381459"/>
            <a:chExt cx="6779110" cy="1231106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12311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1" y="419549"/>
            <a:ext cx="1678193" cy="417507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9" y="637391"/>
            <a:ext cx="5507917" cy="37678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2F6D6-20A9-4FEB-8FE4-25D665874B15}" type="datetimeFigureOut">
              <a:rPr lang="cs-CZ" smtClean="0"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8A882-8394-49EE-AD2D-21F9E08F816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4594069" y="2045201"/>
            <a:ext cx="4110116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000879" y="1381459"/>
              <a:ext cx="116955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1" y="427617"/>
            <a:ext cx="7756263" cy="79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1686261"/>
            <a:ext cx="7745505" cy="29083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4621082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212F6D6-20A9-4FEB-8FE4-25D665874B15}" type="datetimeFigureOut">
              <a:rPr lang="cs-CZ" smtClean="0"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621082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4621082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598A882-8394-49EE-AD2D-21F9E08F816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microsoft.com/office/2007/relationships/hdphoto" Target="../media/hdphoto1.wd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hyperlink" Target="http://en.wikipedia.org/wiki/File:Victen_Roman_muse_mosaic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hyperlink" Target="http://upload.wikimedia.org/wikipedia/commons/0/0d/Iliad_VIII_245-253_in_cod_F205%2C_Milan%2C_Biblioteca_Ambrosiana%2C_late_5c_or_early_6c.jpg" TargetMode="External"/><Relationship Id="rId7" Type="http://schemas.openxmlformats.org/officeDocument/2006/relationships/hyperlink" Target="http://en.wikipedia.org/wiki/File:Wrath_of_Achilles2.jpg" TargetMode="External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hyperlink" Target="http://en.wikipedia.org/wiki/File:Nikolay_Ge_002.jpeg" TargetMode="External"/><Relationship Id="rId10" Type="http://schemas.openxmlformats.org/officeDocument/2006/relationships/image" Target="../media/image16.jpeg"/><Relationship Id="rId4" Type="http://schemas.openxmlformats.org/officeDocument/2006/relationships/image" Target="../media/image13.jpeg"/><Relationship Id="rId9" Type="http://schemas.openxmlformats.org/officeDocument/2006/relationships/hyperlink" Target="http://en.wikipedia.org/wiki/File:Slays_Hector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hyperlink" Target="http://commons.wikimedia.org/wiki/File:Polyphemus.gif" TargetMode="External"/><Relationship Id="rId7" Type="http://schemas.openxmlformats.org/officeDocument/2006/relationships/hyperlink" Target="http://commons.wikimedia.org/wiki/File:John_William_Waterhouse_-_Ulysses_and_the_Sirens_(1891).jpg" TargetMode="External"/><Relationship Id="rId12" Type="http://schemas.openxmlformats.org/officeDocument/2006/relationships/image" Target="../media/image21.jpeg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eg"/><Relationship Id="rId11" Type="http://schemas.openxmlformats.org/officeDocument/2006/relationships/hyperlink" Target="http://commons.wikimedia.org/wiki/File:Johann_Heinrich_F%C3%BCssli_054.jpg" TargetMode="External"/><Relationship Id="rId5" Type="http://schemas.openxmlformats.org/officeDocument/2006/relationships/hyperlink" Target="http://commons.wikimedia.org/wiki/File:Bartholom%C3%A4us_Spranger_008.jpg" TargetMode="External"/><Relationship Id="rId10" Type="http://schemas.openxmlformats.org/officeDocument/2006/relationships/image" Target="../media/image20.jpeg"/><Relationship Id="rId4" Type="http://schemas.openxmlformats.org/officeDocument/2006/relationships/image" Target="../media/image17.gif"/><Relationship Id="rId9" Type="http://schemas.openxmlformats.org/officeDocument/2006/relationships/hyperlink" Target="http://commons.wikimedia.org/wiki/File:Francesco_Primaticcio_002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graphicFrame>
        <p:nvGraphicFramePr>
          <p:cNvPr id="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82024499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Homér – Ilias a Odyssea 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pojednává o nejslavnějších eposech starořecké literatury a o jejich pravděpodobném autorovi. Žáci tak mají za úkol seznámit se s jedním z (K)kořenů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  <a:sym typeface="Wingdings" panose="05000000000000000000" pitchFamily="2" charset="2"/>
                        </a:rPr>
                        <a:t>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evropské kultury.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30.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7. 2013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30145" y="-1019"/>
            <a:ext cx="8883709" cy="1531420"/>
            <a:chOff x="-92650" y="483518"/>
            <a:chExt cx="8883709" cy="1531420"/>
          </a:xfrm>
        </p:grpSpPr>
        <p:pic>
          <p:nvPicPr>
            <p:cNvPr id="8" name="Obrázek 7" descr="Výřez obrazovky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9" name="Obrázek 8" descr="loga soukrškolyvjpeg.jpg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Obdélník 10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56560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HOMÉR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/>
              <a:t>ILIAS A ODYSSEA</a:t>
            </a:r>
            <a:endParaRPr lang="cs-CZ" dirty="0"/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5967342" y="4416803"/>
            <a:ext cx="270911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5501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23478"/>
            <a:ext cx="6777318" cy="1298987"/>
          </a:xfrm>
        </p:spPr>
        <p:txBody>
          <a:bodyPr/>
          <a:lstStyle/>
          <a:p>
            <a:r>
              <a:rPr lang="cs-CZ" sz="4400" dirty="0" smtClean="0">
                <a:solidFill>
                  <a:srgbClr val="FFFF00"/>
                </a:solidFill>
              </a:rPr>
              <a:t>HOMÉR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ÚVOD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7614"/>
            <a:ext cx="6264696" cy="3456384"/>
          </a:xfrm>
        </p:spPr>
        <p:txBody>
          <a:bodyPr>
            <a:normAutofit fontScale="92500" lnSpcReduction="20000"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dirty="0" smtClean="0"/>
              <a:t>osoba řeckého epického tvůrce Homéra, autora (?) slavných eposů </a:t>
            </a:r>
            <a:r>
              <a:rPr lang="cs-CZ" dirty="0" smtClean="0">
                <a:solidFill>
                  <a:srgbClr val="FFFF00"/>
                </a:solidFill>
              </a:rPr>
              <a:t>Ilias a Odyssea</a:t>
            </a:r>
            <a:r>
              <a:rPr lang="cs-CZ" dirty="0" smtClean="0"/>
              <a:t>, je </a:t>
            </a:r>
            <a:r>
              <a:rPr lang="cs-CZ" dirty="0" smtClean="0">
                <a:solidFill>
                  <a:srgbClr val="FFFF00"/>
                </a:solidFill>
              </a:rPr>
              <a:t>opředena mnoha tajemstvími</a:t>
            </a:r>
            <a:r>
              <a:rPr lang="cs-CZ" dirty="0" smtClean="0"/>
              <a:t>, někteří literární věci dokonce zpochybňují jeho existenci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dirty="0" smtClean="0">
                <a:solidFill>
                  <a:srgbClr val="FFFF00"/>
                </a:solidFill>
              </a:rPr>
              <a:t>legendu o Homérově životě zpracoval </a:t>
            </a:r>
            <a:r>
              <a:rPr lang="cs-CZ" dirty="0" smtClean="0"/>
              <a:t>v až 5. století př. n. l. (tedy až o cca. 300 let později) „otec dějepisu“ </a:t>
            </a:r>
            <a:r>
              <a:rPr lang="cs-CZ" dirty="0" smtClean="0">
                <a:solidFill>
                  <a:srgbClr val="FFFF00"/>
                </a:solidFill>
              </a:rPr>
              <a:t>Hérodotos</a:t>
            </a:r>
            <a:r>
              <a:rPr lang="cs-CZ" dirty="0" smtClean="0"/>
              <a:t> – fakta v ní uvedená však nelze zcela jistě označit za spolehlivá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dirty="0" smtClean="0"/>
              <a:t>celý tento problém okolo Homérovy osoby               a jeho děl bývá označován jako </a:t>
            </a:r>
            <a:r>
              <a:rPr lang="cs-CZ" dirty="0" smtClean="0">
                <a:solidFill>
                  <a:srgbClr val="FFFF00"/>
                </a:solidFill>
              </a:rPr>
              <a:t>„Homérská otázka“</a:t>
            </a:r>
            <a:r>
              <a:rPr lang="cs-CZ" dirty="0" smtClean="0"/>
              <a:t> (viz dále) </a:t>
            </a:r>
            <a:endParaRPr lang="cs-CZ" dirty="0"/>
          </a:p>
        </p:txBody>
      </p:sp>
      <p:pic>
        <p:nvPicPr>
          <p:cNvPr id="1026" name="Picture 2" descr="http://upload.wikimedia.org/wikipedia/commons/1/1c/Homer_British_Museu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544" y="1532177"/>
            <a:ext cx="194645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6300192" y="4074461"/>
            <a:ext cx="2709114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18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dajná Homérova podoba</a:t>
            </a:r>
            <a:endParaRPr lang="cs-CZ" sz="18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9468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3478"/>
            <a:ext cx="8352928" cy="1298987"/>
          </a:xfrm>
        </p:spPr>
        <p:txBody>
          <a:bodyPr/>
          <a:lstStyle/>
          <a:p>
            <a:r>
              <a:rPr lang="cs-CZ" sz="4400" dirty="0" smtClean="0">
                <a:solidFill>
                  <a:srgbClr val="FFFF00"/>
                </a:solidFill>
              </a:rPr>
              <a:t>HOMÉR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KUSÉ (</a:t>
            </a:r>
            <a:r>
              <a:rPr lang="cs-CZ" sz="3600" dirty="0" smtClean="0">
                <a:sym typeface="Wingdings" panose="05000000000000000000" pitchFamily="2" charset="2"/>
              </a:rPr>
              <a:t>) ŽIVOTOPISNÉ (?) ÚDAJE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7614"/>
            <a:ext cx="8568952" cy="3456384"/>
          </a:xfrm>
        </p:spPr>
        <p:txBody>
          <a:bodyPr>
            <a:norm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dirty="0"/>
              <a:t>o</a:t>
            </a:r>
            <a:r>
              <a:rPr lang="cs-CZ" dirty="0" smtClean="0"/>
              <a:t> čest býti </a:t>
            </a:r>
            <a:r>
              <a:rPr lang="cs-CZ" dirty="0"/>
              <a:t>H</a:t>
            </a:r>
            <a:r>
              <a:rPr lang="cs-CZ" dirty="0" smtClean="0"/>
              <a:t>omérovým rodištěm se pře celá řada měst, krom Athén např. i Izmir (dříve Smyrna) v dnešním Turecku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dirty="0" smtClean="0"/>
              <a:t>Homér byl údajně </a:t>
            </a:r>
            <a:r>
              <a:rPr lang="cs-CZ" dirty="0" smtClean="0">
                <a:solidFill>
                  <a:srgbClr val="FFFF00"/>
                </a:solidFill>
              </a:rPr>
              <a:t>slepý potulný pěvec</a:t>
            </a:r>
            <a:r>
              <a:rPr lang="cs-CZ" dirty="0" smtClean="0"/>
              <a:t>, který se toulal </a:t>
            </a:r>
            <a:r>
              <a:rPr lang="cs-CZ" dirty="0"/>
              <a:t>Ř</a:t>
            </a:r>
            <a:r>
              <a:rPr lang="cs-CZ" dirty="0" smtClean="0"/>
              <a:t>eckem a obživu si zajišťoval zpěvem písní o hrdinských činech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dirty="0" smtClean="0"/>
              <a:t>pokud vůbec </a:t>
            </a:r>
            <a:r>
              <a:rPr lang="cs-CZ" dirty="0" smtClean="0">
                <a:solidFill>
                  <a:srgbClr val="FFFF00"/>
                </a:solidFill>
              </a:rPr>
              <a:t>žil</a:t>
            </a:r>
            <a:r>
              <a:rPr lang="cs-CZ" dirty="0" smtClean="0"/>
              <a:t>, bylo to zřejmě v někdy </a:t>
            </a:r>
            <a:r>
              <a:rPr lang="cs-CZ" dirty="0" smtClean="0">
                <a:solidFill>
                  <a:srgbClr val="FFFF00"/>
                </a:solidFill>
              </a:rPr>
              <a:t>na počátku 8. století př. n. l.</a:t>
            </a:r>
            <a:r>
              <a:rPr lang="cs-CZ" dirty="0" smtClean="0"/>
              <a:t> (ale i to je sporné)   </a:t>
            </a:r>
          </a:p>
        </p:txBody>
      </p:sp>
    </p:spTree>
    <p:extLst>
      <p:ext uri="{BB962C8B-B14F-4D97-AF65-F5344CB8AC3E}">
        <p14:creationId xmlns:p14="http://schemas.microsoft.com/office/powerpoint/2010/main" val="2207739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3478"/>
            <a:ext cx="8352928" cy="1298987"/>
          </a:xfrm>
        </p:spPr>
        <p:txBody>
          <a:bodyPr/>
          <a:lstStyle/>
          <a:p>
            <a:r>
              <a:rPr lang="cs-CZ" sz="4400" dirty="0" smtClean="0">
                <a:solidFill>
                  <a:srgbClr val="FFFF00"/>
                </a:solidFill>
              </a:rPr>
              <a:t>HOMÉR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KUSÉ (</a:t>
            </a:r>
            <a:r>
              <a:rPr lang="cs-CZ" sz="3600" dirty="0" smtClean="0">
                <a:sym typeface="Wingdings" panose="05000000000000000000" pitchFamily="2" charset="2"/>
              </a:rPr>
              <a:t>) ŽIVOTOPISNÉ (?) ÚDAJE</a:t>
            </a:r>
            <a:endParaRPr lang="cs-CZ" sz="36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2843809" y="4416803"/>
            <a:ext cx="3416805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8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otenciální Homérova rodiště </a:t>
            </a:r>
            <a:r>
              <a:rPr lang="cs-CZ" sz="18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endParaRPr lang="cs-CZ" sz="18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0/0b/William-Adolphe_Bouguereau_%281825-1905%29_-_Homer_and_his_Guide_%281874%29.jpg/640px-William-Adolphe_Bouguereau_%281825-1905%29_-_Homer_and_his_Guide_%281874%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54" y="1771568"/>
            <a:ext cx="1494303" cy="2191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f/f5/Victen_Roman_muse_mosaic.jpg/280px-Victen_Roman_muse_mosaic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18" t="28157" r="19276" b="23783"/>
          <a:stretch/>
        </p:blipFill>
        <p:spPr bwMode="auto">
          <a:xfrm>
            <a:off x="6732240" y="1955794"/>
            <a:ext cx="1833141" cy="1767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2843808" y="1451809"/>
            <a:ext cx="3428445" cy="2964993"/>
            <a:chOff x="2843808" y="1451809"/>
            <a:chExt cx="3428445" cy="2964993"/>
          </a:xfrm>
        </p:grpSpPr>
        <p:pic>
          <p:nvPicPr>
            <p:cNvPr id="9" name="Picture 6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9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2819" r="8722" b="9222"/>
            <a:stretch/>
          </p:blipFill>
          <p:spPr bwMode="auto">
            <a:xfrm>
              <a:off x="2843808" y="1451809"/>
              <a:ext cx="3416806" cy="29649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7" name="Skupina 6"/>
            <p:cNvGrpSpPr/>
            <p:nvPr/>
          </p:nvGrpSpPr>
          <p:grpSpPr>
            <a:xfrm>
              <a:off x="4307473" y="3399991"/>
              <a:ext cx="685868" cy="323888"/>
              <a:chOff x="4307473" y="3399991"/>
              <a:chExt cx="685868" cy="323888"/>
            </a:xfrm>
          </p:grpSpPr>
          <p:sp>
            <p:nvSpPr>
              <p:cNvPr id="5" name="Ovál 4"/>
              <p:cNvSpPr/>
              <p:nvPr/>
            </p:nvSpPr>
            <p:spPr>
              <a:xfrm>
                <a:off x="4498212" y="3615879"/>
                <a:ext cx="108000" cy="108000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Podnadpis 2"/>
              <p:cNvSpPr txBox="1">
                <a:spLocks/>
              </p:cNvSpPr>
              <p:nvPr/>
            </p:nvSpPr>
            <p:spPr>
              <a:xfrm>
                <a:off x="4307473" y="3399991"/>
                <a:ext cx="685868" cy="21602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1200" i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Athény</a:t>
                </a:r>
                <a:endParaRPr lang="cs-CZ" sz="1200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grpSp>
          <p:nvGrpSpPr>
            <p:cNvPr id="8" name="Skupina 7"/>
            <p:cNvGrpSpPr/>
            <p:nvPr/>
          </p:nvGrpSpPr>
          <p:grpSpPr>
            <a:xfrm>
              <a:off x="5466612" y="3183979"/>
              <a:ext cx="545548" cy="324024"/>
              <a:chOff x="5466612" y="3183979"/>
              <a:chExt cx="545548" cy="324024"/>
            </a:xfrm>
          </p:grpSpPr>
          <p:sp>
            <p:nvSpPr>
              <p:cNvPr id="16" name="Ovál 15"/>
              <p:cNvSpPr/>
              <p:nvPr/>
            </p:nvSpPr>
            <p:spPr>
              <a:xfrm>
                <a:off x="5580112" y="3400003"/>
                <a:ext cx="108000" cy="108000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Podnadpis 2"/>
              <p:cNvSpPr txBox="1">
                <a:spLocks/>
              </p:cNvSpPr>
              <p:nvPr/>
            </p:nvSpPr>
            <p:spPr>
              <a:xfrm>
                <a:off x="5466612" y="3183979"/>
                <a:ext cx="545548" cy="21602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1200" i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Izmir</a:t>
                </a:r>
                <a:endParaRPr lang="cs-CZ" sz="1200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grpSp>
          <p:nvGrpSpPr>
            <p:cNvPr id="10" name="Skupina 9"/>
            <p:cNvGrpSpPr/>
            <p:nvPr/>
          </p:nvGrpSpPr>
          <p:grpSpPr>
            <a:xfrm>
              <a:off x="4263278" y="3660279"/>
              <a:ext cx="685868" cy="230303"/>
              <a:chOff x="4263278" y="3660279"/>
              <a:chExt cx="685868" cy="230303"/>
            </a:xfrm>
          </p:grpSpPr>
          <p:sp>
            <p:nvSpPr>
              <p:cNvPr id="13" name="Ovál 12"/>
              <p:cNvSpPr/>
              <p:nvPr/>
            </p:nvSpPr>
            <p:spPr>
              <a:xfrm>
                <a:off x="4413660" y="3660279"/>
                <a:ext cx="108000" cy="108000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Podnadpis 2"/>
              <p:cNvSpPr txBox="1">
                <a:spLocks/>
              </p:cNvSpPr>
              <p:nvPr/>
            </p:nvSpPr>
            <p:spPr>
              <a:xfrm>
                <a:off x="4263278" y="3674558"/>
                <a:ext cx="685868" cy="21602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1200" i="1" dirty="0" err="1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Salamis</a:t>
                </a:r>
                <a:endParaRPr lang="cs-CZ" sz="1200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>
              <a:off x="5586385" y="3444255"/>
              <a:ext cx="685868" cy="216024"/>
              <a:chOff x="5586385" y="3444255"/>
              <a:chExt cx="685868" cy="216024"/>
            </a:xfrm>
          </p:grpSpPr>
          <p:sp>
            <p:nvSpPr>
              <p:cNvPr id="14" name="Ovál 13"/>
              <p:cNvSpPr/>
              <p:nvPr/>
            </p:nvSpPr>
            <p:spPr>
              <a:xfrm>
                <a:off x="5586385" y="3508015"/>
                <a:ext cx="108000" cy="108000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Podnadpis 2"/>
              <p:cNvSpPr txBox="1">
                <a:spLocks/>
              </p:cNvSpPr>
              <p:nvPr/>
            </p:nvSpPr>
            <p:spPr>
              <a:xfrm>
                <a:off x="5586385" y="3444255"/>
                <a:ext cx="685868" cy="21602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1200" i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K</a:t>
                </a:r>
                <a:r>
                  <a:rPr lang="cs-CZ" sz="1200" i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olofón</a:t>
                </a:r>
                <a:endParaRPr lang="cs-CZ" sz="1200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grpSp>
          <p:nvGrpSpPr>
            <p:cNvPr id="22" name="Skupina 21"/>
            <p:cNvGrpSpPr/>
            <p:nvPr/>
          </p:nvGrpSpPr>
          <p:grpSpPr>
            <a:xfrm>
              <a:off x="5580112" y="3963212"/>
              <a:ext cx="685868" cy="318722"/>
              <a:chOff x="5580112" y="3963212"/>
              <a:chExt cx="685868" cy="318722"/>
            </a:xfrm>
          </p:grpSpPr>
          <p:sp>
            <p:nvSpPr>
              <p:cNvPr id="15" name="Ovál 14"/>
              <p:cNvSpPr/>
              <p:nvPr/>
            </p:nvSpPr>
            <p:spPr>
              <a:xfrm>
                <a:off x="5889135" y="4173934"/>
                <a:ext cx="108000" cy="108000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Podnadpis 2"/>
              <p:cNvSpPr txBox="1">
                <a:spLocks/>
              </p:cNvSpPr>
              <p:nvPr/>
            </p:nvSpPr>
            <p:spPr>
              <a:xfrm>
                <a:off x="5580112" y="3963212"/>
                <a:ext cx="685868" cy="21602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1200" i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Rodos</a:t>
                </a:r>
                <a:endParaRPr lang="cs-CZ" sz="1200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grpSp>
          <p:nvGrpSpPr>
            <p:cNvPr id="25" name="Skupina 24"/>
            <p:cNvGrpSpPr/>
            <p:nvPr/>
          </p:nvGrpSpPr>
          <p:grpSpPr>
            <a:xfrm>
              <a:off x="4921851" y="3242889"/>
              <a:ext cx="685868" cy="314251"/>
              <a:chOff x="4921851" y="3242889"/>
              <a:chExt cx="685868" cy="314251"/>
            </a:xfrm>
          </p:grpSpPr>
          <p:sp>
            <p:nvSpPr>
              <p:cNvPr id="17" name="Ovál 16"/>
              <p:cNvSpPr/>
              <p:nvPr/>
            </p:nvSpPr>
            <p:spPr>
              <a:xfrm>
                <a:off x="5210785" y="3449140"/>
                <a:ext cx="108000" cy="108000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Podnadpis 2"/>
              <p:cNvSpPr txBox="1">
                <a:spLocks/>
              </p:cNvSpPr>
              <p:nvPr/>
            </p:nvSpPr>
            <p:spPr>
              <a:xfrm>
                <a:off x="4921851" y="3242889"/>
                <a:ext cx="685868" cy="21602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1200" i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Chios</a:t>
                </a:r>
                <a:endParaRPr lang="cs-CZ" sz="1200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3585438" y="3615077"/>
              <a:ext cx="685868" cy="283679"/>
              <a:chOff x="3585438" y="3615077"/>
              <a:chExt cx="685868" cy="283679"/>
            </a:xfrm>
          </p:grpSpPr>
          <p:sp>
            <p:nvSpPr>
              <p:cNvPr id="18" name="Ovál 17"/>
              <p:cNvSpPr/>
              <p:nvPr/>
            </p:nvSpPr>
            <p:spPr>
              <a:xfrm>
                <a:off x="4145688" y="3790756"/>
                <a:ext cx="108000" cy="108000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Podnadpis 2"/>
              <p:cNvSpPr txBox="1">
                <a:spLocks/>
              </p:cNvSpPr>
              <p:nvPr/>
            </p:nvSpPr>
            <p:spPr>
              <a:xfrm>
                <a:off x="3585438" y="3615077"/>
                <a:ext cx="685868" cy="21602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1200" i="1" dirty="0" err="1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Argos</a:t>
                </a:r>
                <a:endParaRPr lang="cs-CZ" sz="1200" i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</p:grpSp>
      <p:sp>
        <p:nvSpPr>
          <p:cNvPr id="33" name="Podnadpis 2"/>
          <p:cNvSpPr txBox="1">
            <a:spLocks/>
          </p:cNvSpPr>
          <p:nvPr/>
        </p:nvSpPr>
        <p:spPr>
          <a:xfrm>
            <a:off x="557401" y="4162172"/>
            <a:ext cx="1872207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Homér na obrazu z 19. století</a:t>
            </a:r>
            <a:endParaRPr lang="cs-CZ" sz="18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Podnadpis 2"/>
          <p:cNvSpPr txBox="1">
            <a:spLocks/>
          </p:cNvSpPr>
          <p:nvPr/>
        </p:nvSpPr>
        <p:spPr>
          <a:xfrm>
            <a:off x="6732240" y="4110763"/>
            <a:ext cx="1872207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Homér a Kalliopé – bohyně básníků</a:t>
            </a:r>
            <a:endParaRPr lang="cs-CZ" sz="18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059155" y="1998201"/>
            <a:ext cx="2709009" cy="936104"/>
          </a:xfrm>
          <a:prstGeom prst="rect">
            <a:avLst/>
          </a:prstGeom>
          <a:solidFill>
            <a:schemeClr val="tx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Poznáváte někdo tohoto chlapce? Mohl by o Homérovi něco vědět!</a:t>
            </a:r>
            <a:endParaRPr lang="cs-CZ" dirty="0">
              <a:solidFill>
                <a:srgbClr val="002060"/>
              </a:solidFill>
            </a:endParaRPr>
          </a:p>
        </p:txBody>
      </p:sp>
      <p:cxnSp>
        <p:nvCxnSpPr>
          <p:cNvPr id="2049" name="Přímá spojnice se šipkou 2048"/>
          <p:cNvCxnSpPr>
            <a:stCxn id="31" idx="1"/>
          </p:cNvCxnSpPr>
          <p:nvPr/>
        </p:nvCxnSpPr>
        <p:spPr>
          <a:xfrm flipH="1">
            <a:off x="2051720" y="2466253"/>
            <a:ext cx="1007435" cy="0"/>
          </a:xfrm>
          <a:prstGeom prst="straightConnector1">
            <a:avLst/>
          </a:prstGeom>
          <a:ln w="2222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8126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3478"/>
            <a:ext cx="8352928" cy="1298987"/>
          </a:xfrm>
        </p:spPr>
        <p:txBody>
          <a:bodyPr/>
          <a:lstStyle/>
          <a:p>
            <a:r>
              <a:rPr lang="cs-CZ" sz="4400" dirty="0" smtClean="0">
                <a:solidFill>
                  <a:srgbClr val="FFFF00"/>
                </a:solidFill>
              </a:rPr>
              <a:t>HOMÉR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HOMÉRSKÁ OTÁZKA 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7614"/>
            <a:ext cx="8568952" cy="1794656"/>
          </a:xfrm>
        </p:spPr>
        <p:txBody>
          <a:bodyPr>
            <a:norm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800" dirty="0" smtClean="0"/>
              <a:t>bývá takto označována celá diskuse kolem Homérovy osoby včetně autorství jeho nejslavnějších děl eposů </a:t>
            </a:r>
            <a:r>
              <a:rPr lang="cs-CZ" sz="1800" dirty="0" smtClean="0">
                <a:solidFill>
                  <a:srgbClr val="FFFF00"/>
                </a:solidFill>
              </a:rPr>
              <a:t>Ilias </a:t>
            </a:r>
            <a:r>
              <a:rPr lang="cs-CZ" sz="1800" dirty="0" smtClean="0"/>
              <a:t>a</a:t>
            </a:r>
            <a:r>
              <a:rPr lang="cs-CZ" sz="1800" dirty="0" smtClean="0">
                <a:solidFill>
                  <a:srgbClr val="FFFF00"/>
                </a:solidFill>
              </a:rPr>
              <a:t> Odyssea</a:t>
            </a:r>
            <a:endParaRPr lang="cs-CZ" sz="1800" dirty="0" smtClean="0"/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800" dirty="0"/>
              <a:t>h</a:t>
            </a:r>
            <a:r>
              <a:rPr lang="cs-CZ" sz="1800" dirty="0" smtClean="0"/>
              <a:t>lavním lingvistickým problémem je </a:t>
            </a:r>
            <a:r>
              <a:rPr lang="cs-CZ" sz="1800" dirty="0" smtClean="0">
                <a:solidFill>
                  <a:srgbClr val="FFFF00"/>
                </a:solidFill>
              </a:rPr>
              <a:t>poměrně značná jazyková rozrůzněnost obou děl - </a:t>
            </a:r>
            <a:r>
              <a:rPr lang="cs-CZ" sz="1800" dirty="0" smtClean="0"/>
              <a:t>vznikla v časovém rozpětí několika desítek let, což mj. vede ke spekulacím, že se na nich podílelo více autorů   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668040" y="2890390"/>
            <a:ext cx="7776863" cy="1981794"/>
            <a:chOff x="672271" y="2531305"/>
            <a:chExt cx="7776863" cy="2041642"/>
          </a:xfrm>
        </p:grpSpPr>
        <p:grpSp>
          <p:nvGrpSpPr>
            <p:cNvPr id="5" name="Skupina 4"/>
            <p:cNvGrpSpPr/>
            <p:nvPr/>
          </p:nvGrpSpPr>
          <p:grpSpPr>
            <a:xfrm>
              <a:off x="672271" y="2531305"/>
              <a:ext cx="7776863" cy="2041642"/>
              <a:chOff x="683568" y="1051365"/>
              <a:chExt cx="7776863" cy="2456489"/>
            </a:xfrm>
          </p:grpSpPr>
          <p:grpSp>
            <p:nvGrpSpPr>
              <p:cNvPr id="6" name="Skupina 5"/>
              <p:cNvGrpSpPr/>
              <p:nvPr/>
            </p:nvGrpSpPr>
            <p:grpSpPr>
              <a:xfrm>
                <a:off x="683568" y="1051365"/>
                <a:ext cx="7776863" cy="2456489"/>
                <a:chOff x="683568" y="1051365"/>
                <a:chExt cx="7776863" cy="2456489"/>
              </a:xfrm>
            </p:grpSpPr>
            <p:sp>
              <p:nvSpPr>
                <p:cNvPr id="8" name="Podnadpis 2"/>
                <p:cNvSpPr txBox="1">
                  <a:spLocks/>
                </p:cNvSpPr>
                <p:nvPr/>
              </p:nvSpPr>
              <p:spPr>
                <a:xfrm>
                  <a:off x="683568" y="1051365"/>
                  <a:ext cx="7776863" cy="2456489"/>
                </a:xfrm>
                <a:prstGeom prst="rect">
                  <a:avLst/>
                </a:prstGeom>
                <a:solidFill>
                  <a:schemeClr val="tx1"/>
                </a:solidFill>
              </p:spPr>
              <p:txBody>
                <a:bodyPr vert="horz" lIns="91440" tIns="45720" rIns="91440" bIns="45720" rtlCol="0">
                  <a:noAutofit/>
                </a:bodyPr>
                <a:lstStyle>
                  <a:lvl1pPr marL="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4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cs-CZ" sz="2000" dirty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endParaRPr>
                </a:p>
              </p:txBody>
            </p:sp>
            <p:pic>
              <p:nvPicPr>
                <p:cNvPr id="9" name="Picture 2" descr="Dopravní značky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2330" y="1483413"/>
                  <a:ext cx="1398663" cy="129614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7" name="Podnadpis 2"/>
              <p:cNvSpPr txBox="1">
                <a:spLocks/>
              </p:cNvSpPr>
              <p:nvPr/>
            </p:nvSpPr>
            <p:spPr>
              <a:xfrm>
                <a:off x="2160993" y="1093531"/>
                <a:ext cx="4896544" cy="234231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1600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DOBA HOMÉRSKÁ ZŘEJMĚ NENÍ DOBOU HOMÉROVA ŽIVOTA!!!</a:t>
                </a:r>
                <a:endParaRPr lang="cs-CZ" sz="1600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algn="l"/>
                <a:r>
                  <a:rPr lang="cs-CZ" sz="1400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Při periodizaci řeckých dějin se můžeme setkat s tzv. Temnou dobou řeckých dějin (cca. 11 – 9. století př. n. l.), která se někdy označuje jako </a:t>
                </a:r>
                <a:r>
                  <a:rPr lang="cs-CZ" sz="1400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Doba Homérská. </a:t>
                </a:r>
                <a:r>
                  <a:rPr lang="cs-CZ" sz="1400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Neztotožňuje se však s pravděpodobnou dobou Homérova života (8. stol. př. n. l.), nýbrž s dřívější dobou, v níž se odehrávají Homérovy eposy Ilias a Odyssea.   </a:t>
                </a:r>
                <a:r>
                  <a:rPr lang="cs-CZ" sz="1400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endParaRPr lang="cs-CZ" sz="1400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algn="l"/>
                <a:endParaRPr lang="cs-CZ" sz="1800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pic>
          <p:nvPicPr>
            <p:cNvPr id="13" name="Picture 2" descr="Dopravní značk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46240" y="3013499"/>
              <a:ext cx="1398663" cy="1077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50045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3478"/>
            <a:ext cx="8352928" cy="1298987"/>
          </a:xfrm>
        </p:spPr>
        <p:txBody>
          <a:bodyPr/>
          <a:lstStyle/>
          <a:p>
            <a:r>
              <a:rPr lang="cs-CZ" sz="4400" dirty="0" smtClean="0">
                <a:solidFill>
                  <a:srgbClr val="FFFF00"/>
                </a:solidFill>
              </a:rPr>
              <a:t>HOMÉR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ILIAS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8568952" cy="1224136"/>
          </a:xfrm>
        </p:spPr>
        <p:txBody>
          <a:bodyPr>
            <a:normAutofit lnSpcReduction="10000"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600" dirty="0" smtClean="0"/>
              <a:t>Ilias = Řecko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600" dirty="0"/>
              <a:t>v</a:t>
            </a:r>
            <a:r>
              <a:rPr lang="cs-CZ" sz="1600" dirty="0" smtClean="0"/>
              <a:t>eršovaný </a:t>
            </a:r>
            <a:r>
              <a:rPr lang="cs-CZ" sz="1600" dirty="0" smtClean="0">
                <a:solidFill>
                  <a:srgbClr val="FFFF00"/>
                </a:solidFill>
              </a:rPr>
              <a:t>hrdinský epos</a:t>
            </a:r>
            <a:r>
              <a:rPr lang="cs-CZ" sz="1600" dirty="0" smtClean="0"/>
              <a:t> s 24 zpěvy a asi 15 tis. verši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600" dirty="0"/>
              <a:t>z</a:t>
            </a:r>
            <a:r>
              <a:rPr lang="cs-CZ" sz="1600" dirty="0" smtClean="0"/>
              <a:t>achycuje příběh z </a:t>
            </a:r>
            <a:r>
              <a:rPr lang="cs-CZ" sz="1600" dirty="0" smtClean="0">
                <a:solidFill>
                  <a:srgbClr val="FFFF00"/>
                </a:solidFill>
              </a:rPr>
              <a:t>Trójské války</a:t>
            </a:r>
          </a:p>
          <a:p>
            <a:pPr lvl="1" algn="l">
              <a:buClr>
                <a:schemeClr val="tx1"/>
              </a:buClr>
            </a:pPr>
            <a:r>
              <a:rPr lang="cs-CZ" dirty="0" smtClean="0"/>
              <a:t> 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675909" y="2139702"/>
            <a:ext cx="2988115" cy="135352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Zpěv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rgbClr val="002060"/>
                </a:solidFill>
              </a:rPr>
              <a:t>ucelená  a souvislá část rozsáhlého básnického díla (např. jeden ucelený příběh)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j</a:t>
            </a:r>
            <a:r>
              <a:rPr lang="cs-CZ" sz="1200" dirty="0" smtClean="0">
                <a:solidFill>
                  <a:srgbClr val="002060"/>
                </a:solidFill>
              </a:rPr>
              <a:t>ako synonymum se někdy užívá výrazu kniha (nikoli však ve smyslu publikace)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507633" y="2129866"/>
            <a:ext cx="2988114" cy="136767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002060"/>
                </a:solidFill>
              </a:rPr>
              <a:t>Verš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rgbClr val="002060"/>
                </a:solidFill>
              </a:rPr>
              <a:t>základní stavební jednotka básně sestavená podle určitých pravidel (rytmus, rým, počet slabik atd.), jde o jeden řádek básnického díla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v</a:t>
            </a:r>
            <a:r>
              <a:rPr lang="cs-CZ" sz="1200" dirty="0" smtClean="0">
                <a:solidFill>
                  <a:srgbClr val="002060"/>
                </a:solidFill>
              </a:rPr>
              <a:t>erše se mohou (ale nemusejí) rýmovat, seskupují se do </a:t>
            </a:r>
            <a:r>
              <a:rPr lang="cs-CZ" sz="1200" dirty="0" smtClean="0">
                <a:solidFill>
                  <a:srgbClr val="002060"/>
                </a:solidFill>
              </a:rPr>
              <a:t>slok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547664" y="3637595"/>
            <a:ext cx="2988115" cy="135352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002060"/>
                </a:solidFill>
              </a:rPr>
              <a:t>Trojská válka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rgbClr val="002060"/>
                </a:solidFill>
              </a:rPr>
              <a:t>příběh ze samotných počátků řeckých dějin (cca. 1200 př. n. l.), kdy Řekové dobývali město Troja v Malé Asii (dnešní Turecko), což se jim nakonec podařilo (Trojský kůň</a:t>
            </a:r>
            <a:r>
              <a:rPr lang="cs-CZ" sz="1200" dirty="0" smtClean="0">
                <a:solidFill>
                  <a:srgbClr val="002060"/>
                </a:solidFill>
              </a:rPr>
              <a:t>)</a:t>
            </a:r>
            <a:endParaRPr lang="cs-CZ" sz="1200" dirty="0" smtClean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04048" y="3651870"/>
            <a:ext cx="2988115" cy="135352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1200" b="1" dirty="0" smtClean="0">
                <a:solidFill>
                  <a:srgbClr val="002060"/>
                </a:solidFill>
              </a:rPr>
              <a:t>Epos</a:t>
            </a:r>
            <a:endParaRPr lang="cs-CZ" sz="1200" b="1" dirty="0" smtClean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l</a:t>
            </a:r>
            <a:r>
              <a:rPr lang="cs-CZ" sz="1200" dirty="0" smtClean="0">
                <a:solidFill>
                  <a:srgbClr val="002060"/>
                </a:solidFill>
              </a:rPr>
              <a:t>iterární žánr, rozsáhlá veršovaná epická skladba popisující příběh udatného hlavního hrdiny</a:t>
            </a:r>
            <a:endParaRPr lang="cs-CZ" sz="1200" dirty="0" smtClean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v</a:t>
            </a:r>
            <a:r>
              <a:rPr lang="cs-CZ" sz="1200" dirty="0" smtClean="0">
                <a:solidFill>
                  <a:srgbClr val="002060"/>
                </a:solidFill>
              </a:rPr>
              <a:t>yznačuje se bohatým dějem a množství odboček s dílčími příběhy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233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3478"/>
            <a:ext cx="8352928" cy="1131590"/>
          </a:xfrm>
        </p:spPr>
        <p:txBody>
          <a:bodyPr/>
          <a:lstStyle/>
          <a:p>
            <a:r>
              <a:rPr lang="cs-CZ" sz="4000" dirty="0" smtClean="0">
                <a:solidFill>
                  <a:srgbClr val="FFFF00"/>
                </a:solidFill>
              </a:rPr>
              <a:t>HOMÉR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ILIAS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176110"/>
            <a:ext cx="8568952" cy="1224136"/>
          </a:xfrm>
        </p:spPr>
        <p:txBody>
          <a:bodyPr>
            <a:no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200" dirty="0"/>
              <a:t>u</a:t>
            </a:r>
            <a:r>
              <a:rPr lang="cs-CZ" sz="1200" dirty="0" smtClean="0"/>
              <a:t>datný řecký hrdina </a:t>
            </a:r>
            <a:r>
              <a:rPr lang="cs-CZ" sz="1200" dirty="0" smtClean="0">
                <a:solidFill>
                  <a:srgbClr val="FFFF00"/>
                </a:solidFill>
              </a:rPr>
              <a:t>Achilles se kvůli ženě pohněvá a mykénským (řeckým) králem Agamemnonem o odmítá pokračovat v boji</a:t>
            </a:r>
            <a:r>
              <a:rPr lang="cs-CZ" sz="1200" dirty="0" smtClean="0"/>
              <a:t>, čímž Trojané nabydou ve válce převahy    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200" dirty="0" smtClean="0"/>
              <a:t>Achillův přítel Patroklos si proto navlékle jeho zbroj, aby Trojany zastrašil, je však zabit trojským hrdinou Hektorem   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200" dirty="0"/>
              <a:t>n</a:t>
            </a:r>
            <a:r>
              <a:rPr lang="cs-CZ" sz="1200" dirty="0" smtClean="0"/>
              <a:t>a to se </a:t>
            </a:r>
            <a:r>
              <a:rPr lang="cs-CZ" sz="1200" dirty="0" smtClean="0">
                <a:solidFill>
                  <a:srgbClr val="FFFF00"/>
                </a:solidFill>
              </a:rPr>
              <a:t>Achilles s Agamemnonem usmiřují a Achilles se opět pouští do boje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200" dirty="0"/>
              <a:t>n</a:t>
            </a:r>
            <a:r>
              <a:rPr lang="cs-CZ" sz="1200" dirty="0" smtClean="0"/>
              <a:t>ásledně se mu podaří pomstít přítelovu a smrt a </a:t>
            </a:r>
            <a:r>
              <a:rPr lang="cs-CZ" sz="1200" dirty="0" smtClean="0">
                <a:solidFill>
                  <a:srgbClr val="FFFF00"/>
                </a:solidFill>
              </a:rPr>
              <a:t>Hektora ve vzájemném souboji zabít </a:t>
            </a:r>
          </a:p>
          <a:p>
            <a:pPr lvl="1" algn="l">
              <a:buClr>
                <a:schemeClr val="tx1"/>
              </a:buClr>
            </a:pPr>
            <a:r>
              <a:rPr lang="cs-CZ" sz="1200" dirty="0" smtClean="0"/>
              <a:t>  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51520" y="2283719"/>
            <a:ext cx="4320480" cy="279173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 smtClean="0">
                <a:solidFill>
                  <a:srgbClr val="0070C0"/>
                </a:solidFill>
              </a:rPr>
              <a:t>„</a:t>
            </a:r>
            <a:r>
              <a:rPr lang="cs-CZ" sz="1200" dirty="0" smtClean="0">
                <a:solidFill>
                  <a:srgbClr val="002060"/>
                </a:solidFill>
              </a:rPr>
              <a:t>Arci by, </a:t>
            </a:r>
            <a:r>
              <a:rPr lang="cs-CZ" sz="1200" dirty="0" err="1" smtClean="0">
                <a:solidFill>
                  <a:srgbClr val="002060"/>
                </a:solidFill>
              </a:rPr>
              <a:t>Atréovče</a:t>
            </a:r>
            <a:r>
              <a:rPr lang="cs-CZ" sz="1200" dirty="0" smtClean="0">
                <a:solidFill>
                  <a:srgbClr val="002060"/>
                </a:solidFill>
              </a:rPr>
              <a:t>, to bývalo oběma lépe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tobě jakož mně také, kdy jsme velmi rozezleni v srdci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na druha druh se pro dívku sporem rozhorlili zhoubným.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Kéž by ji Artemida při lodích byla proklála šípem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v den, když vyvrátiv Lyrnéssos jsem si ji vybral;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jistě tolik by do půdy se nevrylo </a:t>
            </a:r>
            <a:r>
              <a:rPr lang="cs-CZ" sz="1200" dirty="0" err="1" smtClean="0">
                <a:solidFill>
                  <a:srgbClr val="002060"/>
                </a:solidFill>
              </a:rPr>
              <a:t>kusmo</a:t>
            </a:r>
            <a:r>
              <a:rPr lang="cs-CZ" sz="1200" dirty="0" smtClean="0">
                <a:solidFill>
                  <a:srgbClr val="002060"/>
                </a:solidFill>
              </a:rPr>
              <a:t> </a:t>
            </a:r>
            <a:r>
              <a:rPr lang="cs-CZ" sz="1200" dirty="0" err="1" smtClean="0">
                <a:solidFill>
                  <a:srgbClr val="002060"/>
                </a:solidFill>
              </a:rPr>
              <a:t>Achajských</a:t>
            </a:r>
            <a:r>
              <a:rPr lang="cs-CZ" sz="1200" dirty="0" smtClean="0">
                <a:solidFill>
                  <a:srgbClr val="002060"/>
                </a:solidFill>
              </a:rPr>
              <a:t/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pod pravicí Trojanův, poněvadž jsem vojsku zanevřel.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Hektoru jak Trojanům se to líbilo; avšak </a:t>
            </a:r>
            <a:r>
              <a:rPr lang="cs-CZ" sz="1200" dirty="0" err="1" smtClean="0">
                <a:solidFill>
                  <a:srgbClr val="002060"/>
                </a:solidFill>
              </a:rPr>
              <a:t>Achajští</a:t>
            </a:r>
            <a:r>
              <a:rPr lang="cs-CZ" sz="1200" dirty="0" smtClean="0">
                <a:solidFill>
                  <a:srgbClr val="002060"/>
                </a:solidFill>
              </a:rPr>
              <a:t/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dlouho budou asi mé a tvojí </a:t>
            </a:r>
            <a:r>
              <a:rPr lang="cs-CZ" sz="1200" dirty="0" err="1" smtClean="0">
                <a:solidFill>
                  <a:srgbClr val="002060"/>
                </a:solidFill>
              </a:rPr>
              <a:t>pamětlivi</a:t>
            </a:r>
            <a:r>
              <a:rPr lang="cs-CZ" sz="1200" dirty="0" smtClean="0">
                <a:solidFill>
                  <a:srgbClr val="002060"/>
                </a:solidFill>
              </a:rPr>
              <a:t> hádky.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Nechme to však minulosti, třebas zkormouceni jsouce,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a v hrudi uchlácholme mocí své srdce </a:t>
            </a:r>
            <a:r>
              <a:rPr lang="cs-CZ" sz="1200" dirty="0" err="1" smtClean="0">
                <a:solidFill>
                  <a:srgbClr val="002060"/>
                </a:solidFill>
              </a:rPr>
              <a:t>militké</a:t>
            </a:r>
            <a:r>
              <a:rPr lang="cs-CZ" sz="1200" dirty="0" smtClean="0">
                <a:solidFill>
                  <a:srgbClr val="002060"/>
                </a:solidFill>
              </a:rPr>
              <a:t>!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Já hněvu v skutku nyní zanechávám; netřeba stále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přec bez přestání </a:t>
            </a:r>
            <a:r>
              <a:rPr lang="cs-CZ" sz="1200" dirty="0" err="1" smtClean="0">
                <a:solidFill>
                  <a:srgbClr val="002060"/>
                </a:solidFill>
              </a:rPr>
              <a:t>soptiť</a:t>
            </a:r>
            <a:r>
              <a:rPr lang="cs-CZ" sz="1200" dirty="0" smtClean="0">
                <a:solidFill>
                  <a:srgbClr val="002060"/>
                </a:solidFill>
              </a:rPr>
              <a:t>.“     (překlad Antonín Škoda) </a:t>
            </a:r>
            <a:endParaRPr lang="cs-CZ" sz="1200" dirty="0">
              <a:solidFill>
                <a:srgbClr val="00206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42557" y="2281438"/>
            <a:ext cx="4320480" cy="2791738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 smtClean="0">
                <a:solidFill>
                  <a:srgbClr val="002060"/>
                </a:solidFill>
              </a:rPr>
              <a:t>„Vidíš, 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cs-CZ" sz="1200" dirty="0" smtClean="0">
                <a:solidFill>
                  <a:srgbClr val="002060"/>
                </a:solidFill>
              </a:rPr>
              <a:t>Átreův synu, zda tohle kdy na prospěch bylo oběma nám, jak tobě tak mně – když s bolestí v duši svárem hubícím ducha jsme vzplanuli – pro pouhou dívku! Měla ji Artemis ctná svým šípem na lodích zabít, v den, když Lyrnéssos zbořiv, jsem sám si ji z kořisti vybral – nebylo tolik by mužů zde do půdy zarylo nehty rukou nepřátel našich, když já byl zachvácen hněvem! Hektoru ovšem a </a:t>
            </a:r>
            <a:r>
              <a:rPr lang="cs-CZ" sz="1200" dirty="0" err="1" smtClean="0">
                <a:solidFill>
                  <a:srgbClr val="002060"/>
                </a:solidFill>
              </a:rPr>
              <a:t>Tróům</a:t>
            </a:r>
            <a:r>
              <a:rPr lang="cs-CZ" sz="1200" dirty="0" smtClean="0">
                <a:solidFill>
                  <a:srgbClr val="002060"/>
                </a:solidFill>
              </a:rPr>
              <a:t> to prospělo – </a:t>
            </a:r>
            <a:r>
              <a:rPr lang="cs-CZ" sz="1200" dirty="0" err="1" smtClean="0">
                <a:solidFill>
                  <a:srgbClr val="002060"/>
                </a:solidFill>
              </a:rPr>
              <a:t>Achajci</a:t>
            </a:r>
            <a:r>
              <a:rPr lang="cs-CZ" sz="1200" dirty="0" smtClean="0">
                <a:solidFill>
                  <a:srgbClr val="002060"/>
                </a:solidFill>
              </a:rPr>
              <a:t>, myslím, hněv Tvůj budou i můj mít v paměti po dlouhou dobu!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Co však stalo se dřív, již nechejme, ač je nám krušno, v prsou milené srdce pak ukroťme – vždyť je to nutné! Nyní od hněvu svého již upouštím – nesluší přece, abych jen urputně pořád byl rozhněván. </a:t>
            </a:r>
          </a:p>
          <a:p>
            <a:pPr algn="r"/>
            <a:r>
              <a:rPr lang="cs-CZ" sz="1200" dirty="0" smtClean="0">
                <a:solidFill>
                  <a:srgbClr val="002060"/>
                </a:solidFill>
              </a:rPr>
              <a:t> (překlad Otmar </a:t>
            </a:r>
            <a:r>
              <a:rPr lang="cs-CZ" sz="1200" dirty="0" err="1" smtClean="0">
                <a:solidFill>
                  <a:srgbClr val="002060"/>
                </a:solidFill>
              </a:rPr>
              <a:t>Vaňorný</a:t>
            </a:r>
            <a:r>
              <a:rPr lang="cs-CZ" sz="1200" dirty="0" smtClean="0">
                <a:solidFill>
                  <a:srgbClr val="002060"/>
                </a:solidFill>
              </a:rPr>
              <a:t>, upravováno)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4554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3478"/>
            <a:ext cx="8352928" cy="1131590"/>
          </a:xfrm>
        </p:spPr>
        <p:txBody>
          <a:bodyPr/>
          <a:lstStyle/>
          <a:p>
            <a:r>
              <a:rPr lang="cs-CZ" sz="4000" dirty="0" smtClean="0">
                <a:solidFill>
                  <a:srgbClr val="FFFF00"/>
                </a:solidFill>
              </a:rPr>
              <a:t>HOMÉR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ILIAS</a:t>
            </a:r>
            <a:endParaRPr lang="cs-CZ" sz="36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771800" y="1260294"/>
            <a:ext cx="230425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řecký rukopis Iliady z přelomu 5. a 6. století n. l. </a:t>
            </a:r>
            <a:endParaRPr lang="cs-CZ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File:Iliad VIII 245-253 in cod F205, Milan, Biblioteca Ambrosiana, late 5c or early 6c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12008"/>
            <a:ext cx="2076653" cy="1795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b/bc/Nikolay_Ge_002.jpeg/250px-Nikolay_Ge_002.jpe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3068342"/>
            <a:ext cx="2076653" cy="172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upload.wikimedia.org/wikipedia/commons/thumb/3/3f/Wrath_of_Achilles2.jpg/250px-Wrath_of_Achilles2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06926"/>
            <a:ext cx="2232248" cy="174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upload.wikimedia.org/wikipedia/commons/thumb/9/9e/Slays_Hector.jpg/250px-Slays_Hector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035" y="2923910"/>
            <a:ext cx="208023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Podnadpis 2"/>
          <p:cNvSpPr txBox="1">
            <a:spLocks/>
          </p:cNvSpPr>
          <p:nvPr/>
        </p:nvSpPr>
        <p:spPr>
          <a:xfrm>
            <a:off x="4582416" y="2539332"/>
            <a:ext cx="1357736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Achillův hněv </a:t>
            </a:r>
            <a:endParaRPr lang="cs-CZ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785374" y="3079719"/>
            <a:ext cx="1883787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Achilles truchlí nad smrtí </a:t>
            </a:r>
            <a:r>
              <a:rPr lang="cs-CZ" sz="14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Patrokla</a:t>
            </a:r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151464" y="4404667"/>
            <a:ext cx="1883787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Achilles zabíjí Hektora </a:t>
            </a:r>
            <a:endParaRPr lang="cs-CZ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7775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3478"/>
            <a:ext cx="8352928" cy="1131590"/>
          </a:xfrm>
        </p:spPr>
        <p:txBody>
          <a:bodyPr/>
          <a:lstStyle/>
          <a:p>
            <a:r>
              <a:rPr lang="cs-CZ" sz="4000" dirty="0" smtClean="0">
                <a:solidFill>
                  <a:srgbClr val="FFFF00"/>
                </a:solidFill>
              </a:rPr>
              <a:t>HOMÉR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ODYSSEA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176110"/>
            <a:ext cx="8568952" cy="3627888"/>
          </a:xfrm>
        </p:spPr>
        <p:txBody>
          <a:bodyPr>
            <a:no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600" dirty="0" smtClean="0"/>
              <a:t>veršovaný </a:t>
            </a:r>
            <a:r>
              <a:rPr lang="cs-CZ" sz="1600" dirty="0" smtClean="0">
                <a:solidFill>
                  <a:srgbClr val="FFFF00"/>
                </a:solidFill>
              </a:rPr>
              <a:t>hrdinský epos o 24 zpěvech a přibližně 12 tisících verších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600" dirty="0"/>
              <a:t>d</a:t>
            </a:r>
            <a:r>
              <a:rPr lang="cs-CZ" sz="1600" dirty="0" smtClean="0"/>
              <a:t>ějově navazuje na Iliadu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600" dirty="0" smtClean="0"/>
              <a:t>líčí </a:t>
            </a:r>
            <a:r>
              <a:rPr lang="cs-CZ" sz="1600" dirty="0" smtClean="0">
                <a:solidFill>
                  <a:srgbClr val="FFFF00"/>
                </a:solidFill>
              </a:rPr>
              <a:t>příběhy ithackého krále Ody</a:t>
            </a:r>
            <a:r>
              <a:rPr lang="cs-CZ" sz="1600" dirty="0" smtClean="0"/>
              <a:t>sea, které se po vítězné Trojské válce (díky lsti s Trojským koněm, která je tu v krátkosti vylíčena) </a:t>
            </a:r>
            <a:r>
              <a:rPr lang="cs-CZ" sz="1600" dirty="0" smtClean="0">
                <a:solidFill>
                  <a:srgbClr val="FFFF00"/>
                </a:solidFill>
              </a:rPr>
              <a:t>vrací na lodi zpět do Řecka, do rodné Ithaky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600" dirty="0" smtClean="0"/>
              <a:t>cesta se změní v </a:t>
            </a:r>
            <a:r>
              <a:rPr lang="cs-CZ" sz="1600" dirty="0" smtClean="0">
                <a:solidFill>
                  <a:srgbClr val="FFFF00"/>
                </a:solidFill>
              </a:rPr>
              <a:t>desetileté bloudění, na němž on a jeho posádka zažívají mnohá dobrodružství</a:t>
            </a:r>
            <a:r>
              <a:rPr lang="cs-CZ" sz="1600" dirty="0" smtClean="0"/>
              <a:t> a setkávají se s řadou postav, např.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 smtClean="0"/>
              <a:t>příšery Skylla a Charybda mezi nimiž musí loď proplout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 smtClean="0"/>
              <a:t>kouzelnicí Kirké, která Odysseovu osádku proměnila ve vepře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/>
              <a:t>j</a:t>
            </a:r>
            <a:r>
              <a:rPr lang="cs-CZ" sz="1600" dirty="0" smtClean="0"/>
              <a:t>ednookým obrem Kyklopem, synem boha Poseidona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 smtClean="0"/>
              <a:t>Sirénami, lákajícími svým zpěvem námořníky do záhuby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1600" dirty="0" smtClean="0"/>
              <a:t>Odysseovy nesnáze nekončí ani po návratu domů, kde </a:t>
            </a:r>
            <a:r>
              <a:rPr lang="cs-CZ" sz="1600" dirty="0" smtClean="0">
                <a:solidFill>
                  <a:srgbClr val="FFFF00"/>
                </a:solidFill>
              </a:rPr>
              <a:t>musí o svou manželku Penelopé bojovat s jejími nápadníky, jež přemůže </a:t>
            </a:r>
            <a:r>
              <a:rPr lang="cs-CZ" sz="1600" dirty="0" smtClean="0"/>
              <a:t>za pomoci Diovy dcery Pallas Athény         </a:t>
            </a:r>
          </a:p>
        </p:txBody>
      </p:sp>
    </p:spTree>
    <p:extLst>
      <p:ext uri="{BB962C8B-B14F-4D97-AF65-F5344CB8AC3E}">
        <p14:creationId xmlns:p14="http://schemas.microsoft.com/office/powerpoint/2010/main" val="107011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3478"/>
            <a:ext cx="8352928" cy="1131590"/>
          </a:xfrm>
        </p:spPr>
        <p:txBody>
          <a:bodyPr/>
          <a:lstStyle/>
          <a:p>
            <a:r>
              <a:rPr lang="cs-CZ" sz="4000" dirty="0" smtClean="0">
                <a:solidFill>
                  <a:srgbClr val="FFFF00"/>
                </a:solidFill>
              </a:rPr>
              <a:t>HOMÉR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ODYSSEA</a:t>
            </a:r>
            <a:endParaRPr lang="cs-CZ" sz="3600" dirty="0"/>
          </a:p>
        </p:txBody>
      </p:sp>
      <p:pic>
        <p:nvPicPr>
          <p:cNvPr id="8194" name="Picture 2" descr="http://upload.wikimedia.org/wikipedia/commons/thumb/0/0e/Polyphemus.gif/240px-Polyphemus.gif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1252554"/>
            <a:ext cx="1431573" cy="174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upload.wikimedia.org/wikipedia/commons/thumb/5/5e/Bartholom%C3%A4us_Spranger_008.jpg/170px-Bartholom%C3%A4us_Spranger_008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248880"/>
            <a:ext cx="1259068" cy="1710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upload.wikimedia.org/wikipedia/commons/thumb/8/8d/John_William_Waterhouse_-_Ulysses_and_the_Sirens_%281891%29.jpg/330px-John_William_Waterhouse_-_Ulysses_and_the_Sirens_%281891%29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080" y="3363838"/>
            <a:ext cx="2891279" cy="1428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http://upload.wikimedia.org/wikipedia/commons/thumb/3/31/Francesco_Primaticcio_002.jpg/220px-Francesco_Primaticcio_002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362" y="1230449"/>
            <a:ext cx="1894071" cy="174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http://upload.wikimedia.org/wikipedia/commons/thumb/4/42/Johann_Heinrich_F%C3%BCssli_054.jpg/220px-Johann_Heinrich_F%C3%BCssli_054.jpg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256228"/>
            <a:ext cx="1291733" cy="1620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odnadpis 2"/>
          <p:cNvSpPr txBox="1">
            <a:spLocks/>
          </p:cNvSpPr>
          <p:nvPr/>
        </p:nvSpPr>
        <p:spPr>
          <a:xfrm>
            <a:off x="251520" y="2881674"/>
            <a:ext cx="1872207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Odysseus mezi Skyllou a Charybdou </a:t>
            </a:r>
            <a:endParaRPr lang="cs-CZ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411760" y="2979609"/>
            <a:ext cx="1872207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Odysseus a </a:t>
            </a:r>
            <a:r>
              <a:rPr lang="cs-CZ" sz="1400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irké </a:t>
            </a:r>
            <a:endParaRPr lang="cs-CZ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4932040" y="2998380"/>
            <a:ext cx="972835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Kyklop </a:t>
            </a:r>
            <a:endParaRPr lang="cs-CZ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6660232" y="2987346"/>
            <a:ext cx="1872207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Odysseus a Penelopé </a:t>
            </a:r>
            <a:endParaRPr lang="cs-CZ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5803359" y="4449614"/>
            <a:ext cx="2441049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Odysseus odolává vábení Sirén </a:t>
            </a:r>
            <a:endParaRPr lang="cs-CZ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9553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3478"/>
            <a:ext cx="8352928" cy="1131590"/>
          </a:xfrm>
        </p:spPr>
        <p:txBody>
          <a:bodyPr/>
          <a:lstStyle/>
          <a:p>
            <a:r>
              <a:rPr lang="cs-CZ" sz="4000" dirty="0" smtClean="0">
                <a:solidFill>
                  <a:srgbClr val="FFFF00"/>
                </a:solidFill>
              </a:rPr>
              <a:t>HOMÉR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ODYSSEA</a:t>
            </a:r>
            <a:endParaRPr lang="cs-CZ" sz="36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39552" y="1203598"/>
            <a:ext cx="8064896" cy="3384376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2"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Setkání Odyssea a </a:t>
            </a:r>
            <a:r>
              <a:rPr lang="cs-CZ" sz="1200" b="1" dirty="0" err="1" smtClean="0">
                <a:solidFill>
                  <a:srgbClr val="002060"/>
                </a:solidFill>
              </a:rPr>
              <a:t>Pénelopy</a:t>
            </a:r>
            <a:endParaRPr lang="cs-CZ" sz="1200" dirty="0" smtClean="0">
              <a:solidFill>
                <a:srgbClr val="002060"/>
              </a:solidFill>
            </a:endParaRPr>
          </a:p>
          <a:p>
            <a:r>
              <a:rPr lang="cs-CZ" sz="1200" dirty="0" smtClean="0">
                <a:solidFill>
                  <a:srgbClr val="002060"/>
                </a:solidFill>
              </a:rPr>
              <a:t>Věhlasná </a:t>
            </a:r>
            <a:r>
              <a:rPr lang="cs-CZ" sz="1200" dirty="0" err="1" smtClean="0">
                <a:solidFill>
                  <a:srgbClr val="002060"/>
                </a:solidFill>
              </a:rPr>
              <a:t>Pénelopé</a:t>
            </a:r>
            <a:r>
              <a:rPr lang="cs-CZ" sz="1200" dirty="0" smtClean="0">
                <a:solidFill>
                  <a:srgbClr val="002060"/>
                </a:solidFill>
              </a:rPr>
              <a:t> sem kráčela ze ženské síně,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podobna </a:t>
            </a:r>
            <a:r>
              <a:rPr lang="cs-CZ" sz="1200" dirty="0" err="1" smtClean="0">
                <a:solidFill>
                  <a:srgbClr val="002060"/>
                </a:solidFill>
              </a:rPr>
              <a:t>Artemídě</a:t>
            </a:r>
            <a:r>
              <a:rPr lang="cs-CZ" sz="1200" dirty="0" smtClean="0">
                <a:solidFill>
                  <a:srgbClr val="002060"/>
                </a:solidFill>
              </a:rPr>
              <a:t> neb </a:t>
            </a:r>
            <a:r>
              <a:rPr lang="cs-CZ" sz="1200" dirty="0" err="1" smtClean="0">
                <a:solidFill>
                  <a:srgbClr val="002060"/>
                </a:solidFill>
              </a:rPr>
              <a:t>zářicí</a:t>
            </a:r>
            <a:r>
              <a:rPr lang="cs-CZ" sz="1200" dirty="0" smtClean="0">
                <a:solidFill>
                  <a:srgbClr val="002060"/>
                </a:solidFill>
              </a:rPr>
              <a:t> bohyni lásky.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K ohni, kde sedala jindy, jí komorné lenošku daly,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Věhlasná Penelopé si tam pak usedla na ni.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…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Věhlasná </a:t>
            </a:r>
            <a:r>
              <a:rPr lang="cs-CZ" sz="1200" dirty="0" err="1" smtClean="0">
                <a:solidFill>
                  <a:srgbClr val="002060"/>
                </a:solidFill>
              </a:rPr>
              <a:t>Pénelopé</a:t>
            </a:r>
            <a:r>
              <a:rPr lang="cs-CZ" sz="1200" dirty="0" smtClean="0">
                <a:solidFill>
                  <a:srgbClr val="002060"/>
                </a:solidFill>
              </a:rPr>
              <a:t> s ním začínala hned hovor: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" </a:t>
            </a:r>
            <a:r>
              <a:rPr lang="cs-CZ" sz="1200" dirty="0" err="1" smtClean="0">
                <a:solidFill>
                  <a:srgbClr val="002060"/>
                </a:solidFill>
              </a:rPr>
              <a:t>Cizinče,na</a:t>
            </a:r>
            <a:r>
              <a:rPr lang="cs-CZ" sz="1200" dirty="0" smtClean="0">
                <a:solidFill>
                  <a:srgbClr val="002060"/>
                </a:solidFill>
              </a:rPr>
              <a:t> jednu věc já sama se nejdřív tě zeptám: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Kdopak a </a:t>
            </a:r>
            <a:r>
              <a:rPr lang="cs-CZ" sz="1200" dirty="0" err="1" smtClean="0">
                <a:solidFill>
                  <a:srgbClr val="002060"/>
                </a:solidFill>
              </a:rPr>
              <a:t>odkuď</a:t>
            </a:r>
            <a:r>
              <a:rPr lang="cs-CZ" sz="1200" dirty="0" smtClean="0">
                <a:solidFill>
                  <a:srgbClr val="002060"/>
                </a:solidFill>
              </a:rPr>
              <a:t> jsi </a:t>
            </a:r>
            <a:r>
              <a:rPr lang="cs-CZ" sz="1200" dirty="0" err="1" smtClean="0">
                <a:solidFill>
                  <a:srgbClr val="002060"/>
                </a:solidFill>
              </a:rPr>
              <a:t>roden</a:t>
            </a:r>
            <a:r>
              <a:rPr lang="cs-CZ" sz="1200" dirty="0" smtClean="0">
                <a:solidFill>
                  <a:srgbClr val="002060"/>
                </a:solidFill>
              </a:rPr>
              <a:t>, kde město a rodiče tvoji?"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Na to ji odpovídaje zas důvtipný Odysseus pravil: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" Nikdo z lidí by, ženo, tě nemohl na celém světě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pohanět, věru ta sláva až k širým nebesům sahá.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Teď se však ve svém domě mne vyptávej na jiné věci,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Netaž se na můj původ a na mou otcovskou zemi,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abys ni vzpomínkou na to </a:t>
            </a:r>
            <a:r>
              <a:rPr lang="cs-CZ" sz="1200" dirty="0" err="1" smtClean="0">
                <a:solidFill>
                  <a:srgbClr val="002060"/>
                </a:solidFill>
              </a:rPr>
              <a:t>tim</a:t>
            </a:r>
            <a:r>
              <a:rPr lang="cs-CZ" sz="1200" dirty="0" smtClean="0">
                <a:solidFill>
                  <a:srgbClr val="002060"/>
                </a:solidFill>
              </a:rPr>
              <a:t> více nenaplnila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bolestí hruď - jsem přeplněn žalem…"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…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Věhlasná </a:t>
            </a:r>
            <a:r>
              <a:rPr lang="cs-CZ" sz="1200" dirty="0" err="1" smtClean="0">
                <a:solidFill>
                  <a:srgbClr val="002060"/>
                </a:solidFill>
              </a:rPr>
              <a:t>Pénelopé</a:t>
            </a:r>
            <a:r>
              <a:rPr lang="cs-CZ" sz="1200" dirty="0" smtClean="0">
                <a:solidFill>
                  <a:srgbClr val="002060"/>
                </a:solidFill>
              </a:rPr>
              <a:t> mu na to zas odpovídala: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" Přednosti, milý hoste, i postavu těla a krásu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tehdy mi zničili bozi, když </a:t>
            </a:r>
            <a:r>
              <a:rPr lang="cs-CZ" sz="1200" dirty="0" err="1" smtClean="0">
                <a:solidFill>
                  <a:srgbClr val="002060"/>
                </a:solidFill>
              </a:rPr>
              <a:t>Argejci</a:t>
            </a:r>
            <a:r>
              <a:rPr lang="cs-CZ" sz="1200" dirty="0" smtClean="0">
                <a:solidFill>
                  <a:srgbClr val="002060"/>
                </a:solidFill>
              </a:rPr>
              <a:t> nastupovali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na lodě k </a:t>
            </a:r>
            <a:r>
              <a:rPr lang="cs-CZ" sz="1200" dirty="0" err="1" smtClean="0">
                <a:solidFill>
                  <a:srgbClr val="002060"/>
                </a:solidFill>
              </a:rPr>
              <a:t>Tróji</a:t>
            </a:r>
            <a:r>
              <a:rPr lang="cs-CZ" sz="1200" dirty="0" smtClean="0">
                <a:solidFill>
                  <a:srgbClr val="002060"/>
                </a:solidFill>
              </a:rPr>
              <a:t> a </a:t>
            </a:r>
            <a:r>
              <a:rPr lang="cs-CZ" sz="1200" dirty="0" err="1" smtClean="0">
                <a:solidFill>
                  <a:srgbClr val="002060"/>
                </a:solidFill>
              </a:rPr>
              <a:t>snimi</a:t>
            </a:r>
            <a:r>
              <a:rPr lang="cs-CZ" sz="1200" dirty="0" smtClean="0">
                <a:solidFill>
                  <a:srgbClr val="002060"/>
                </a:solidFill>
              </a:rPr>
              <a:t> i Odysseus, milý můj manžel.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Kdyby se on zase vrátil a pečoval dál o můj život,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byla by větší má sláva a tak by se krásněji žilo.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Nyní se trápím - vždyť bůh mi tolik svízelů seslal!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Kolik předáků šlechty tu na blízkých ostrovech vládne.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…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Všichni, kolik jich vládne zde v Ithace patrné z dálky,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za mnou proti mé vůli sem chodí a jmění mi tráví -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touhou v mileném srdci se trýzním jen pro </a:t>
            </a:r>
            <a:r>
              <a:rPr lang="cs-CZ" sz="1200" dirty="0" err="1" smtClean="0">
                <a:solidFill>
                  <a:srgbClr val="002060"/>
                </a:solidFill>
              </a:rPr>
              <a:t>Oddysea</a:t>
            </a:r>
            <a:r>
              <a:rPr lang="cs-CZ" sz="1200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Ženiši se sňatkem kvapí, a já jim úskoky strojím."</a:t>
            </a:r>
          </a:p>
        </p:txBody>
      </p:sp>
    </p:spTree>
    <p:extLst>
      <p:ext uri="{BB962C8B-B14F-4D97-AF65-F5344CB8AC3E}">
        <p14:creationId xmlns:p14="http://schemas.microsoft.com/office/powerpoint/2010/main" val="1104908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3478"/>
            <a:ext cx="8352928" cy="1131590"/>
          </a:xfrm>
        </p:spPr>
        <p:txBody>
          <a:bodyPr/>
          <a:lstStyle/>
          <a:p>
            <a:r>
              <a:rPr lang="cs-CZ" sz="4000" dirty="0" smtClean="0">
                <a:solidFill>
                  <a:srgbClr val="FFFF00"/>
                </a:solidFill>
              </a:rPr>
              <a:t>HOMÉR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ILIAS A ODYSSEA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8568952" cy="3411864"/>
          </a:xfrm>
        </p:spPr>
        <p:txBody>
          <a:bodyPr>
            <a:no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2000" dirty="0"/>
              <a:t>p</a:t>
            </a:r>
            <a:r>
              <a:rPr lang="cs-CZ" sz="2000" dirty="0" smtClean="0"/>
              <a:t>říběhy z těchto eposů se staly </a:t>
            </a:r>
            <a:r>
              <a:rPr lang="cs-CZ" sz="2000" dirty="0" smtClean="0">
                <a:solidFill>
                  <a:srgbClr val="FFFF00"/>
                </a:solidFill>
              </a:rPr>
              <a:t>inspirací celé další evropské kultuře,</a:t>
            </a:r>
            <a:r>
              <a:rPr lang="cs-CZ" sz="2000" dirty="0" smtClean="0"/>
              <a:t> mnoho úsloví (Trojský kůň, proplutí mezi Skyllou a Charybdou, vábení Sirén, Odyssea – strastiplná cesta atd.) přešlo mezi obecně užívané pojmy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2000" dirty="0" smtClean="0"/>
              <a:t>zajímavý je v tomto ohledu i slavný </a:t>
            </a:r>
            <a:r>
              <a:rPr lang="cs-CZ" sz="2000" dirty="0" smtClean="0">
                <a:solidFill>
                  <a:srgbClr val="FFFF00"/>
                </a:solidFill>
              </a:rPr>
              <a:t>římský epos Aeneis od básníka Vergilia</a:t>
            </a:r>
            <a:r>
              <a:rPr lang="cs-CZ" sz="2000" dirty="0" smtClean="0"/>
              <a:t>, který se nechal ve svém díle oběma eposy silně inspirovat                  a popisuje situaci z pohledu Trojanů, za jejichž potomky se Římané označují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sz="2000" dirty="0" smtClean="0"/>
              <a:t>pro děti u nás některé pasáže z těchto děl převyprávěl </a:t>
            </a:r>
            <a:r>
              <a:rPr lang="cs-CZ" sz="2000" dirty="0" smtClean="0">
                <a:solidFill>
                  <a:srgbClr val="FFFF00"/>
                </a:solidFill>
              </a:rPr>
              <a:t>Eduard Petiška v díle Staré řecké báje a pověsti</a:t>
            </a:r>
            <a:r>
              <a:rPr lang="cs-CZ" sz="2000" dirty="0" smtClean="0"/>
              <a:t> </a:t>
            </a:r>
            <a:endParaRPr lang="cs-CZ" sz="2000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609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3478"/>
            <a:ext cx="8352928" cy="1131590"/>
          </a:xfrm>
        </p:spPr>
        <p:txBody>
          <a:bodyPr/>
          <a:lstStyle/>
          <a:p>
            <a:r>
              <a:rPr lang="cs-CZ" sz="4000" dirty="0" smtClean="0">
                <a:solidFill>
                  <a:srgbClr val="FFFF00"/>
                </a:solidFill>
              </a:rPr>
              <a:t>HOMÉR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DALŠÍ ÚDAJNÁ HOMÉROVA DÍLA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8568952" cy="3411864"/>
          </a:xfrm>
        </p:spPr>
        <p:txBody>
          <a:bodyPr>
            <a:no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dirty="0"/>
              <a:t>k</a:t>
            </a:r>
            <a:r>
              <a:rPr lang="cs-CZ" dirty="0" smtClean="0"/>
              <a:t>rom výše zmiňovaných eposů se Homérovi přisuzuje                 i autorství dalších děl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rgbClr val="FFFF00"/>
                </a:solidFill>
              </a:rPr>
              <a:t>Homérské hymny - </a:t>
            </a:r>
            <a:r>
              <a:rPr lang="cs-CZ" sz="2400" dirty="0" smtClean="0">
                <a:solidFill>
                  <a:schemeClr val="tx1"/>
                </a:solidFill>
              </a:rPr>
              <a:t>33 oslavných písní na olympské bohy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rgbClr val="FFFF00"/>
                </a:solidFill>
              </a:rPr>
              <a:t>Žabomyší válka </a:t>
            </a:r>
            <a:r>
              <a:rPr lang="cs-CZ" sz="2400" dirty="0" smtClean="0">
                <a:solidFill>
                  <a:schemeClr val="tx1"/>
                </a:solidFill>
              </a:rPr>
              <a:t>- údajná parodie na epos Ilias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rgbClr val="FFFF00"/>
                </a:solidFill>
              </a:rPr>
              <a:t>Margites - </a:t>
            </a:r>
            <a:r>
              <a:rPr lang="cs-CZ" sz="2400" dirty="0" smtClean="0">
                <a:solidFill>
                  <a:schemeClr val="tx1"/>
                </a:solidFill>
              </a:rPr>
              <a:t>epos, z nějž se zachovaly pouze zlomky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cs-CZ" dirty="0" smtClean="0"/>
              <a:t>a</a:t>
            </a:r>
            <a:r>
              <a:rPr lang="cs-CZ" dirty="0"/>
              <a:t>ť</a:t>
            </a:r>
            <a:r>
              <a:rPr lang="cs-CZ" dirty="0" smtClean="0"/>
              <a:t> už Homér existoval či nikoli, je jisté, že na něj svět nikdy nezapomene – a to je moc dobře… </a:t>
            </a:r>
            <a:r>
              <a:rPr lang="cs-CZ" dirty="0" smtClean="0">
                <a:sym typeface="Wingdings" panose="05000000000000000000" pitchFamily="2" charset="2"/>
              </a:rPr>
              <a:t>  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45416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7574"/>
            <a:ext cx="8352928" cy="576064"/>
          </a:xfrm>
        </p:spPr>
        <p:txBody>
          <a:bodyPr/>
          <a:lstStyle/>
          <a:p>
            <a:r>
              <a:rPr lang="cs-CZ" sz="4000" dirty="0" smtClean="0">
                <a:solidFill>
                  <a:srgbClr val="FFFF00"/>
                </a:solidFill>
              </a:rPr>
              <a:t>HOMÉR</a:t>
            </a:r>
            <a:br>
              <a:rPr lang="cs-CZ" sz="4000" dirty="0" smtClean="0">
                <a:solidFill>
                  <a:srgbClr val="FFFF00"/>
                </a:solidFill>
              </a:rPr>
            </a:b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2370356"/>
            <a:ext cx="6408712" cy="648072"/>
          </a:xfrm>
        </p:spPr>
        <p:txBody>
          <a:bodyPr>
            <a:noAutofit/>
          </a:bodyPr>
          <a:lstStyle/>
          <a:p>
            <a:pPr algn="l">
              <a:buClr>
                <a:schemeClr val="tx1"/>
              </a:buClr>
            </a:pPr>
            <a:r>
              <a:rPr lang="cs-CZ" sz="4000" dirty="0" smtClean="0"/>
              <a:t>DĚKUJI ZA POZORNOST.</a:t>
            </a:r>
          </a:p>
        </p:txBody>
      </p:sp>
    </p:spTree>
    <p:extLst>
      <p:ext uri="{BB962C8B-B14F-4D97-AF65-F5344CB8AC3E}">
        <p14:creationId xmlns:p14="http://schemas.microsoft.com/office/powerpoint/2010/main" val="1138904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5350" y="123478"/>
            <a:ext cx="6777318" cy="1298987"/>
          </a:xfrm>
        </p:spPr>
        <p:txBody>
          <a:bodyPr/>
          <a:lstStyle/>
          <a:p>
            <a:r>
              <a:rPr lang="cs-CZ" sz="4400" dirty="0" smtClean="0">
                <a:solidFill>
                  <a:srgbClr val="FFFF00"/>
                </a:solidFill>
              </a:rPr>
              <a:t>HOMÉR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7614"/>
            <a:ext cx="8568952" cy="3456384"/>
          </a:xfrm>
        </p:spPr>
        <p:txBody>
          <a:bodyPr>
            <a:noAutofit/>
          </a:bodyPr>
          <a:lstStyle/>
          <a:p>
            <a:pPr algn="l"/>
            <a:r>
              <a:rPr lang="cs-CZ" sz="900" dirty="0"/>
              <a:t>Literatura pro I. ročník středních škol, učebnice. I. vyd. Brno, </a:t>
            </a:r>
            <a:r>
              <a:rPr lang="cs-CZ" sz="900" dirty="0" err="1"/>
              <a:t>Didaktis</a:t>
            </a:r>
            <a:r>
              <a:rPr lang="cs-CZ" sz="900" dirty="0"/>
              <a:t> 2 008. 151 s. ISBN 978 – 80 – 7358 – 115 – 2</a:t>
            </a:r>
          </a:p>
          <a:p>
            <a:pPr algn="l"/>
            <a:r>
              <a:rPr lang="cs-CZ" sz="900" dirty="0"/>
              <a:t>ČORNEJ P.;ČORNEJOVÁ I.; PARKAN F.; KUDRYS M.. </a:t>
            </a:r>
            <a:r>
              <a:rPr lang="cs-CZ" sz="900" i="1" dirty="0"/>
              <a:t>Dějepis pro střední odborné školy</a:t>
            </a:r>
            <a:r>
              <a:rPr lang="cs-CZ" sz="900" dirty="0"/>
              <a:t>. Praha: SPN, 2010, ISBN </a:t>
            </a:r>
            <a:r>
              <a:rPr lang="cs-CZ" sz="900" dirty="0" smtClean="0"/>
              <a:t>978-80-7275-382-8</a:t>
            </a:r>
          </a:p>
          <a:p>
            <a:pPr algn="l"/>
            <a:r>
              <a:rPr lang="cs-CZ" sz="900" dirty="0"/>
              <a:t>KOLEKTIV AUTORŮ. </a:t>
            </a:r>
            <a:r>
              <a:rPr lang="cs-CZ" sz="900" i="1" dirty="0"/>
              <a:t>Malá </a:t>
            </a:r>
            <a:r>
              <a:rPr lang="cs-CZ" sz="900" i="1" dirty="0" err="1"/>
              <a:t>encyklopédia</a:t>
            </a:r>
            <a:r>
              <a:rPr lang="cs-CZ" sz="900" i="1" dirty="0"/>
              <a:t> </a:t>
            </a:r>
            <a:r>
              <a:rPr lang="cs-CZ" sz="900" i="1" dirty="0" err="1"/>
              <a:t>spisovateľov</a:t>
            </a:r>
            <a:r>
              <a:rPr lang="cs-CZ" sz="900" i="1" dirty="0"/>
              <a:t> </a:t>
            </a:r>
            <a:r>
              <a:rPr lang="cs-CZ" sz="900" i="1" dirty="0" err="1"/>
              <a:t>sveta</a:t>
            </a:r>
            <a:r>
              <a:rPr lang="cs-CZ" sz="900" dirty="0"/>
              <a:t>. Bratislava: Obzor, 1978, ISBN NEUVEDENO.</a:t>
            </a:r>
          </a:p>
          <a:p>
            <a:pPr algn="l"/>
            <a:r>
              <a:rPr lang="cs-CZ" sz="900" dirty="0" smtClean="0">
                <a:effectLst/>
              </a:rPr>
              <a:t>AUTOR </a:t>
            </a:r>
            <a:r>
              <a:rPr lang="cs-CZ" sz="900" dirty="0">
                <a:effectLst/>
              </a:rPr>
              <a:t>NEUVEDEN. </a:t>
            </a:r>
            <a:r>
              <a:rPr lang="cs-CZ" sz="900" i="1" dirty="0">
                <a:effectLst/>
              </a:rPr>
              <a:t>Homér</a:t>
            </a:r>
            <a:r>
              <a:rPr lang="cs-CZ" sz="900" dirty="0">
                <a:effectLst/>
              </a:rPr>
              <a:t> [online]. [cit. </a:t>
            </a:r>
            <a:r>
              <a:rPr lang="cs-CZ" sz="900" dirty="0" smtClean="0">
                <a:effectLst/>
              </a:rPr>
              <a:t>30.7.2013]. </a:t>
            </a:r>
            <a:r>
              <a:rPr lang="cs-CZ" sz="900" dirty="0">
                <a:effectLst/>
              </a:rPr>
              <a:t>Dostupný na WWW: http://</a:t>
            </a:r>
            <a:r>
              <a:rPr lang="cs-CZ" sz="900" dirty="0" smtClean="0">
                <a:effectLst/>
              </a:rPr>
              <a:t>cs.wikipedia.org/wiki/Hom%C3%A9r</a:t>
            </a:r>
          </a:p>
          <a:p>
            <a:pPr algn="l"/>
            <a:r>
              <a:rPr lang="cs-CZ" sz="900" dirty="0" smtClean="0">
                <a:effectLst/>
              </a:rPr>
              <a:t>AUTOR </a:t>
            </a:r>
            <a:r>
              <a:rPr lang="cs-CZ" sz="900" dirty="0">
                <a:effectLst/>
              </a:rPr>
              <a:t>NEUVEDEN. </a:t>
            </a:r>
            <a:r>
              <a:rPr lang="cs-CZ" sz="900" i="1" dirty="0">
                <a:effectLst/>
              </a:rPr>
              <a:t>Ilias</a:t>
            </a:r>
            <a:r>
              <a:rPr lang="cs-CZ" sz="900" dirty="0">
                <a:effectLst/>
              </a:rPr>
              <a:t> [online]. [cit. </a:t>
            </a:r>
            <a:r>
              <a:rPr lang="cs-CZ" sz="900" dirty="0" smtClean="0">
                <a:effectLst/>
              </a:rPr>
              <a:t>30.7.2013]. </a:t>
            </a:r>
            <a:r>
              <a:rPr lang="cs-CZ" sz="900" dirty="0">
                <a:effectLst/>
              </a:rPr>
              <a:t>Dostupný na WWW: http://</a:t>
            </a:r>
            <a:r>
              <a:rPr lang="cs-CZ" sz="900" dirty="0" smtClean="0">
                <a:effectLst/>
              </a:rPr>
              <a:t>cs.wikipedia.org/wiki/Ilias</a:t>
            </a:r>
          </a:p>
          <a:p>
            <a:pPr algn="l"/>
            <a:r>
              <a:rPr lang="pt-BR" sz="900" dirty="0">
                <a:effectLst/>
              </a:rPr>
              <a:t>AUTOR NEUVEDEN. </a:t>
            </a:r>
            <a:r>
              <a:rPr lang="pt-BR" sz="900" i="1" dirty="0">
                <a:effectLst/>
              </a:rPr>
              <a:t>Odysseia</a:t>
            </a:r>
            <a:r>
              <a:rPr lang="pt-BR" sz="900" dirty="0">
                <a:effectLst/>
              </a:rPr>
              <a:t> [online]. [cit. </a:t>
            </a:r>
            <a:r>
              <a:rPr lang="pt-BR" sz="900" dirty="0" smtClean="0">
                <a:effectLst/>
              </a:rPr>
              <a:t>30.</a:t>
            </a:r>
            <a:r>
              <a:rPr lang="cs-CZ" sz="900" dirty="0" smtClean="0">
                <a:effectLst/>
              </a:rPr>
              <a:t>7</a:t>
            </a:r>
            <a:r>
              <a:rPr lang="pt-BR" sz="900" dirty="0" smtClean="0">
                <a:effectLst/>
              </a:rPr>
              <a:t>.201</a:t>
            </a:r>
            <a:r>
              <a:rPr lang="cs-CZ" sz="900" dirty="0" smtClean="0">
                <a:effectLst/>
              </a:rPr>
              <a:t>3</a:t>
            </a:r>
            <a:r>
              <a:rPr lang="pt-BR" sz="900" dirty="0" smtClean="0">
                <a:effectLst/>
              </a:rPr>
              <a:t>]. </a:t>
            </a:r>
            <a:r>
              <a:rPr lang="pt-BR" sz="900" dirty="0">
                <a:effectLst/>
              </a:rPr>
              <a:t>Dostupný na WWW: http://</a:t>
            </a:r>
            <a:r>
              <a:rPr lang="pt-BR" sz="900" dirty="0" smtClean="0">
                <a:effectLst/>
              </a:rPr>
              <a:t>cs.wikipedia.org/wiki/Odysseia</a:t>
            </a:r>
            <a:r>
              <a:rPr lang="cs-CZ" sz="900" dirty="0" smtClean="0">
                <a:effectLst/>
              </a:rPr>
              <a:t> </a:t>
            </a:r>
          </a:p>
          <a:p>
            <a:pPr algn="l"/>
            <a:r>
              <a:rPr lang="en-US" sz="900" dirty="0">
                <a:effectLst/>
              </a:rPr>
              <a:t>YONIDEBEST. </a:t>
            </a:r>
            <a:r>
              <a:rPr lang="en-US" sz="900" i="1" dirty="0">
                <a:effectLst/>
              </a:rPr>
              <a:t>Wikimedia Commons</a:t>
            </a:r>
            <a:r>
              <a:rPr lang="en-US" sz="900" dirty="0">
                <a:effectLst/>
              </a:rPr>
              <a:t> [online]. [cit. </a:t>
            </a:r>
            <a:r>
              <a:rPr lang="en-US" sz="900" dirty="0" smtClean="0">
                <a:effectLst/>
              </a:rPr>
              <a:t>30.</a:t>
            </a:r>
            <a:r>
              <a:rPr lang="cs-CZ" sz="900" dirty="0" smtClean="0">
                <a:effectLst/>
              </a:rPr>
              <a:t>7</a:t>
            </a:r>
            <a:r>
              <a:rPr lang="en-US" sz="900" dirty="0" smtClean="0">
                <a:effectLst/>
              </a:rPr>
              <a:t>.201</a:t>
            </a:r>
            <a:r>
              <a:rPr lang="cs-CZ" sz="900" dirty="0" smtClean="0">
                <a:effectLst/>
              </a:rPr>
              <a:t>3</a:t>
            </a:r>
            <a:r>
              <a:rPr lang="en-US" sz="900" dirty="0" smtClean="0">
                <a:effectLst/>
              </a:rPr>
              <a:t>]. </a:t>
            </a:r>
            <a:r>
              <a:rPr lang="en-US" sz="900" dirty="0" err="1">
                <a:effectLst/>
              </a:rPr>
              <a:t>Dostupný</a:t>
            </a:r>
            <a:r>
              <a:rPr lang="en-US" sz="900" dirty="0">
                <a:effectLst/>
              </a:rPr>
              <a:t> </a:t>
            </a:r>
            <a:r>
              <a:rPr lang="en-US" sz="900" dirty="0" err="1">
                <a:effectLst/>
              </a:rPr>
              <a:t>na</a:t>
            </a:r>
            <a:r>
              <a:rPr lang="en-US" sz="900" dirty="0">
                <a:effectLst/>
              </a:rPr>
              <a:t> WWW: http://</a:t>
            </a:r>
            <a:r>
              <a:rPr lang="en-US" sz="900" dirty="0" smtClean="0">
                <a:effectLst/>
              </a:rPr>
              <a:t>cs.wikipedia.org/wiki/Hom%C3%A9r#mediaviewer/Soubor:Homer_British_Museum.jpg</a:t>
            </a:r>
            <a:endParaRPr lang="cs-CZ" sz="900" dirty="0" smtClean="0">
              <a:effectLst/>
            </a:endParaRPr>
          </a:p>
          <a:p>
            <a:pPr algn="l"/>
            <a:r>
              <a:rPr lang="en-US" sz="900" dirty="0">
                <a:effectLst/>
              </a:rPr>
              <a:t>BOUGUEREAU, William </a:t>
            </a:r>
            <a:r>
              <a:rPr lang="en-US" sz="900" dirty="0" err="1">
                <a:effectLst/>
              </a:rPr>
              <a:t>Adolphe</a:t>
            </a:r>
            <a:r>
              <a:rPr lang="en-US" sz="900" dirty="0">
                <a:effectLst/>
              </a:rPr>
              <a:t>. </a:t>
            </a:r>
            <a:r>
              <a:rPr lang="en-US" sz="900" i="1" dirty="0">
                <a:effectLst/>
              </a:rPr>
              <a:t>Wikimedia Commons</a:t>
            </a:r>
            <a:r>
              <a:rPr lang="en-US" sz="900" dirty="0">
                <a:effectLst/>
              </a:rPr>
              <a:t> [online]. [cit. </a:t>
            </a:r>
            <a:r>
              <a:rPr lang="en-US" sz="900" dirty="0" smtClean="0">
                <a:effectLst/>
              </a:rPr>
              <a:t>30.</a:t>
            </a:r>
            <a:r>
              <a:rPr lang="cs-CZ" sz="900" dirty="0" smtClean="0">
                <a:effectLst/>
              </a:rPr>
              <a:t>7</a:t>
            </a:r>
            <a:r>
              <a:rPr lang="en-US" sz="900" dirty="0" smtClean="0">
                <a:effectLst/>
              </a:rPr>
              <a:t>.201</a:t>
            </a:r>
            <a:r>
              <a:rPr lang="cs-CZ" sz="900" dirty="0" smtClean="0">
                <a:effectLst/>
              </a:rPr>
              <a:t>3</a:t>
            </a:r>
            <a:r>
              <a:rPr lang="en-US" sz="900" dirty="0" smtClean="0">
                <a:effectLst/>
              </a:rPr>
              <a:t>]. </a:t>
            </a:r>
            <a:r>
              <a:rPr lang="en-US" sz="900" dirty="0" err="1">
                <a:effectLst/>
              </a:rPr>
              <a:t>Dostupný</a:t>
            </a:r>
            <a:r>
              <a:rPr lang="en-US" sz="900" dirty="0">
                <a:effectLst/>
              </a:rPr>
              <a:t> </a:t>
            </a:r>
            <a:r>
              <a:rPr lang="en-US" sz="900" dirty="0" err="1">
                <a:effectLst/>
              </a:rPr>
              <a:t>na</a:t>
            </a:r>
            <a:r>
              <a:rPr lang="en-US" sz="900" dirty="0">
                <a:effectLst/>
              </a:rPr>
              <a:t> WWW: http://cs.wikipedia.org/wiki/Hom%C3%A9r#mediaviewer/Soubor:William-Adolphe_Bouguereau_%281825-1905%29_-_Homer_and_his_Guide_%281874%29.jpg </a:t>
            </a:r>
            <a:endParaRPr lang="cs-CZ" sz="900" dirty="0" smtClean="0">
              <a:effectLst/>
            </a:endParaRPr>
          </a:p>
          <a:p>
            <a:pPr algn="l"/>
            <a:r>
              <a:rPr lang="cs-CZ" sz="900" dirty="0">
                <a:effectLst/>
              </a:rPr>
              <a:t>UNKNOWN ROMAN ARTIST. </a:t>
            </a:r>
            <a:r>
              <a:rPr lang="cs-CZ" sz="900" i="1" dirty="0" err="1">
                <a:effectLst/>
              </a:rPr>
              <a:t>Wikimedia</a:t>
            </a:r>
            <a:r>
              <a:rPr lang="cs-CZ" sz="900" i="1" dirty="0">
                <a:effectLst/>
              </a:rPr>
              <a:t> </a:t>
            </a:r>
            <a:r>
              <a:rPr lang="cs-CZ" sz="900" i="1" dirty="0" err="1">
                <a:effectLst/>
              </a:rPr>
              <a:t>Commons</a:t>
            </a:r>
            <a:r>
              <a:rPr lang="cs-CZ" sz="900" dirty="0">
                <a:effectLst/>
              </a:rPr>
              <a:t> [online]. [cit. </a:t>
            </a:r>
            <a:r>
              <a:rPr lang="cs-CZ" sz="900" dirty="0" smtClean="0">
                <a:effectLst/>
              </a:rPr>
              <a:t>30.7.2013]. </a:t>
            </a:r>
            <a:r>
              <a:rPr lang="cs-CZ" sz="900" dirty="0">
                <a:effectLst/>
              </a:rPr>
              <a:t>Dostupný na WWW: http://</a:t>
            </a:r>
            <a:r>
              <a:rPr lang="cs-CZ" sz="900" dirty="0" smtClean="0">
                <a:effectLst/>
              </a:rPr>
              <a:t>en.wikipedia.org/wiki/File:Victen_Roman_muse_mosaic.jpg</a:t>
            </a:r>
          </a:p>
          <a:p>
            <a:pPr algn="l"/>
            <a:r>
              <a:rPr lang="cs-CZ" sz="900" dirty="0"/>
              <a:t>KOLEKTIV AUTORŮ. </a:t>
            </a:r>
            <a:r>
              <a:rPr lang="cs-CZ" sz="900" i="1" dirty="0"/>
              <a:t>Školní atlas světa</a:t>
            </a:r>
            <a:r>
              <a:rPr lang="cs-CZ" sz="900" dirty="0"/>
              <a:t>. Praha: Kartografie Praha, 2004, ISBN 80-7011-730-3</a:t>
            </a:r>
            <a:r>
              <a:rPr lang="cs-CZ" sz="900" dirty="0" smtClean="0"/>
              <a:t>.</a:t>
            </a:r>
          </a:p>
          <a:p>
            <a:pPr algn="l"/>
            <a:r>
              <a:rPr lang="pt-BR" sz="900" dirty="0">
                <a:effectLst/>
              </a:rPr>
              <a:t>HOMÉR. </a:t>
            </a:r>
            <a:r>
              <a:rPr lang="pt-BR" sz="900" i="1" dirty="0">
                <a:effectLst/>
              </a:rPr>
              <a:t>Ilias</a:t>
            </a:r>
            <a:r>
              <a:rPr lang="pt-BR" sz="900" dirty="0">
                <a:effectLst/>
              </a:rPr>
              <a:t> [online]. [cit. </a:t>
            </a:r>
            <a:r>
              <a:rPr lang="pt-BR" sz="900" dirty="0" smtClean="0">
                <a:effectLst/>
              </a:rPr>
              <a:t>30.</a:t>
            </a:r>
            <a:r>
              <a:rPr lang="cs-CZ" sz="900" dirty="0" smtClean="0">
                <a:effectLst/>
              </a:rPr>
              <a:t>7</a:t>
            </a:r>
            <a:r>
              <a:rPr lang="pt-BR" sz="900" dirty="0" smtClean="0">
                <a:effectLst/>
              </a:rPr>
              <a:t>.201</a:t>
            </a:r>
            <a:r>
              <a:rPr lang="cs-CZ" sz="900" dirty="0" smtClean="0">
                <a:effectLst/>
              </a:rPr>
              <a:t>3</a:t>
            </a:r>
            <a:r>
              <a:rPr lang="pt-BR" sz="900" dirty="0" smtClean="0">
                <a:effectLst/>
              </a:rPr>
              <a:t>]. </a:t>
            </a:r>
            <a:r>
              <a:rPr lang="pt-BR" sz="900" dirty="0">
                <a:effectLst/>
              </a:rPr>
              <a:t>Dostupný na WWW: http://</a:t>
            </a:r>
            <a:r>
              <a:rPr lang="pt-BR" sz="900" dirty="0" smtClean="0">
                <a:effectLst/>
              </a:rPr>
              <a:t>cs.wikisource.org/wiki/Ilias</a:t>
            </a:r>
            <a:endParaRPr lang="cs-CZ" sz="900" dirty="0" smtClean="0">
              <a:effectLst/>
            </a:endParaRPr>
          </a:p>
          <a:p>
            <a:pPr algn="l"/>
            <a:r>
              <a:rPr lang="en-US" sz="900" dirty="0">
                <a:effectLst/>
              </a:rPr>
              <a:t>WAREH. </a:t>
            </a:r>
            <a:r>
              <a:rPr lang="en-US" sz="900" i="1" dirty="0">
                <a:effectLst/>
              </a:rPr>
              <a:t>Wikimedia Commons</a:t>
            </a:r>
            <a:r>
              <a:rPr lang="en-US" sz="900" dirty="0">
                <a:effectLst/>
              </a:rPr>
              <a:t> [online]. [cit. </a:t>
            </a:r>
            <a:r>
              <a:rPr lang="en-US" sz="900" dirty="0" smtClean="0">
                <a:effectLst/>
              </a:rPr>
              <a:t>30.</a:t>
            </a:r>
            <a:r>
              <a:rPr lang="cs-CZ" sz="900" dirty="0" smtClean="0">
                <a:effectLst/>
              </a:rPr>
              <a:t>7</a:t>
            </a:r>
            <a:r>
              <a:rPr lang="en-US" sz="900" dirty="0" smtClean="0">
                <a:effectLst/>
              </a:rPr>
              <a:t>.201</a:t>
            </a:r>
            <a:r>
              <a:rPr lang="cs-CZ" sz="900" dirty="0" smtClean="0">
                <a:effectLst/>
              </a:rPr>
              <a:t>3</a:t>
            </a:r>
            <a:r>
              <a:rPr lang="en-US" sz="900" dirty="0" smtClean="0">
                <a:effectLst/>
              </a:rPr>
              <a:t>]. </a:t>
            </a:r>
            <a:r>
              <a:rPr lang="en-US" sz="900" dirty="0" err="1">
                <a:effectLst/>
              </a:rPr>
              <a:t>Dostupný</a:t>
            </a:r>
            <a:r>
              <a:rPr lang="en-US" sz="900" dirty="0">
                <a:effectLst/>
              </a:rPr>
              <a:t> </a:t>
            </a:r>
            <a:r>
              <a:rPr lang="en-US" sz="900" dirty="0" err="1">
                <a:effectLst/>
              </a:rPr>
              <a:t>na</a:t>
            </a:r>
            <a:r>
              <a:rPr lang="en-US" sz="900" dirty="0">
                <a:effectLst/>
              </a:rPr>
              <a:t> WWW: http://en.wikipedia.org/wiki/File:Iliad_VIII_245-253_in_cod_F205,_Milan,_Biblioteca_Ambrosiana,_late_5c_or_early_6c.jpg </a:t>
            </a:r>
            <a:endParaRPr lang="cs-CZ" sz="900" dirty="0" smtClean="0">
              <a:effectLst/>
            </a:endParaRPr>
          </a:p>
          <a:p>
            <a:pPr algn="l"/>
            <a:r>
              <a:rPr lang="cs-CZ" sz="900" dirty="0">
                <a:effectLst/>
              </a:rPr>
              <a:t>GE, </a:t>
            </a:r>
            <a:r>
              <a:rPr lang="cs-CZ" sz="900" dirty="0" err="1">
                <a:effectLst/>
              </a:rPr>
              <a:t>Nikolai</a:t>
            </a:r>
            <a:r>
              <a:rPr lang="cs-CZ" sz="900" dirty="0">
                <a:effectLst/>
              </a:rPr>
              <a:t>. </a:t>
            </a:r>
            <a:r>
              <a:rPr lang="cs-CZ" sz="900" i="1" dirty="0" err="1">
                <a:effectLst/>
              </a:rPr>
              <a:t>Wikimedia</a:t>
            </a:r>
            <a:r>
              <a:rPr lang="cs-CZ" sz="900" i="1" dirty="0">
                <a:effectLst/>
              </a:rPr>
              <a:t> </a:t>
            </a:r>
            <a:r>
              <a:rPr lang="cs-CZ" sz="900" i="1" dirty="0" err="1">
                <a:effectLst/>
              </a:rPr>
              <a:t>Commons</a:t>
            </a:r>
            <a:r>
              <a:rPr lang="cs-CZ" sz="900" dirty="0">
                <a:effectLst/>
              </a:rPr>
              <a:t> [online]. [cit. </a:t>
            </a:r>
            <a:r>
              <a:rPr lang="cs-CZ" sz="900" dirty="0" smtClean="0">
                <a:effectLst/>
              </a:rPr>
              <a:t>30.7.2013]. </a:t>
            </a:r>
            <a:r>
              <a:rPr lang="cs-CZ" sz="900" dirty="0">
                <a:effectLst/>
              </a:rPr>
              <a:t>Dostupný na WWW: http://</a:t>
            </a:r>
            <a:r>
              <a:rPr lang="cs-CZ" sz="900" dirty="0" smtClean="0">
                <a:effectLst/>
              </a:rPr>
              <a:t>en.wikipedia.org/wiki/File:Nikolay_Ge_002.jpeg</a:t>
            </a:r>
          </a:p>
          <a:p>
            <a:pPr algn="l"/>
            <a:r>
              <a:rPr lang="cs-CZ" sz="900" dirty="0">
                <a:effectLst/>
              </a:rPr>
              <a:t>DROLLING, Michael Martin. </a:t>
            </a:r>
            <a:r>
              <a:rPr lang="cs-CZ" sz="900" i="1" dirty="0" err="1">
                <a:effectLst/>
              </a:rPr>
              <a:t>Wikimedia</a:t>
            </a:r>
            <a:r>
              <a:rPr lang="cs-CZ" sz="900" i="1" dirty="0">
                <a:effectLst/>
              </a:rPr>
              <a:t> </a:t>
            </a:r>
            <a:r>
              <a:rPr lang="cs-CZ" sz="900" i="1" dirty="0" err="1">
                <a:effectLst/>
              </a:rPr>
              <a:t>Commons</a:t>
            </a:r>
            <a:r>
              <a:rPr lang="cs-CZ" sz="900" dirty="0">
                <a:effectLst/>
              </a:rPr>
              <a:t> [online]. [cit. </a:t>
            </a:r>
            <a:r>
              <a:rPr lang="cs-CZ" sz="900" dirty="0" smtClean="0">
                <a:effectLst/>
              </a:rPr>
              <a:t>30.7.2013]. </a:t>
            </a:r>
            <a:r>
              <a:rPr lang="cs-CZ" sz="900" dirty="0">
                <a:effectLst/>
              </a:rPr>
              <a:t>Dostupný na WWW: http://en.wikipedia.org/wiki/File:Wrath_of_Achilles2.jpg  </a:t>
            </a:r>
            <a:r>
              <a:rPr lang="pt-BR" sz="900" dirty="0" smtClean="0">
                <a:effectLst/>
              </a:rPr>
              <a:t> </a:t>
            </a:r>
            <a:endParaRPr lang="cs-CZ" sz="900" dirty="0"/>
          </a:p>
          <a:p>
            <a:pPr algn="l"/>
            <a:r>
              <a:rPr lang="cs-CZ" sz="900" dirty="0">
                <a:effectLst/>
              </a:rPr>
              <a:t>AUTOR NEUVEDEN. </a:t>
            </a:r>
            <a:r>
              <a:rPr lang="cs-CZ" sz="900" i="1" dirty="0" err="1">
                <a:effectLst/>
              </a:rPr>
              <a:t>Wikimedia</a:t>
            </a:r>
            <a:r>
              <a:rPr lang="cs-CZ" sz="900" i="1" dirty="0">
                <a:effectLst/>
              </a:rPr>
              <a:t> </a:t>
            </a:r>
            <a:r>
              <a:rPr lang="cs-CZ" sz="900" i="1" dirty="0" err="1">
                <a:effectLst/>
              </a:rPr>
              <a:t>Commons</a:t>
            </a:r>
            <a:r>
              <a:rPr lang="cs-CZ" sz="900" dirty="0">
                <a:effectLst/>
              </a:rPr>
              <a:t> [online]. [cit. </a:t>
            </a:r>
            <a:r>
              <a:rPr lang="cs-CZ" sz="900" dirty="0" smtClean="0">
                <a:effectLst/>
              </a:rPr>
              <a:t>30.7.2013]. </a:t>
            </a:r>
            <a:r>
              <a:rPr lang="cs-CZ" sz="900" dirty="0">
                <a:effectLst/>
              </a:rPr>
              <a:t>Dostupný na WWW: http://en.wikipedia.org/wiki/File:Slays_Hector.jpg </a:t>
            </a:r>
            <a:r>
              <a:rPr lang="en-US" sz="900" dirty="0" smtClean="0">
                <a:solidFill>
                  <a:schemeClr val="bg1"/>
                </a:solidFill>
              </a:rPr>
              <a:t>   </a:t>
            </a:r>
            <a:endParaRPr lang="cs-CZ" sz="900" dirty="0">
              <a:solidFill>
                <a:schemeClr val="bg1"/>
              </a:solidFill>
            </a:endParaRPr>
          </a:p>
          <a:p>
            <a:pPr algn="l"/>
            <a:r>
              <a:rPr lang="cs-CZ" sz="900" dirty="0">
                <a:effectLst/>
              </a:rPr>
              <a:t>TISCHBEIN, Johann Heinrich Wilhelm. </a:t>
            </a:r>
            <a:r>
              <a:rPr lang="cs-CZ" sz="900" i="1" dirty="0" err="1">
                <a:effectLst/>
              </a:rPr>
              <a:t>Wikimedia</a:t>
            </a:r>
            <a:r>
              <a:rPr lang="cs-CZ" sz="900" i="1" dirty="0">
                <a:effectLst/>
              </a:rPr>
              <a:t> </a:t>
            </a:r>
            <a:r>
              <a:rPr lang="cs-CZ" sz="900" i="1" dirty="0" err="1">
                <a:effectLst/>
              </a:rPr>
              <a:t>Commons</a:t>
            </a:r>
            <a:r>
              <a:rPr lang="cs-CZ" sz="900" dirty="0">
                <a:effectLst/>
              </a:rPr>
              <a:t> [online]. [cit. </a:t>
            </a:r>
            <a:r>
              <a:rPr lang="cs-CZ" sz="900" dirty="0" smtClean="0">
                <a:effectLst/>
              </a:rPr>
              <a:t>30.7.2013]. </a:t>
            </a:r>
            <a:r>
              <a:rPr lang="cs-CZ" sz="900" dirty="0">
                <a:effectLst/>
              </a:rPr>
              <a:t>Dostupný na WWW: http://cs.wikipedia.org/wiki/Kyklop#mediaviewer/Soubor:Polyphemus.gif </a:t>
            </a:r>
            <a:r>
              <a:rPr lang="cs-CZ" sz="900" dirty="0" smtClean="0">
                <a:effectLst/>
              </a:rPr>
              <a:t> </a:t>
            </a:r>
            <a:r>
              <a:rPr lang="en-US" sz="900" dirty="0" smtClean="0">
                <a:effectLst/>
              </a:rPr>
              <a:t> </a:t>
            </a:r>
            <a:endParaRPr lang="cs-CZ" sz="900" dirty="0" smtClean="0">
              <a:effectLst/>
            </a:endParaRPr>
          </a:p>
          <a:p>
            <a:pPr algn="l"/>
            <a:r>
              <a:rPr lang="cs-CZ" sz="900" dirty="0">
                <a:effectLst/>
              </a:rPr>
              <a:t>SPRANGER. </a:t>
            </a:r>
            <a:r>
              <a:rPr lang="cs-CZ" sz="900" i="1" dirty="0" err="1">
                <a:effectLst/>
              </a:rPr>
              <a:t>Wikimedia</a:t>
            </a:r>
            <a:r>
              <a:rPr lang="cs-CZ" sz="900" i="1" dirty="0">
                <a:effectLst/>
              </a:rPr>
              <a:t> </a:t>
            </a:r>
            <a:r>
              <a:rPr lang="cs-CZ" sz="900" i="1" dirty="0" err="1">
                <a:effectLst/>
              </a:rPr>
              <a:t>Commons</a:t>
            </a:r>
            <a:r>
              <a:rPr lang="cs-CZ" sz="900" dirty="0">
                <a:effectLst/>
              </a:rPr>
              <a:t> [online]. [cit. </a:t>
            </a:r>
            <a:r>
              <a:rPr lang="cs-CZ" sz="900" dirty="0" smtClean="0">
                <a:effectLst/>
              </a:rPr>
              <a:t>30.7.2013]. </a:t>
            </a:r>
            <a:r>
              <a:rPr lang="cs-CZ" sz="900" dirty="0">
                <a:effectLst/>
              </a:rPr>
              <a:t>Dostupný na WWW: http://cs.wikipedia.org/wiki/Odysseia#mediaviewer/Soubor:Bartholom%C3%A4us_Spranger_008.jpg 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2067583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2370356"/>
            <a:ext cx="7632848" cy="77191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5350" y="123478"/>
            <a:ext cx="6777318" cy="1298987"/>
          </a:xfrm>
        </p:spPr>
        <p:txBody>
          <a:bodyPr/>
          <a:lstStyle/>
          <a:p>
            <a:r>
              <a:rPr lang="cs-CZ" sz="4400" dirty="0" smtClean="0">
                <a:solidFill>
                  <a:srgbClr val="FFFF00"/>
                </a:solidFill>
              </a:rPr>
              <a:t>HOMÉR</a:t>
            </a:r>
            <a:r>
              <a:rPr lang="cs-CZ" dirty="0" smtClean="0">
                <a:solidFill>
                  <a:srgbClr val="FFFF00"/>
                </a:solidFill>
              </a:rPr>
              <a:t/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7614"/>
            <a:ext cx="8568952" cy="3456384"/>
          </a:xfrm>
        </p:spPr>
        <p:txBody>
          <a:bodyPr>
            <a:noAutofit/>
          </a:bodyPr>
          <a:lstStyle/>
          <a:p>
            <a:pPr algn="l"/>
            <a:r>
              <a:rPr lang="cs-CZ" sz="900" dirty="0">
                <a:effectLst/>
              </a:rPr>
              <a:t>WATERHOUSE, John William. </a:t>
            </a:r>
            <a:r>
              <a:rPr lang="cs-CZ" sz="900" i="1" dirty="0" err="1">
                <a:effectLst/>
              </a:rPr>
              <a:t>Wikimedia</a:t>
            </a:r>
            <a:r>
              <a:rPr lang="cs-CZ" sz="900" i="1" dirty="0">
                <a:effectLst/>
              </a:rPr>
              <a:t> </a:t>
            </a:r>
            <a:r>
              <a:rPr lang="cs-CZ" sz="900" i="1" dirty="0" err="1">
                <a:effectLst/>
              </a:rPr>
              <a:t>Commons</a:t>
            </a:r>
            <a:r>
              <a:rPr lang="cs-CZ" sz="900" dirty="0">
                <a:effectLst/>
              </a:rPr>
              <a:t> [online]. [cit. </a:t>
            </a:r>
            <a:r>
              <a:rPr lang="cs-CZ" sz="900" dirty="0" smtClean="0">
                <a:effectLst/>
              </a:rPr>
              <a:t>30.7.2013]. </a:t>
            </a:r>
            <a:r>
              <a:rPr lang="cs-CZ" sz="900" dirty="0">
                <a:effectLst/>
              </a:rPr>
              <a:t>Dostupný na WWW: http://cs.wikipedia.org/wiki/Odysseia#mediaviewer/Soubor:John_William_Waterhouse_-_Ulysses_and_the_Sirens_%281891%29.jpg </a:t>
            </a:r>
            <a:endParaRPr lang="cs-CZ" sz="900" dirty="0" smtClean="0">
              <a:effectLst/>
            </a:endParaRPr>
          </a:p>
          <a:p>
            <a:pPr algn="l"/>
            <a:r>
              <a:rPr lang="cs-CZ" sz="900" dirty="0" smtClean="0">
                <a:effectLst/>
              </a:rPr>
              <a:t>PRIMATICCIO</a:t>
            </a:r>
            <a:r>
              <a:rPr lang="cs-CZ" sz="900" dirty="0">
                <a:effectLst/>
              </a:rPr>
              <a:t>, Francesco. </a:t>
            </a:r>
            <a:r>
              <a:rPr lang="cs-CZ" sz="900" i="1" dirty="0" err="1">
                <a:effectLst/>
              </a:rPr>
              <a:t>Wikimedia</a:t>
            </a:r>
            <a:r>
              <a:rPr lang="cs-CZ" sz="900" i="1" dirty="0">
                <a:effectLst/>
              </a:rPr>
              <a:t> </a:t>
            </a:r>
            <a:r>
              <a:rPr lang="cs-CZ" sz="900" i="1" dirty="0" err="1">
                <a:effectLst/>
              </a:rPr>
              <a:t>Commons</a:t>
            </a:r>
            <a:r>
              <a:rPr lang="cs-CZ" sz="900" dirty="0">
                <a:effectLst/>
              </a:rPr>
              <a:t> [online]. [cit. </a:t>
            </a:r>
            <a:r>
              <a:rPr lang="cs-CZ" sz="900" dirty="0" smtClean="0">
                <a:effectLst/>
              </a:rPr>
              <a:t>30.7.2013]. </a:t>
            </a:r>
            <a:r>
              <a:rPr lang="cs-CZ" sz="900" dirty="0">
                <a:effectLst/>
              </a:rPr>
              <a:t>Dostupný na WWW: http://cs.wikipedia.org/wiki/Odysseia#mediaviewer/Soubor:Francesco_Primaticcio_002.jpg </a:t>
            </a:r>
            <a:endParaRPr lang="cs-CZ" sz="900" dirty="0" smtClean="0">
              <a:effectLst/>
            </a:endParaRPr>
          </a:p>
          <a:p>
            <a:pPr algn="l"/>
            <a:r>
              <a:rPr lang="cs-CZ" sz="900" dirty="0">
                <a:effectLst/>
              </a:rPr>
              <a:t>AUTOR NEUVEDEN. </a:t>
            </a:r>
            <a:r>
              <a:rPr lang="cs-CZ" sz="900" i="1" dirty="0" err="1">
                <a:effectLst/>
              </a:rPr>
              <a:t>Wikimedia</a:t>
            </a:r>
            <a:r>
              <a:rPr lang="cs-CZ" sz="900" i="1" dirty="0">
                <a:effectLst/>
              </a:rPr>
              <a:t> </a:t>
            </a:r>
            <a:r>
              <a:rPr lang="cs-CZ" sz="900" i="1" dirty="0" err="1">
                <a:effectLst/>
              </a:rPr>
              <a:t>Commons</a:t>
            </a:r>
            <a:r>
              <a:rPr lang="cs-CZ" sz="900" dirty="0">
                <a:effectLst/>
              </a:rPr>
              <a:t> [online]. [cit. </a:t>
            </a:r>
            <a:r>
              <a:rPr lang="cs-CZ" sz="900" dirty="0" smtClean="0">
                <a:effectLst/>
              </a:rPr>
              <a:t>30.7.2013]. </a:t>
            </a:r>
            <a:r>
              <a:rPr lang="cs-CZ" sz="900" dirty="0">
                <a:effectLst/>
              </a:rPr>
              <a:t>Dostupný na WWW: http://cs.wikipedia.org/wiki/Charybda#mediaviewer/Soubor:Johann_Heinrich_F%C3%BCssli_054.jpg </a:t>
            </a:r>
            <a:endParaRPr lang="cs-CZ" sz="900" dirty="0" smtClean="0">
              <a:effectLst/>
            </a:endParaRPr>
          </a:p>
          <a:p>
            <a:pPr algn="l"/>
            <a:r>
              <a:rPr lang="cs-CZ" sz="900" dirty="0">
                <a:effectLst/>
              </a:rPr>
              <a:t>HOMÉR. </a:t>
            </a:r>
            <a:r>
              <a:rPr lang="cs-CZ" sz="900" i="1" dirty="0">
                <a:effectLst/>
              </a:rPr>
              <a:t>Odyssea - ukázka</a:t>
            </a:r>
            <a:r>
              <a:rPr lang="cs-CZ" sz="900" dirty="0">
                <a:effectLst/>
              </a:rPr>
              <a:t> [online]. [cit. </a:t>
            </a:r>
            <a:r>
              <a:rPr lang="cs-CZ" sz="900" dirty="0" smtClean="0">
                <a:effectLst/>
              </a:rPr>
              <a:t>30.7.2013]. </a:t>
            </a:r>
            <a:r>
              <a:rPr lang="cs-CZ" sz="900" dirty="0">
                <a:effectLst/>
              </a:rPr>
              <a:t>Dostupný na WWW: http://jaanaak.blog.cz/0904/recko-homer-setkani-odyssea-a-penelopy 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652663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692</TotalTime>
  <Words>1898</Words>
  <Application>Microsoft Office PowerPoint</Application>
  <PresentationFormat>Předvádění na obrazovce (16:9)</PresentationFormat>
  <Paragraphs>161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Tvrdý obal</vt:lpstr>
      <vt:lpstr>Prezentace aplikace PowerPoint</vt:lpstr>
      <vt:lpstr>HOMÉR ILIAS A ODYSSEA</vt:lpstr>
      <vt:lpstr>HOMÉR ÚVOD</vt:lpstr>
      <vt:lpstr>HOMÉR KUSÉ () ŽIVOTOPISNÉ (?) ÚDAJE</vt:lpstr>
      <vt:lpstr>HOMÉR KUSÉ () ŽIVOTOPISNÉ (?) ÚDAJE</vt:lpstr>
      <vt:lpstr>HOMÉR HOMÉRSKÁ OTÁZKA </vt:lpstr>
      <vt:lpstr>HOMÉR ILIAS</vt:lpstr>
      <vt:lpstr>HOMÉR ILIAS</vt:lpstr>
      <vt:lpstr>HOMÉR ILIAS</vt:lpstr>
      <vt:lpstr>HOMÉR ODYSSEA</vt:lpstr>
      <vt:lpstr>HOMÉR ODYSSEA</vt:lpstr>
      <vt:lpstr>HOMÉR ODYSSEA</vt:lpstr>
      <vt:lpstr>HOMÉR ILIAS A ODYSSEA</vt:lpstr>
      <vt:lpstr>HOMÉR DALŠÍ ÚDAJNÁ HOMÉROVA DÍLA</vt:lpstr>
      <vt:lpstr>HOMÉR </vt:lpstr>
      <vt:lpstr>HOMÉR ZDROJE</vt:lpstr>
      <vt:lpstr>HOMÉR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60</cp:revision>
  <dcterms:created xsi:type="dcterms:W3CDTF">2014-04-30T06:53:48Z</dcterms:created>
  <dcterms:modified xsi:type="dcterms:W3CDTF">2014-04-30T18:26:31Z</dcterms:modified>
</cp:coreProperties>
</file>