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3" r:id="rId3"/>
    <p:sldId id="256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589" autoAdjust="0"/>
    <p:restoredTop sz="86370" autoAdjust="0"/>
  </p:normalViewPr>
  <p:slideViewPr>
    <p:cSldViewPr>
      <p:cViewPr>
        <p:scale>
          <a:sx n="70" d="100"/>
          <a:sy n="70" d="100"/>
        </p:scale>
        <p:origin x="-1140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7E1A5-1617-4784-BFA5-082B35B981F3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2DE07-1EF4-4364-AC90-F87F6CD582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139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7E1A5-1617-4784-BFA5-082B35B981F3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2DE07-1EF4-4364-AC90-F87F6CD582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5364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7E1A5-1617-4784-BFA5-082B35B981F3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2DE07-1EF4-4364-AC90-F87F6CD582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4532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7E1A5-1617-4784-BFA5-082B35B981F3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2DE07-1EF4-4364-AC90-F87F6CD582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2960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7E1A5-1617-4784-BFA5-082B35B981F3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2DE07-1EF4-4364-AC90-F87F6CD582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15467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7E1A5-1617-4784-BFA5-082B35B981F3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2DE07-1EF4-4364-AC90-F87F6CD582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83831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7E1A5-1617-4784-BFA5-082B35B981F3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2DE07-1EF4-4364-AC90-F87F6CD582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19614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7E1A5-1617-4784-BFA5-082B35B981F3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2DE07-1EF4-4364-AC90-F87F6CD582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63580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7E1A5-1617-4784-BFA5-082B35B981F3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2DE07-1EF4-4364-AC90-F87F6CD582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195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7E1A5-1617-4784-BFA5-082B35B981F3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2DE07-1EF4-4364-AC90-F87F6CD582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2041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7E1A5-1617-4784-BFA5-082B35B981F3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2DE07-1EF4-4364-AC90-F87F6CD582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87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C7E1A5-1617-4784-BFA5-082B35B981F3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42DE07-1EF4-4364-AC90-F87F6CD582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8163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g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lectrosun.cz/html/erby_slechticke.html" TargetMode="External"/><Relationship Id="rId2" Type="http://schemas.openxmlformats.org/officeDocument/2006/relationships/hyperlink" Target="http://cs.wikipedia.org/wiki/Heraldik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Coat-elements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Název školy: </a:t>
            </a:r>
            <a:r>
              <a:rPr lang="cs-CZ" i="1" dirty="0" smtClean="0">
                <a:solidFill>
                  <a:schemeClr val="tx1"/>
                </a:solidFill>
              </a:rPr>
              <a:t>Základní </a:t>
            </a:r>
            <a:r>
              <a:rPr lang="cs-CZ" i="1" dirty="0" smtClean="0">
                <a:solidFill>
                  <a:schemeClr val="tx1"/>
                </a:solidFill>
              </a:rPr>
              <a:t>škola a mateřská škola, </a:t>
            </a:r>
            <a:r>
              <a:rPr lang="cs-CZ" i="1" noProof="1" smtClean="0">
                <a:solidFill>
                  <a:schemeClr val="tx1"/>
                </a:solidFill>
              </a:rPr>
              <a:t>Hlušice</a:t>
            </a:r>
            <a:endParaRPr lang="cs-CZ" noProof="1" smtClean="0">
              <a:solidFill>
                <a:schemeClr val="tx1"/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Autor: </a:t>
            </a:r>
            <a:r>
              <a:rPr lang="cs-CZ" i="1" dirty="0" smtClean="0">
                <a:solidFill>
                  <a:schemeClr val="tx1"/>
                </a:solidFill>
              </a:rPr>
              <a:t>Mgr. Svatoňová Pavlína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Číslo projektu: CZ.1.07/1.4.00/21.3235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Název: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VY_32_INOVACE_2B_14_Heraldika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defRPr/>
            </a:pPr>
            <a:r>
              <a:rPr lang="cs-CZ" dirty="0">
                <a:solidFill>
                  <a:schemeClr val="tx1"/>
                </a:solidFill>
              </a:rPr>
              <a:t>Téma</a:t>
            </a:r>
            <a:r>
              <a:rPr lang="cs-CZ" dirty="0" smtClean="0">
                <a:solidFill>
                  <a:schemeClr val="tx1"/>
                </a:solidFill>
              </a:rPr>
              <a:t>: Dějepis </a:t>
            </a:r>
            <a:r>
              <a:rPr lang="cs-CZ" dirty="0">
                <a:solidFill>
                  <a:schemeClr val="tx1"/>
                </a:solidFill>
              </a:rPr>
              <a:t>na 2. stupni ZŠ</a:t>
            </a:r>
          </a:p>
          <a:p>
            <a:pPr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196752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1121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budou seznámeni s heraldikou, proč se ve středověku používaly erby a se základními částmi erbů.</a:t>
            </a:r>
          </a:p>
          <a:p>
            <a:r>
              <a:rPr lang="cs-CZ" dirty="0" smtClean="0"/>
              <a:t>Sami se pokusí na základě získaných informací sestavit vlastní rodinný erb.</a:t>
            </a:r>
          </a:p>
          <a:p>
            <a:r>
              <a:rPr lang="cs-CZ" dirty="0" smtClean="0"/>
              <a:t>V hodině dějepisu si vytvoří návrh rodinného erbu a vlastní barevné zpracování erbu proběhne v hodinách výtvarné výchovy.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6941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296144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5400" dirty="0" smtClean="0">
                <a:latin typeface="Algerian" pitchFamily="82" charset="0"/>
              </a:rPr>
              <a:t>Heraldika</a:t>
            </a:r>
            <a:endParaRPr lang="cs-CZ" sz="5400" dirty="0"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844824"/>
            <a:ext cx="7920880" cy="3768824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3400" dirty="0" smtClean="0">
                <a:solidFill>
                  <a:schemeClr val="tx1"/>
                </a:solidFill>
              </a:rPr>
              <a:t>Z latinského </a:t>
            </a:r>
            <a:r>
              <a:rPr lang="cs-CZ" sz="3400" i="1" dirty="0" err="1" smtClean="0">
                <a:solidFill>
                  <a:schemeClr val="tx1"/>
                </a:solidFill>
              </a:rPr>
              <a:t>heraldus</a:t>
            </a:r>
            <a:r>
              <a:rPr lang="cs-CZ" sz="3400" dirty="0" smtClean="0">
                <a:solidFill>
                  <a:schemeClr val="tx1"/>
                </a:solidFill>
              </a:rPr>
              <a:t> </a:t>
            </a:r>
            <a:r>
              <a:rPr lang="cs-CZ" sz="3400" dirty="0" smtClean="0">
                <a:solidFill>
                  <a:schemeClr val="tx1"/>
                </a:solidFill>
              </a:rPr>
              <a:t>– herold, </a:t>
            </a:r>
            <a:r>
              <a:rPr lang="cs-CZ" sz="3400" dirty="0" smtClean="0">
                <a:solidFill>
                  <a:schemeClr val="tx1"/>
                </a:solidFill>
              </a:rPr>
              <a:t>je pomocná věda historická, která se zabývá studiem souhrnu pravidel a zvyklostí, podle nichž se znaky tvoří, popisují, určují a kreslí. Heraldika se uplatňovala zejména ve středověku. Právo mít a dědit erb měly právnické i fyzické osoby. Nezkoumá jen šlechtické erby, ale i znaky států, měst…... Spolupracuje zejména se sfragistikou (nauka o pečetích), genealogií a dějinami umění.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2508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dirty="0" smtClean="0">
                <a:latin typeface="Algerian" pitchFamily="82" charset="0"/>
              </a:rPr>
              <a:t>Ukázky </a:t>
            </a:r>
            <a:r>
              <a:rPr lang="cs-CZ" sz="4800" dirty="0" err="1" smtClean="0">
                <a:latin typeface="Algerian" pitchFamily="82" charset="0"/>
              </a:rPr>
              <a:t>erbŮ</a:t>
            </a:r>
            <a:r>
              <a:rPr lang="cs-CZ" sz="4800" dirty="0" smtClean="0">
                <a:latin typeface="Algerian" pitchFamily="82" charset="0"/>
              </a:rPr>
              <a:t> šlechtických </a:t>
            </a:r>
            <a:r>
              <a:rPr lang="cs-CZ" sz="4800" dirty="0" err="1" smtClean="0">
                <a:latin typeface="Algerian" pitchFamily="82" charset="0"/>
              </a:rPr>
              <a:t>rodŮ</a:t>
            </a:r>
            <a:endParaRPr lang="cs-CZ" sz="4800" dirty="0">
              <a:latin typeface="Algerian" pitchFamily="82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72816"/>
            <a:ext cx="2552540" cy="3024336"/>
          </a:xfrm>
        </p:spPr>
      </p:pic>
      <p:sp>
        <p:nvSpPr>
          <p:cNvPr id="5" name="TextovéPole 4"/>
          <p:cNvSpPr txBox="1"/>
          <p:nvPr/>
        </p:nvSpPr>
        <p:spPr>
          <a:xfrm>
            <a:off x="1259632" y="5085184"/>
            <a:ext cx="1188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Morzinové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1556793"/>
            <a:ext cx="2239161" cy="331236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738938" y="5085184"/>
            <a:ext cx="13747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Čeští králové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7887" y="1736813"/>
            <a:ext cx="1960346" cy="295232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660232" y="5085184"/>
            <a:ext cx="2164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Melatrich</a:t>
            </a:r>
            <a:r>
              <a:rPr lang="cs-CZ" dirty="0" smtClean="0"/>
              <a:t> z </a:t>
            </a:r>
            <a:r>
              <a:rPr lang="cs-CZ" dirty="0" err="1" smtClean="0"/>
              <a:t>Aventýna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7012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Ukázky </a:t>
            </a:r>
            <a:r>
              <a:rPr lang="cs-CZ" dirty="0" err="1" smtClean="0">
                <a:latin typeface="Algerian" pitchFamily="82" charset="0"/>
              </a:rPr>
              <a:t>erbŮ</a:t>
            </a:r>
            <a:r>
              <a:rPr lang="cs-CZ" dirty="0" smtClean="0">
                <a:latin typeface="Algerian" pitchFamily="82" charset="0"/>
              </a:rPr>
              <a:t> </a:t>
            </a:r>
            <a:r>
              <a:rPr lang="cs-CZ" dirty="0" err="1" smtClean="0">
                <a:latin typeface="Algerian" pitchFamily="82" charset="0"/>
              </a:rPr>
              <a:t>mĚst</a:t>
            </a:r>
            <a:r>
              <a:rPr lang="cs-CZ" dirty="0" smtClean="0">
                <a:latin typeface="Algerian" pitchFamily="82" charset="0"/>
              </a:rPr>
              <a:t> a obcí</a:t>
            </a:r>
            <a:endParaRPr lang="cs-CZ" dirty="0">
              <a:latin typeface="Algerian" pitchFamily="82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844824"/>
            <a:ext cx="1991138" cy="2488922"/>
          </a:xfrm>
        </p:spPr>
      </p:pic>
      <p:sp>
        <p:nvSpPr>
          <p:cNvPr id="5" name="TextovéPole 4"/>
          <p:cNvSpPr txBox="1"/>
          <p:nvPr/>
        </p:nvSpPr>
        <p:spPr>
          <a:xfrm>
            <a:off x="1619672" y="4600809"/>
            <a:ext cx="823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Chleby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916832"/>
            <a:ext cx="1969785" cy="241691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067944" y="4567702"/>
            <a:ext cx="1618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Městec Králové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7" y="1916832"/>
            <a:ext cx="1881385" cy="230844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625750" y="4518412"/>
            <a:ext cx="1887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Přerov nad Labem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1584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8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erb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>
                <a:solidFill>
                  <a:srgbClr val="C00000"/>
                </a:solidFill>
              </a:rPr>
              <a:t>B</a:t>
            </a:r>
            <a:r>
              <a:rPr lang="cs-CZ" sz="2800" dirty="0" smtClean="0"/>
              <a:t>arevné </a:t>
            </a:r>
            <a:r>
              <a:rPr lang="cs-CZ" sz="2800" dirty="0" smtClean="0"/>
              <a:t>znamení na štítě, </a:t>
            </a:r>
            <a:r>
              <a:rPr lang="cs-CZ" sz="2800" dirty="0"/>
              <a:t>které označuje konkrétní osobu, resp. rod. Znakem erbu je jeho dědičnost a </a:t>
            </a:r>
            <a:r>
              <a:rPr lang="cs-CZ" sz="2800" dirty="0" smtClean="0"/>
              <a:t>stálost.</a:t>
            </a:r>
          </a:p>
          <a:p>
            <a:r>
              <a:rPr lang="cs-CZ" sz="2800" dirty="0" smtClean="0"/>
              <a:t>Středověcí rytíři si erbem označovali přilbu, brněn</a:t>
            </a:r>
            <a:r>
              <a:rPr lang="cs-CZ" dirty="0" smtClean="0"/>
              <a:t>í, štíty a vlajky.</a:t>
            </a:r>
            <a:endParaRPr lang="cs-CZ" dirty="0"/>
          </a:p>
          <a:p>
            <a:r>
              <a:rPr lang="cs-CZ" b="1" i="1" dirty="0" smtClean="0">
                <a:solidFill>
                  <a:srgbClr val="C00000"/>
                </a:solidFill>
              </a:rPr>
              <a:t>K čemu toto označení rytířům sloužilo?</a:t>
            </a:r>
          </a:p>
          <a:p>
            <a:r>
              <a:rPr lang="cs-CZ" dirty="0" smtClean="0"/>
              <a:t>V bitvách sloužilo k rychlé orientaci, k rozeznání spojence od nepřítele.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2178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Části erbu</a:t>
            </a:r>
            <a:endParaRPr lang="cs-CZ" dirty="0">
              <a:latin typeface="Algerian" pitchFamily="82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6812" y="1600200"/>
            <a:ext cx="3770376" cy="4525963"/>
          </a:xfrm>
        </p:spPr>
      </p:pic>
      <p:cxnSp>
        <p:nvCxnSpPr>
          <p:cNvPr id="10" name="Přímá spojnice se šipkou 9"/>
          <p:cNvCxnSpPr/>
          <p:nvPr/>
        </p:nvCxnSpPr>
        <p:spPr>
          <a:xfrm>
            <a:off x="1979712" y="1556792"/>
            <a:ext cx="2304256" cy="360040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151620" y="1367480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klenot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35696" y="2060848"/>
            <a:ext cx="982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točenice</a:t>
            </a:r>
            <a:endParaRPr lang="cs-CZ" dirty="0"/>
          </a:p>
        </p:txBody>
      </p:sp>
      <p:cxnSp>
        <p:nvCxnSpPr>
          <p:cNvPr id="14" name="Přímá spojnice se šipkou 13"/>
          <p:cNvCxnSpPr>
            <a:stCxn id="12" idx="3"/>
          </p:cNvCxnSpPr>
          <p:nvPr/>
        </p:nvCxnSpPr>
        <p:spPr>
          <a:xfrm>
            <a:off x="2818016" y="2245514"/>
            <a:ext cx="1465952" cy="103366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940152" y="2564904"/>
            <a:ext cx="8034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přilba</a:t>
            </a:r>
            <a:endParaRPr lang="cs-CZ" sz="2000" b="1" dirty="0"/>
          </a:p>
        </p:txBody>
      </p:sp>
      <p:cxnSp>
        <p:nvCxnSpPr>
          <p:cNvPr id="17" name="Přímá spojnice se šipkou 16"/>
          <p:cNvCxnSpPr>
            <a:stCxn id="15" idx="1"/>
          </p:cNvCxnSpPr>
          <p:nvPr/>
        </p:nvCxnSpPr>
        <p:spPr>
          <a:xfrm flipH="1" flipV="1">
            <a:off x="4788024" y="2749571"/>
            <a:ext cx="1152128" cy="15388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5724128" y="2245514"/>
            <a:ext cx="1227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přikrývadla</a:t>
            </a:r>
            <a:endParaRPr lang="cs-CZ" dirty="0"/>
          </a:p>
        </p:txBody>
      </p:sp>
      <p:cxnSp>
        <p:nvCxnSpPr>
          <p:cNvPr id="20" name="Přímá spojnice se šipkou 19"/>
          <p:cNvCxnSpPr/>
          <p:nvPr/>
        </p:nvCxnSpPr>
        <p:spPr>
          <a:xfrm flipH="1">
            <a:off x="5220072" y="2430180"/>
            <a:ext cx="504056" cy="134724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836633" y="3460358"/>
            <a:ext cx="596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pole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555101" y="4036422"/>
            <a:ext cx="878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obecné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458262" y="3987350"/>
            <a:ext cx="10968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heroldské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259632" y="3829690"/>
            <a:ext cx="9316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štítonoš</a:t>
            </a:r>
            <a:endParaRPr lang="cs-CZ" dirty="0"/>
          </a:p>
        </p:txBody>
      </p:sp>
      <p:cxnSp>
        <p:nvCxnSpPr>
          <p:cNvPr id="26" name="Přímá spojnice se šipkou 25"/>
          <p:cNvCxnSpPr>
            <a:stCxn id="24" idx="3"/>
          </p:cNvCxnSpPr>
          <p:nvPr/>
        </p:nvCxnSpPr>
        <p:spPr>
          <a:xfrm>
            <a:off x="2191297" y="4014356"/>
            <a:ext cx="940543" cy="0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4144218" y="4612486"/>
            <a:ext cx="5232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štít</a:t>
            </a:r>
            <a:endParaRPr lang="cs-CZ" sz="2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052750" y="5540883"/>
            <a:ext cx="761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motto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8858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15" grpId="0"/>
      <p:bldP spid="18" grpId="0"/>
      <p:bldP spid="21" grpId="0"/>
      <p:bldP spid="22" grpId="0"/>
      <p:bldP spid="23" grpId="0"/>
      <p:bldP spid="24" grpId="0"/>
      <p:bldP spid="27" grpId="0"/>
      <p:bldP spid="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Váš úkol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600" dirty="0" smtClean="0">
                <a:solidFill>
                  <a:srgbClr val="C00000"/>
                </a:solidFill>
              </a:rPr>
              <a:t>Zamyslete se nad znaky, které by vystihovaly vaši rodinu a pokuste se navrhnout váš rodinný erb.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23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4525963"/>
          </a:xfrm>
        </p:spPr>
        <p:txBody>
          <a:bodyPr>
            <a:norm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Heraldika. In </a:t>
            </a:r>
            <a:r>
              <a:rPr lang="cs-CZ" sz="1400" i="1" dirty="0" err="1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 : </a:t>
            </a:r>
            <a:r>
              <a:rPr lang="cs-CZ" sz="1400" i="1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1400" i="1" dirty="0" err="1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[online]. St.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Petersburg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(Florida) :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Foundation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, 2004, last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modified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on 2011 [cit. 2011-12-19]. Dostupné z WWW: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2"/>
              </a:rPr>
              <a:t>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cs.wikipedia.org/wiki/Heraldika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.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sz="1400" dirty="0" smtClean="0"/>
              <a:t>ŠUK</a:t>
            </a:r>
            <a:r>
              <a:rPr lang="cs-CZ" sz="1400" dirty="0"/>
              <a:t>, Jiří; SEVERA, Jan. </a:t>
            </a:r>
            <a:r>
              <a:rPr lang="cs-CZ" sz="1400" i="1" dirty="0"/>
              <a:t>www.electrosun.cz</a:t>
            </a:r>
            <a:r>
              <a:rPr lang="cs-CZ" sz="1400" dirty="0"/>
              <a:t> [online]. [cit. 2.4.2012]. Dostupný na WWW: </a:t>
            </a:r>
            <a:r>
              <a:rPr lang="cs-CZ" sz="1400" dirty="0" smtClean="0">
                <a:hlinkClick r:id="rId3"/>
              </a:rPr>
              <a:t>http</a:t>
            </a:r>
            <a:r>
              <a:rPr lang="cs-CZ" sz="1400" dirty="0">
                <a:hlinkClick r:id="rId3"/>
              </a:rPr>
              <a:t>://</a:t>
            </a:r>
            <a:r>
              <a:rPr lang="cs-CZ" sz="1400" dirty="0" smtClean="0">
                <a:hlinkClick r:id="rId3"/>
              </a:rPr>
              <a:t>www.electrosun.cz/html/erby_slechticke.html</a:t>
            </a:r>
            <a:r>
              <a:rPr lang="cs-CZ" sz="1400" dirty="0" smtClean="0"/>
              <a:t> . </a:t>
            </a:r>
            <a:endParaRPr lang="cs-CZ" sz="1400" dirty="0"/>
          </a:p>
          <a:p>
            <a:pPr>
              <a:defRPr/>
            </a:pPr>
            <a:r>
              <a:rPr lang="cs-CZ" sz="1400" dirty="0"/>
              <a:t>QYD. </a:t>
            </a:r>
            <a:r>
              <a:rPr lang="cs-CZ" sz="1400" i="1" dirty="0"/>
              <a:t>www.wikipedia.org</a:t>
            </a:r>
            <a:r>
              <a:rPr lang="cs-CZ" sz="1400" dirty="0"/>
              <a:t> [online]. [cit. 2.4.2012]. Dostupný na WWW: </a:t>
            </a:r>
            <a:r>
              <a:rPr lang="cs-CZ" sz="1400" dirty="0" smtClean="0">
                <a:hlinkClick r:id="rId4"/>
              </a:rPr>
              <a:t>http</a:t>
            </a:r>
            <a:r>
              <a:rPr lang="cs-CZ" sz="1400" dirty="0">
                <a:hlinkClick r:id="rId4"/>
              </a:rPr>
              <a:t>://</a:t>
            </a:r>
            <a:r>
              <a:rPr lang="cs-CZ" sz="1400" dirty="0" smtClean="0">
                <a:hlinkClick r:id="rId4"/>
              </a:rPr>
              <a:t>cs.wikipedia.org/wiki/Soubor:Coat-elements.png</a:t>
            </a:r>
            <a:r>
              <a:rPr lang="cs-CZ" sz="1400" dirty="0" smtClean="0"/>
              <a:t> 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Vlastní text autora</a:t>
            </a:r>
          </a:p>
          <a:p>
            <a:pPr marL="0" indent="0"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71165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93</TotalTime>
  <Words>288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 </vt:lpstr>
      <vt:lpstr>Anotace</vt:lpstr>
      <vt:lpstr>Heraldika</vt:lpstr>
      <vt:lpstr>Ukázky erbŮ šlechtických rodŮ</vt:lpstr>
      <vt:lpstr>Ukázky erbŮ mĚst a obcí</vt:lpstr>
      <vt:lpstr>erb</vt:lpstr>
      <vt:lpstr>Části erbu</vt:lpstr>
      <vt:lpstr>Váš úkol</vt:lpstr>
      <vt:lpstr>Zdroje: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ZS</dc:creator>
  <cp:lastModifiedBy>Martin Králík</cp:lastModifiedBy>
  <cp:revision>19</cp:revision>
  <dcterms:created xsi:type="dcterms:W3CDTF">2011-09-19T11:21:08Z</dcterms:created>
  <dcterms:modified xsi:type="dcterms:W3CDTF">2012-04-02T08:55:30Z</dcterms:modified>
</cp:coreProperties>
</file>