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8" r:id="rId12"/>
    <p:sldId id="269" r:id="rId13"/>
    <p:sldId id="270" r:id="rId14"/>
    <p:sldId id="271" r:id="rId15"/>
    <p:sldId id="272" r:id="rId16"/>
    <p:sldId id="273" r:id="rId17"/>
    <p:sldId id="259" r:id="rId18"/>
    <p:sldId id="267" r:id="rId19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5" autoAdjust="0"/>
    <p:restoredTop sz="94660"/>
  </p:normalViewPr>
  <p:slideViewPr>
    <p:cSldViewPr>
      <p:cViewPr varScale="1">
        <p:scale>
          <a:sx n="92" d="100"/>
          <a:sy n="92" d="100"/>
        </p:scale>
        <p:origin x="-756" y="-9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23D21-FAB5-4393-B54D-E995D1E85A59}" type="datetimeFigureOut">
              <a:rPr lang="cs-CZ" smtClean="0"/>
              <a:t>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CB05B-B6F6-49A1-BB21-23B5F22BF2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50909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23D21-FAB5-4393-B54D-E995D1E85A59}" type="datetimeFigureOut">
              <a:rPr lang="cs-CZ" smtClean="0"/>
              <a:t>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CB05B-B6F6-49A1-BB21-23B5F22BF2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97534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23D21-FAB5-4393-B54D-E995D1E85A59}" type="datetimeFigureOut">
              <a:rPr lang="cs-CZ" smtClean="0"/>
              <a:t>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CB05B-B6F6-49A1-BB21-23B5F22BF2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18998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900113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900113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23D21-FAB5-4393-B54D-E995D1E85A59}" type="datetimeFigureOut">
              <a:rPr lang="cs-CZ" smtClean="0"/>
              <a:t>1.5.2014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CB05B-B6F6-49A1-BB21-23B5F22BF2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51945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23D21-FAB5-4393-B54D-E995D1E85A59}" type="datetimeFigureOut">
              <a:rPr lang="cs-CZ" smtClean="0"/>
              <a:t>1.5.2014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CB05B-B6F6-49A1-BB21-23B5F22BF2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5865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23D21-FAB5-4393-B54D-E995D1E85A59}" type="datetimeFigureOut">
              <a:rPr lang="cs-CZ" smtClean="0"/>
              <a:t>1.5.2014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CB05B-B6F6-49A1-BB21-23B5F22BF2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20236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23D21-FAB5-4393-B54D-E995D1E85A59}" type="datetimeFigureOut">
              <a:rPr lang="cs-CZ" smtClean="0"/>
              <a:t>1.5.2014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CB05B-B6F6-49A1-BB21-23B5F22BF2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99090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23D21-FAB5-4393-B54D-E995D1E85A59}" type="datetimeFigureOut">
              <a:rPr lang="cs-CZ" smtClean="0"/>
              <a:t>1.5.2014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CB05B-B6F6-49A1-BB21-23B5F22BF2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16814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23D21-FAB5-4393-B54D-E995D1E85A59}" type="datetimeFigureOut">
              <a:rPr lang="cs-CZ" smtClean="0"/>
              <a:t>1.5.2014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CB05B-B6F6-49A1-BB21-23B5F22BF2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810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23D21-FAB5-4393-B54D-E995D1E85A59}" type="datetimeFigureOut">
              <a:rPr lang="cs-CZ" smtClean="0"/>
              <a:t>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CB05B-B6F6-49A1-BB21-23B5F22BF2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58738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54781"/>
            <a:ext cx="2057400" cy="32908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54781"/>
            <a:ext cx="6019800" cy="329088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23D21-FAB5-4393-B54D-E995D1E85A59}" type="datetimeFigureOut">
              <a:rPr lang="cs-CZ" smtClean="0"/>
              <a:t>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CB05B-B6F6-49A1-BB21-23B5F22BF2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74840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C23D21-FAB5-4393-B54D-E995D1E85A59}" type="datetimeFigureOut">
              <a:rPr lang="cs-CZ" smtClean="0"/>
              <a:t>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DCB05B-B6F6-49A1-BB21-23B5F22BF2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9967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tmp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upload.wikimedia.org/wikipedia/commons/6/69/Alexandre_Dumas_Signature.svg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sk.wikipedia.org/wiki/S%C3%BAbor:Alexandre_Dumas.jpg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hyperlink" Target="http://en.wikipedia.org/wiki/File:Pantheon_Grablege_Dumas_Zola_Hugo.jpg" TargetMode="External"/><Relationship Id="rId7" Type="http://schemas.openxmlformats.org/officeDocument/2006/relationships/hyperlink" Target="http://upload.wikimedia.org/wikipedia/commons/a/a2/Metro_de_Paris_-_Ligne_2_-_Alexandre_Dumas_03.jpg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jpeg"/><Relationship Id="rId5" Type="http://schemas.openxmlformats.org/officeDocument/2006/relationships/hyperlink" Target="http://commons.wikimedia.org/wiki/File:Auguste_Maquet_1847.jpg" TargetMode="Externa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11.jpeg"/><Relationship Id="rId7" Type="http://schemas.openxmlformats.org/officeDocument/2006/relationships/image" Target="../media/image8.jpeg"/><Relationship Id="rId12" Type="http://schemas.openxmlformats.org/officeDocument/2006/relationships/image" Target="../media/image16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ommons.wikimedia.org/wiki/File:Auguste_Maquet_1847.jpg" TargetMode="External"/><Relationship Id="rId11" Type="http://schemas.openxmlformats.org/officeDocument/2006/relationships/image" Target="../media/image15.jpeg"/><Relationship Id="rId5" Type="http://schemas.openxmlformats.org/officeDocument/2006/relationships/image" Target="../media/image5.jpeg"/><Relationship Id="rId10" Type="http://schemas.openxmlformats.org/officeDocument/2006/relationships/image" Target="../media/image14.jpeg"/><Relationship Id="rId4" Type="http://schemas.openxmlformats.org/officeDocument/2006/relationships/hyperlink" Target="http://sk.wikipedia.org/wiki/S%C3%BAbor:Alexandre_Dumas.jpg" TargetMode="External"/><Relationship Id="rId9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7" Type="http://schemas.openxmlformats.org/officeDocument/2006/relationships/image" Target="../media/image19.jpeg"/><Relationship Id="rId2" Type="http://schemas.openxmlformats.org/officeDocument/2006/relationships/hyperlink" Target="http://en.wikipedia.org/wiki/File:Dartagnan-musketeers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en.wikipedia.org/wiki/File:CC_No_01_Three_Musketeers.jpg" TargetMode="External"/><Relationship Id="rId5" Type="http://schemas.openxmlformats.org/officeDocument/2006/relationships/image" Target="../media/image18.jpeg"/><Relationship Id="rId4" Type="http://schemas.openxmlformats.org/officeDocument/2006/relationships/hyperlink" Target="http://en.wikipedia.org/wiki/File:Sculpture_group_of_musketeers_in_Condom,_France.JPG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hyperlink" Target="http://commons.wikimedia.org/wiki/File:Edmond_Dant%C3%A8s.JPG" TargetMode="Externa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" y="0"/>
            <a:ext cx="9143999" cy="51435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8" name="Group 4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827445101"/>
              </p:ext>
            </p:extLst>
          </p:nvPr>
        </p:nvGraphicFramePr>
        <p:xfrm>
          <a:off x="467544" y="1548191"/>
          <a:ext cx="8136582" cy="3511214"/>
        </p:xfrm>
        <a:graphic>
          <a:graphicData uri="http://schemas.openxmlformats.org/drawingml/2006/table">
            <a:tbl>
              <a:tblPr/>
              <a:tblGrid>
                <a:gridCol w="2074304"/>
                <a:gridCol w="6062278"/>
              </a:tblGrid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3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OP VK 1.5 25549863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projektu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Soukromá střední škola podnikání a managementu, o.p.s.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Český jazyk a literatura (</a:t>
                      </a: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klíčová aktivita III/2)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Téma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Alexandre Dumas starší 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2.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Dušan Kráčmar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9624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Cílem prezentace je přestavit žákům životní osudy a dílo Alexandra Dumase staršího – představitele francouzského realismu a současně si uvědomit podobu jeho tvorby                v širších literárních souvislostech.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1. 5. 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2013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9" name="Skupina 8"/>
          <p:cNvGrpSpPr/>
          <p:nvPr/>
        </p:nvGrpSpPr>
        <p:grpSpPr>
          <a:xfrm>
            <a:off x="130145" y="-1019"/>
            <a:ext cx="8883709" cy="1531420"/>
            <a:chOff x="-92650" y="483518"/>
            <a:chExt cx="8883709" cy="1531420"/>
          </a:xfrm>
        </p:grpSpPr>
        <p:pic>
          <p:nvPicPr>
            <p:cNvPr id="10" name="Obrázek 9" descr="Výřez obrazovky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9592" y="483518"/>
              <a:ext cx="6614081" cy="1531420"/>
            </a:xfrm>
            <a:prstGeom prst="rect">
              <a:avLst/>
            </a:prstGeom>
          </p:spPr>
        </p:pic>
        <p:pic>
          <p:nvPicPr>
            <p:cNvPr id="11" name="Obrázek 10" descr="loga soukrškolyvjpeg.jp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3221" b="6723"/>
            <a:stretch/>
          </p:blipFill>
          <p:spPr bwMode="auto">
            <a:xfrm>
              <a:off x="-92650" y="483518"/>
              <a:ext cx="992242" cy="9984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2" name="Obrázek 11" descr="loga soukrškolyvjpeg.jpg"/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6334" b="10296"/>
            <a:stretch/>
          </p:blipFill>
          <p:spPr bwMode="auto">
            <a:xfrm>
              <a:off x="7513672" y="483518"/>
              <a:ext cx="1277387" cy="1531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Obdélník 12"/>
            <p:cNvSpPr/>
            <p:nvPr/>
          </p:nvSpPr>
          <p:spPr>
            <a:xfrm>
              <a:off x="-92650" y="1482004"/>
              <a:ext cx="992242" cy="53293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6670373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1" y="0"/>
            <a:ext cx="9144000" cy="5143500"/>
            <a:chOff x="1" y="0"/>
            <a:chExt cx="9144000" cy="5143500"/>
          </a:xfrm>
        </p:grpSpPr>
        <p:sp>
          <p:nvSpPr>
            <p:cNvPr id="4" name="Obdélník 3"/>
            <p:cNvSpPr/>
            <p:nvPr/>
          </p:nvSpPr>
          <p:spPr>
            <a:xfrm>
              <a:off x="1" y="0"/>
              <a:ext cx="9143999" cy="5143500"/>
            </a:xfrm>
            <a:prstGeom prst="rect">
              <a:avLst/>
            </a:prstGeom>
            <a:solidFill>
              <a:schemeClr val="bg2">
                <a:lumMod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 descr="File:Alexandre Dumas Signature.sv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" y="771550"/>
              <a:ext cx="9144000" cy="381642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219822"/>
            <a:ext cx="7772400" cy="1102519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ALEXANDRE DUMAS STARŠÍ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6516216" y="4587974"/>
            <a:ext cx="2448272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© Dušan Kráčmar 2013</a:t>
            </a:r>
            <a:endParaRPr lang="cs-CZ" sz="18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831275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" y="0"/>
            <a:ext cx="9143999" cy="51435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23478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ALEXANDRE DUMAS STARŠÍ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ÚVOD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07504" y="1347614"/>
            <a:ext cx="6264696" cy="352839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2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ředstavitel </a:t>
            </a:r>
            <a:r>
              <a:rPr lang="cs-CZ" sz="2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romantismu </a:t>
            </a:r>
            <a:r>
              <a:rPr lang="cs-CZ" sz="2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francouzské literatuře žijící v letech </a:t>
            </a:r>
            <a:r>
              <a:rPr lang="cs-CZ" sz="2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1802 – 1870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2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velmi plodný autor, krom čtyř dětí zplodil  celou řadu </a:t>
            </a:r>
            <a:r>
              <a:rPr lang="cs-CZ" sz="2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divadelních her, románů, cestopisů, pamětí </a:t>
            </a:r>
            <a:r>
              <a:rPr lang="cs-CZ" sz="2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sz="2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td.</a:t>
            </a:r>
          </a:p>
          <a:p>
            <a:pPr marL="285750" indent="-28575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2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není však autorem </a:t>
            </a:r>
            <a:r>
              <a:rPr lang="cs-CZ" sz="2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(v pravém slova smyslu) </a:t>
            </a:r>
            <a:r>
              <a:rPr lang="cs-CZ" sz="2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všech děl, pod kterými je podepsán</a:t>
            </a:r>
            <a:r>
              <a:rPr lang="cs-CZ" sz="2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řadu z nich upravil, podílel se na nich spoluautorsky či pouze svým jménem zaštítil – souvisí to se způsobem jeho tvorby (viz další snímky)   </a:t>
            </a:r>
            <a:r>
              <a:rPr lang="cs-CZ" sz="2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endParaRPr lang="cs-CZ" sz="2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Alexandre Duma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419623"/>
            <a:ext cx="1906398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aoblený obdélník 5"/>
          <p:cNvSpPr/>
          <p:nvPr/>
        </p:nvSpPr>
        <p:spPr>
          <a:xfrm>
            <a:off x="6444208" y="3795886"/>
            <a:ext cx="2520280" cy="1164459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200" b="1" dirty="0" smtClean="0">
                <a:solidFill>
                  <a:srgbClr val="002060"/>
                </a:solidFill>
              </a:rPr>
              <a:t>Romantismus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200" dirty="0">
                <a:solidFill>
                  <a:srgbClr val="002060"/>
                </a:solidFill>
              </a:rPr>
              <a:t>u</a:t>
            </a:r>
            <a:r>
              <a:rPr lang="cs-CZ" sz="1200" dirty="0" smtClean="0">
                <a:solidFill>
                  <a:srgbClr val="002060"/>
                </a:solidFill>
              </a:rPr>
              <a:t>mělecký směr přibližně konce 18. a první poloviny 19. století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200" dirty="0">
                <a:solidFill>
                  <a:srgbClr val="002060"/>
                </a:solidFill>
              </a:rPr>
              <a:t>k</a:t>
            </a:r>
            <a:r>
              <a:rPr lang="cs-CZ" sz="1200" dirty="0" smtClean="0">
                <a:solidFill>
                  <a:srgbClr val="002060"/>
                </a:solidFill>
              </a:rPr>
              <a:t>lade důraz především na cit (láska), prožitek, fantazii                  a snění, má oblibu v historii</a:t>
            </a:r>
            <a:endParaRPr lang="cs-CZ" sz="12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932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" y="0"/>
            <a:ext cx="9143999" cy="51435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23478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ALEXANDRE DUMAS STARŠÍ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ŽIVOTNÍ OSUDY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07504" y="1203598"/>
            <a:ext cx="8856984" cy="352839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16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arodil se </a:t>
            </a:r>
            <a:r>
              <a:rPr lang="cs-CZ" sz="1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24. 7. 1802 </a:t>
            </a: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malém městečku </a:t>
            </a:r>
            <a:r>
              <a:rPr lang="cs-CZ" sz="1600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Villers-Cotterets</a:t>
            </a: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 severu Francie v rodině divizního generála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16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22 letech odešel do Paříže, kde pracoval jako písař a po večerech začal tvořit svá první díla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té době se mu narodil i jeho syn označovaný jako </a:t>
            </a:r>
            <a:r>
              <a:rPr lang="cs-CZ" sz="1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Alexandre Dumas mladší - </a:t>
            </a: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rovněž významný dramatik a prozaik (např. dílo Dáma s kaméliemi)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16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konci 30. let 19. století se seznámil s historikem </a:t>
            </a:r>
            <a:r>
              <a:rPr lang="cs-CZ" sz="1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Augustem </a:t>
            </a:r>
            <a:r>
              <a:rPr lang="cs-CZ" sz="16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Maquetem</a:t>
            </a:r>
            <a:r>
              <a:rPr lang="cs-CZ" sz="1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vyhledával materiál                                 a vypracovával nástin děje pro nejslavnější Dumasova historická díla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třebaže za svůj život vydělal mnoho peněz, díky chybným podnikatelským investicím a rozmařilému způsobu života se ve stáří ocitl na mizině a ke konci života se tak uchýlil ke svému synovi do Puys (severní Francie v </a:t>
            </a:r>
            <a:r>
              <a:rPr lang="cs-CZ" sz="16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ormandii), kde </a:t>
            </a:r>
            <a:r>
              <a:rPr lang="cs-CZ" sz="1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5. 12. 1870</a:t>
            </a: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zemřel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16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nes je po něm např. pojmenována jedna ze stanic pařížského metra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16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aše televizní tvorba beletristicky zpracovala jeho životní osudy v roce 1970 do </a:t>
            </a:r>
            <a:r>
              <a:rPr lang="cs-CZ" sz="1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seriálu </a:t>
            </a: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scénáristy  Jaroslava Dietla a režiséra </a:t>
            </a:r>
            <a:r>
              <a:rPr lang="cs-CZ" sz="16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aroslava Dudka (oba mj. Nemocnice na kraji města) s Vladimírem Menšíkem v hlavní roli</a:t>
            </a:r>
            <a:endParaRPr lang="cs-CZ" sz="16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493243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" y="0"/>
            <a:ext cx="9143999" cy="51435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23478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ALEXANDRE DUMAS STARŠÍ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ŽIVOTNÍ OSUDY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5122" name="Picture 2" descr="http://upload.wikimedia.org/wikipedia/commons/4/47/ADumas_hijo_0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7" y="1605105"/>
            <a:ext cx="1741726" cy="1928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upload.wikimedia.org/wikipedia/commons/thumb/2/22/Pantheon_Grablege_Dumas_Zola_Hugo.jpg/180px-Pantheon_Grablege_Dumas_Zola_Hugo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906807"/>
            <a:ext cx="1948017" cy="1461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://upload.wikimedia.org/wikipedia/commons/thumb/4/43/Auguste_Maquet_1847.jpg/220px-Auguste_Maquet_1847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451236"/>
            <a:ext cx="1656184" cy="2235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Podnadpis 2"/>
          <p:cNvSpPr txBox="1">
            <a:spLocks/>
          </p:cNvSpPr>
          <p:nvPr/>
        </p:nvSpPr>
        <p:spPr>
          <a:xfrm>
            <a:off x="0" y="3936694"/>
            <a:ext cx="2448272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Alexandre Dumas mladší,             k jehož otcovství se odmítal Dumas 7 let přiznat…</a:t>
            </a:r>
            <a:endParaRPr lang="cs-CZ" sz="1400" i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2267744" y="4005367"/>
            <a:ext cx="2448272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August Maquet – spolustrůjce Dumasových úspěchů</a:t>
            </a:r>
            <a:endParaRPr lang="cs-CZ" sz="1400" i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Podnadpis 2"/>
          <p:cNvSpPr txBox="1">
            <a:spLocks/>
          </p:cNvSpPr>
          <p:nvPr/>
        </p:nvSpPr>
        <p:spPr>
          <a:xfrm>
            <a:off x="6695728" y="3936694"/>
            <a:ext cx="2448272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hrobka A. Dumase v pařížském Panteonu, kde je pohřben spolu s V. Hugem nebo E. Zolou</a:t>
            </a:r>
            <a:endParaRPr lang="cs-CZ" sz="1400" i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8" name="Picture 8" descr="File:Metro de Paris - Ligne 2 - Alexandre Dumas 03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923678"/>
            <a:ext cx="1948018" cy="1461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Podnadpis 2"/>
          <p:cNvSpPr txBox="1">
            <a:spLocks/>
          </p:cNvSpPr>
          <p:nvPr/>
        </p:nvSpPr>
        <p:spPr>
          <a:xfrm>
            <a:off x="4591519" y="3936694"/>
            <a:ext cx="1876010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1400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tanice metra pojmenovaná po Alexandru Dumasovi</a:t>
            </a:r>
            <a:endParaRPr lang="cs-CZ" sz="1400" i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719712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" y="0"/>
            <a:ext cx="9143999" cy="51435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23478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ALEXANDRE DUMAS STARŠÍ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ZPŮSOB TVORBY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07504" y="1347614"/>
            <a:ext cx="8856984" cy="352839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Alexandre Dumas starší je podepsán po 257 svazky prozaických a dramatických děl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16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rosazoval zásadu, že </a:t>
            </a:r>
            <a:r>
              <a:rPr lang="cs-CZ" sz="1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 se má přizpůsobit většinovému vkusu čtenářů, </a:t>
            </a: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 psát způsobem, jakým chtějí oni – s nadsázkou se dá říci, že jeho spisovatelská dílna (viz další snímky) představovala jakési komerční médium tehdejší doby </a:t>
            </a: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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16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v</a:t>
            </a: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e výsledku to znamenalo:</a:t>
            </a:r>
          </a:p>
          <a:p>
            <a:pPr marL="742950" lvl="1" indent="-285750" algn="l">
              <a:buFont typeface="Wingdings" panose="05000000000000000000" pitchFamily="2" charset="2"/>
              <a:buChar char="ü"/>
            </a:pPr>
            <a:r>
              <a:rPr lang="cs-CZ" sz="16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důraznit </a:t>
            </a:r>
            <a:r>
              <a:rPr lang="cs-CZ" sz="1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dějovou stránku děl</a:t>
            </a: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 potlačit složité a dlouhé psychologické charakteristiky při prokreslování postav příběhu</a:t>
            </a:r>
          </a:p>
          <a:p>
            <a:pPr marL="742950" lvl="1" indent="-285750" algn="l">
              <a:buFont typeface="Wingdings" panose="05000000000000000000" pitchFamily="2" charset="2"/>
              <a:buChar char="ü"/>
            </a:pP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přidat na </a:t>
            </a:r>
            <a:r>
              <a:rPr lang="cs-CZ" sz="1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akčních prvcích </a:t>
            </a: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děj musí být dostatečně dobrodružný, plný tehdy žádaných romantických prvků – lásky, odvahy, soubojů na život a na smrt atd.</a:t>
            </a: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cs-CZ" sz="16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ento pohled na literaturu není tak zavrženíhodný, jak se na první pohled může zdát – úzce souvisí                 s </a:t>
            </a:r>
            <a:r>
              <a:rPr lang="cs-CZ" sz="1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otázkou samotného smyslu literatury </a:t>
            </a: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má literatura sloužit čtenáři nebo autorovi, co je jejím smyslem???  </a:t>
            </a:r>
            <a:r>
              <a:rPr lang="cs-CZ" sz="20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14698909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bldLvl="2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" y="0"/>
            <a:ext cx="9143999" cy="51435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23478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ALEXANDRE DUMAS STARŠÍ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LITERATURA: AUTOR X ČTENÁŘ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07504" y="1347614"/>
            <a:ext cx="8856984" cy="4320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utvořených čtyřčlenných skupinách najděte argumenty pro a proti:</a:t>
            </a:r>
          </a:p>
        </p:txBody>
      </p:sp>
      <p:cxnSp>
        <p:nvCxnSpPr>
          <p:cNvPr id="6" name="Přímá spojnice 5"/>
          <p:cNvCxnSpPr/>
          <p:nvPr/>
        </p:nvCxnSpPr>
        <p:spPr>
          <a:xfrm>
            <a:off x="4283968" y="1795636"/>
            <a:ext cx="0" cy="3240360"/>
          </a:xfrm>
          <a:prstGeom prst="line">
            <a:avLst/>
          </a:prstGeom>
          <a:ln w="3175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Podnadpis 2"/>
          <p:cNvSpPr txBox="1">
            <a:spLocks/>
          </p:cNvSpPr>
          <p:nvPr/>
        </p:nvSpPr>
        <p:spPr>
          <a:xfrm>
            <a:off x="827584" y="1795636"/>
            <a:ext cx="2448272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18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Podnadpis 2"/>
          <p:cNvSpPr txBox="1">
            <a:spLocks/>
          </p:cNvSpPr>
          <p:nvPr/>
        </p:nvSpPr>
        <p:spPr>
          <a:xfrm>
            <a:off x="251520" y="1779662"/>
            <a:ext cx="3888432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 MÁ PSÁT PODLE SVÝCH POCITŮ</a:t>
            </a:r>
            <a:endParaRPr lang="cs-CZ" sz="18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Podnadpis 2"/>
          <p:cNvSpPr txBox="1">
            <a:spLocks/>
          </p:cNvSpPr>
          <p:nvPr/>
        </p:nvSpPr>
        <p:spPr>
          <a:xfrm>
            <a:off x="4534953" y="1795636"/>
            <a:ext cx="4608512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 MÁ PSÁT PODLE POŽADAVKŮ ČTENÁŘE</a:t>
            </a:r>
            <a:endParaRPr lang="cs-CZ" sz="18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251520" y="2229408"/>
            <a:ext cx="3888432" cy="271860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1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cs-CZ" sz="1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ílo je „pravdivější“, mohou v něm tak být obsaženy hluboké myšlenky a dílo může mít vyšší úroveň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1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sz="1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s knihou, kterou (téměř) nikdo nečte, má taková literatura smysl???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1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sz="1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utor píše pro sebe ze sobeckých důvodů – uspokojuje svou potřebu psát, psaní mu pomáhá orientovat se v životě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1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r>
              <a:rPr lang="cs-CZ" sz="1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xistuje však i mnoho grafomanů, kteří zneuctěni a zneuznáni okolím si svůj život díky literatuře pokazili… 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1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   </a:t>
            </a:r>
            <a:r>
              <a:rPr lang="cs-CZ" sz="1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14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Podnadpis 2"/>
          <p:cNvSpPr txBox="1">
            <a:spLocks/>
          </p:cNvSpPr>
          <p:nvPr/>
        </p:nvSpPr>
        <p:spPr>
          <a:xfrm>
            <a:off x="4716016" y="2229408"/>
            <a:ext cx="3888432" cy="271860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1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r>
              <a:rPr lang="cs-CZ" sz="1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iteratura se dostává mezi veřejnost – lidé jsou vzdělanější, rozšíří si své obzory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1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r>
              <a:rPr lang="cs-CZ" sz="1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idé nejsou vzdělanější,</a:t>
            </a:r>
            <a:r>
              <a:rPr lang="cs-CZ" sz="1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dostanou co chtějí – plytkou zábavu, která je k ničemu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1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když lidé dostanou co chtějí, učiní je to šťastnými a to je přece cíl života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1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sz="1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 to skutečně cíl života, co je to vlastně štěstí – muška jenom zlatá </a:t>
            </a:r>
            <a:r>
              <a:rPr lang="cs-CZ" sz="1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 ???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1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j</a:t>
            </a:r>
            <a:r>
              <a:rPr lang="cs-CZ" sz="1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ak se pozná</a:t>
            </a:r>
            <a:r>
              <a:rPr lang="cs-CZ" sz="1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kvalitní literatura, proč by ji nemohla poznat pětiletá holčička spíše než šedesátiletý profesor???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1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</a:t>
            </a:r>
            <a:endParaRPr lang="cs-CZ" sz="14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795445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" y="0"/>
            <a:ext cx="9143999" cy="51435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23478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ALEXANDRE DUMAS STARŠÍ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ZPŮSOB TVORBY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" y="1203598"/>
            <a:ext cx="9143999" cy="352839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již bylo zmíněno, Dumas nemohl a ani nenapsal všech 257 svazků sám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založil si spisovatelskou firmu, která se někdy velmi trefně označuje jako </a:t>
            </a:r>
            <a:r>
              <a:rPr lang="cs-CZ" sz="1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továrna na romány</a:t>
            </a:r>
          </a:p>
          <a:p>
            <a:pPr marL="742950" lvl="1" indent="-285750" algn="l">
              <a:buFont typeface="Wingdings" panose="05000000000000000000" pitchFamily="2" charset="2"/>
              <a:buChar char="ü"/>
            </a:pPr>
            <a:r>
              <a:rPr lang="cs-CZ" sz="16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ochotou </a:t>
            </a:r>
            <a:r>
              <a:rPr lang="cs-CZ" sz="1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přijímal k přepracování nepodařená díla jiných autorů</a:t>
            </a: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dopouštěl se však i </a:t>
            </a:r>
            <a:r>
              <a:rPr lang="cs-CZ" sz="1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plagiátorství</a:t>
            </a: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(„vykrádání“ cizích děl)</a:t>
            </a:r>
          </a:p>
          <a:p>
            <a:pPr marL="742950" lvl="1" indent="-285750" algn="l">
              <a:buFont typeface="Wingdings" panose="05000000000000000000" pitchFamily="2" charset="2"/>
              <a:buChar char="ü"/>
            </a:pPr>
            <a:r>
              <a:rPr lang="cs-CZ" sz="16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eho nejbližší spolupracovník </a:t>
            </a:r>
            <a:r>
              <a:rPr lang="cs-CZ" sz="1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August Maquet </a:t>
            </a: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 vyhledával materiál a poskytoval náměty pro díla, které pak Dumas zpracovával</a:t>
            </a:r>
          </a:p>
          <a:p>
            <a:pPr marL="742950" lvl="1" indent="-285750" algn="l">
              <a:buFont typeface="Wingdings" panose="05000000000000000000" pitchFamily="2" charset="2"/>
              <a:buChar char="ü"/>
            </a:pP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vytvořil kolem sebe </a:t>
            </a:r>
            <a:r>
              <a:rPr lang="cs-CZ" sz="1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skupinu autorů, kteří mistrně ovládali jeho styl psaní </a:t>
            </a: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jejich podle jeho vzoru vytvořená díla pak zaštítil svým jménem, popř. je nechával svým stylem dopracovat detaily svých děl a pak jim za to zaplatil (to byla praxe z malířských dílen)</a:t>
            </a: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cs-CZ" sz="16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</a:t>
            </a: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spěchy svých děl se pak pokoušel finančně zhodnotit i jinak – nechal si pronajal vlastní divadlo (jako je to i dnes u našich umělců-podnikatelů módní) nebo vystavět zámek Monte Christo pojmenovaný podle hrdiny jednoho z jeho nejslavnějších románů</a:t>
            </a: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cs-CZ" sz="16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rávě tyto nevydařené investice způsobily, že Dumas upadl do dluhů (jako je to i dnes u našich umělců-podnikatelů někdy bývá), ze kterých už se do konce života nevymanil       </a:t>
            </a:r>
          </a:p>
        </p:txBody>
      </p:sp>
    </p:spTree>
    <p:extLst>
      <p:ext uri="{BB962C8B-B14F-4D97-AF65-F5344CB8AC3E}">
        <p14:creationId xmlns:p14="http://schemas.microsoft.com/office/powerpoint/2010/main" val="21443802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bldLvl="2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" y="0"/>
            <a:ext cx="9143999" cy="51435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9569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ALEXANDRE DUMAS STARŠÍ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TOVÁRNA NA ROMÁNY</a:t>
            </a:r>
            <a:endParaRPr lang="cs-CZ" dirty="0">
              <a:solidFill>
                <a:srgbClr val="002060"/>
              </a:solidFill>
            </a:endParaRPr>
          </a:p>
        </p:txBody>
      </p:sp>
      <p:grpSp>
        <p:nvGrpSpPr>
          <p:cNvPr id="7183" name="Skupina 7182"/>
          <p:cNvGrpSpPr/>
          <p:nvPr/>
        </p:nvGrpSpPr>
        <p:grpSpPr>
          <a:xfrm>
            <a:off x="179512" y="1131590"/>
            <a:ext cx="8784976" cy="3888432"/>
            <a:chOff x="179512" y="1131590"/>
            <a:chExt cx="8784976" cy="3888432"/>
          </a:xfrm>
        </p:grpSpPr>
        <p:grpSp>
          <p:nvGrpSpPr>
            <p:cNvPr id="7177" name="Skupina 7176"/>
            <p:cNvGrpSpPr/>
            <p:nvPr/>
          </p:nvGrpSpPr>
          <p:grpSpPr>
            <a:xfrm>
              <a:off x="179512" y="1131590"/>
              <a:ext cx="8784976" cy="3888432"/>
              <a:chOff x="179512" y="1131590"/>
              <a:chExt cx="8784976" cy="3888432"/>
            </a:xfrm>
          </p:grpSpPr>
          <p:sp>
            <p:nvSpPr>
              <p:cNvPr id="3" name="Obdélník 2"/>
              <p:cNvSpPr/>
              <p:nvPr/>
            </p:nvSpPr>
            <p:spPr>
              <a:xfrm>
                <a:off x="179512" y="1131590"/>
                <a:ext cx="8784976" cy="3888432"/>
              </a:xfrm>
              <a:prstGeom prst="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26" name="Skupina 25"/>
              <p:cNvGrpSpPr/>
              <p:nvPr/>
            </p:nvGrpSpPr>
            <p:grpSpPr>
              <a:xfrm>
                <a:off x="293109" y="1412422"/>
                <a:ext cx="8599371" cy="3463583"/>
                <a:chOff x="293109" y="1412422"/>
                <a:chExt cx="8599371" cy="3463583"/>
              </a:xfrm>
            </p:grpSpPr>
            <p:grpSp>
              <p:nvGrpSpPr>
                <p:cNvPr id="24" name="Skupina 23"/>
                <p:cNvGrpSpPr/>
                <p:nvPr/>
              </p:nvGrpSpPr>
              <p:grpSpPr>
                <a:xfrm>
                  <a:off x="293109" y="1412422"/>
                  <a:ext cx="8599371" cy="3463583"/>
                  <a:chOff x="293109" y="1412422"/>
                  <a:chExt cx="8599371" cy="3463583"/>
                </a:xfrm>
              </p:grpSpPr>
              <p:pic>
                <p:nvPicPr>
                  <p:cNvPr id="7182" name="Picture 14" descr="doprava,lokomotivy,motory,vlaky,železniční vozidla"/>
                  <p:cNvPicPr>
                    <a:picLocks noChangeAspect="1" noChangeArrowheads="1"/>
                  </p:cNvPicPr>
                  <p:nvPr/>
                </p:nvPicPr>
                <p:blipFill rotWithShape="1"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t="20011" b="20673"/>
                  <a:stretch/>
                </p:blipFill>
                <p:spPr bwMode="auto">
                  <a:xfrm>
                    <a:off x="7249710" y="3832953"/>
                    <a:ext cx="1642770" cy="974427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grpSp>
                <p:nvGrpSpPr>
                  <p:cNvPr id="23" name="Skupina 22"/>
                  <p:cNvGrpSpPr/>
                  <p:nvPr/>
                </p:nvGrpSpPr>
                <p:grpSpPr>
                  <a:xfrm>
                    <a:off x="293109" y="1412422"/>
                    <a:ext cx="5431019" cy="3463583"/>
                    <a:chOff x="293109" y="1412422"/>
                    <a:chExt cx="5431019" cy="3463583"/>
                  </a:xfrm>
                </p:grpSpPr>
                <p:pic>
                  <p:nvPicPr>
                    <p:cNvPr id="7172" name="Picture 4" descr="průmyslové obory,stavby,továrny,výroba"/>
                    <p:cNvPicPr>
                      <a:picLocks noChangeAspect="1" noChangeArrowheads="1"/>
                    </p:cNvPicPr>
                    <p:nvPr/>
                  </p:nvPicPr>
                  <p:blipFill rotWithShape="1">
                    <a:blip r:embed="rId3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t="17229" b="18603"/>
                    <a:stretch/>
                  </p:blipFill>
                  <p:spPr bwMode="auto">
                    <a:xfrm>
                      <a:off x="2339752" y="1952278"/>
                      <a:ext cx="3384376" cy="2923727"/>
                    </a:xfrm>
                    <a:prstGeom prst="rect">
                      <a:avLst/>
                    </a:prstGeom>
                    <a:noFill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</a:extLst>
                  </p:spPr>
                </p:pic>
                <p:pic>
                  <p:nvPicPr>
                    <p:cNvPr id="19" name="Picture 2" descr="Alexandre Dumas.jpg">
                      <a:hlinkClick r:id="rId4"/>
                    </p:cNvPr>
                    <p:cNvPicPr>
                      <a:picLocks noChangeAspect="1" noChangeArrowheads="1"/>
                    </p:cNvPicPr>
                    <p:nvPr/>
                  </p:nvPicPr>
                  <p:blipFill rotWithShape="1">
                    <a:blip r:embed="rId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l="21050" t="5008" r="31469" b="48257"/>
                    <a:stretch/>
                  </p:blipFill>
                  <p:spPr bwMode="auto">
                    <a:xfrm>
                      <a:off x="3323209" y="1412422"/>
                      <a:ext cx="1057421" cy="1258042"/>
                    </a:xfrm>
                    <a:prstGeom prst="rect">
                      <a:avLst/>
                    </a:prstGeom>
                    <a:noFill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</a:extLst>
                  </p:spPr>
                </p:pic>
                <p:pic>
                  <p:nvPicPr>
                    <p:cNvPr id="20" name="Picture 6" descr="http://upload.wikimedia.org/wikipedia/commons/thumb/4/43/Auguste_Maquet_1847.jpg/220px-Auguste_Maquet_1847.jpg">
                      <a:hlinkClick r:id="rId6"/>
                    </p:cNvPr>
                    <p:cNvPicPr>
                      <a:picLocks noChangeAspect="1" noChangeArrowheads="1"/>
                    </p:cNvPicPr>
                    <p:nvPr/>
                  </p:nvPicPr>
                  <p:blipFill rotWithShape="1">
                    <a:blip r:embed="rId7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l="20618" t="7814" r="26119" b="47375"/>
                    <a:stretch/>
                  </p:blipFill>
                  <p:spPr bwMode="auto">
                    <a:xfrm>
                      <a:off x="766923" y="1421273"/>
                      <a:ext cx="1057421" cy="1249191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/>
                      </a:solidFill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</a:extLst>
                  </p:spPr>
                </p:pic>
                <p:grpSp>
                  <p:nvGrpSpPr>
                    <p:cNvPr id="21" name="Skupina 20"/>
                    <p:cNvGrpSpPr/>
                    <p:nvPr/>
                  </p:nvGrpSpPr>
                  <p:grpSpPr>
                    <a:xfrm>
                      <a:off x="293109" y="4355107"/>
                      <a:ext cx="1974634" cy="396713"/>
                      <a:chOff x="293109" y="4355107"/>
                      <a:chExt cx="1974634" cy="396713"/>
                    </a:xfrm>
                  </p:grpSpPr>
                  <p:grpSp>
                    <p:nvGrpSpPr>
                      <p:cNvPr id="8" name="Skupina 7"/>
                      <p:cNvGrpSpPr/>
                      <p:nvPr/>
                    </p:nvGrpSpPr>
                    <p:grpSpPr>
                      <a:xfrm>
                        <a:off x="766923" y="4355107"/>
                        <a:ext cx="1500820" cy="380636"/>
                        <a:chOff x="323528" y="4083917"/>
                        <a:chExt cx="1944215" cy="651826"/>
                      </a:xfrm>
                    </p:grpSpPr>
                    <p:pic>
                      <p:nvPicPr>
                        <p:cNvPr id="7180" name="Picture 12" descr="kancelářské pomůcky,obchody,osoby,podnikatelské potřeby,povolání,školní potřeby,spisovatelé,spisy,tužky,vzdělání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8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23528" y="4083918"/>
                          <a:ext cx="648071" cy="648071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  <p:pic>
                      <p:nvPicPr>
                        <p:cNvPr id="12" name="Picture 12" descr="kancelářské pomůcky,obchody,osoby,podnikatelské potřeby,povolání,školní potřeby,spisovatelé,spisy,tužky,vzdělání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8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971599" y="4083917"/>
                          <a:ext cx="648071" cy="648071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  <p:pic>
                      <p:nvPicPr>
                        <p:cNvPr id="13" name="Picture 12" descr="kancelářské pomůcky,obchody,osoby,podnikatelské potřeby,povolání,školní potřeby,spisovatelé,spisy,tužky,vzdělání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8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1619672" y="4087672"/>
                          <a:ext cx="648071" cy="648071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grpSp>
                  <p:pic>
                    <p:nvPicPr>
                      <p:cNvPr id="25" name="Picture 12" descr="kancelářské pomůcky,obchody,osoby,podnikatelské potřeby,povolání,školní potřeby,spisovatelé,spisy,tužky,vzdělání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 cstate="print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3109" y="4373377"/>
                        <a:ext cx="500273" cy="37844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grpSp>
                <p:grpSp>
                  <p:nvGrpSpPr>
                    <p:cNvPr id="22" name="Skupina 21"/>
                    <p:cNvGrpSpPr/>
                    <p:nvPr/>
                  </p:nvGrpSpPr>
                  <p:grpSpPr>
                    <a:xfrm>
                      <a:off x="2699792" y="4002079"/>
                      <a:ext cx="2637686" cy="475540"/>
                      <a:chOff x="2699792" y="4002079"/>
                      <a:chExt cx="2637686" cy="475540"/>
                    </a:xfrm>
                  </p:grpSpPr>
                  <p:grpSp>
                    <p:nvGrpSpPr>
                      <p:cNvPr id="10" name="Skupina 9"/>
                      <p:cNvGrpSpPr/>
                      <p:nvPr/>
                    </p:nvGrpSpPr>
                    <p:grpSpPr>
                      <a:xfrm>
                        <a:off x="3203847" y="4002079"/>
                        <a:ext cx="2133631" cy="475540"/>
                        <a:chOff x="2627784" y="3934260"/>
                        <a:chExt cx="2709695" cy="543359"/>
                      </a:xfrm>
                    </p:grpSpPr>
                    <p:pic>
                      <p:nvPicPr>
                        <p:cNvPr id="14" name="Picture 10" descr="komunikace,lidé při práci,muži,novináři,osoby,písaři,povolání,psací stroje,spisovatelé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9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 flipH="1">
                          <a:off x="4860032" y="3934260"/>
                          <a:ext cx="477447" cy="477447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  <p:pic>
                      <p:nvPicPr>
                        <p:cNvPr id="15" name="Picture 10" descr="komunikace,lidé při práci,muži,novináři,osoby,písaři,povolání,psací stroje,spisovatelé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9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 flipH="1">
                          <a:off x="3851920" y="3981888"/>
                          <a:ext cx="477447" cy="477447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  <p:pic>
                      <p:nvPicPr>
                        <p:cNvPr id="16" name="Picture 10" descr="komunikace,lidé při práci,muži,novináři,osoby,písaři,povolání,psací stroje,spisovatelé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9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 flipH="1">
                          <a:off x="3275856" y="4000171"/>
                          <a:ext cx="477447" cy="477447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  <p:pic>
                      <p:nvPicPr>
                        <p:cNvPr id="17" name="Picture 10" descr="komunikace,lidé při práci,muži,novináři,osoby,písaři,povolání,psací stroje,spisovatelé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9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 flipH="1">
                          <a:off x="2627784" y="4000172"/>
                          <a:ext cx="477447" cy="477447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  <p:pic>
                      <p:nvPicPr>
                        <p:cNvPr id="18" name="Picture 10" descr="komunikace,lidé při práci,muži,novináři,osoby,písaři,povolání,psací stroje,spisovatelé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9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 flipH="1">
                          <a:off x="4351799" y="3936430"/>
                          <a:ext cx="477447" cy="477447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grpSp>
                  <p:pic>
                    <p:nvPicPr>
                      <p:cNvPr id="28" name="Picture 10" descr="komunikace,lidé při práci,muži,novináři,osoby,písaři,povolání,psací stroje,spisovatelé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 cstate="print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 flipH="1">
                        <a:off x="2699792" y="4047679"/>
                        <a:ext cx="375945" cy="41785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grpSp>
              </p:grpSp>
              <p:pic>
                <p:nvPicPr>
                  <p:cNvPr id="7184" name="Picture 16" descr="motory,přeprava,uhelné vlaky,vagóny,vlaky,železnice"/>
                  <p:cNvPicPr>
                    <a:picLocks noChangeAspect="1" noChangeArrowheads="1"/>
                  </p:cNvPicPr>
                  <p:nvPr/>
                </p:nvPicPr>
                <p:blipFill rotWithShape="1">
                  <a:blip r:embed="rId10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t="46668" r="72086" b="29109"/>
                  <a:stretch/>
                </p:blipFill>
                <p:spPr bwMode="auto">
                  <a:xfrm>
                    <a:off x="6457246" y="4059764"/>
                    <a:ext cx="864095" cy="749847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pic>
                <p:nvPicPr>
                  <p:cNvPr id="30" name="Picture 16" descr="motory,přeprava,uhelné vlaky,vagóny,vlaky,železnice"/>
                  <p:cNvPicPr>
                    <a:picLocks noChangeAspect="1" noChangeArrowheads="1"/>
                  </p:cNvPicPr>
                  <p:nvPr/>
                </p:nvPicPr>
                <p:blipFill rotWithShape="1">
                  <a:blip r:embed="rId10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t="46668" r="72086" b="29109"/>
                  <a:stretch/>
                </p:blipFill>
                <p:spPr bwMode="auto">
                  <a:xfrm>
                    <a:off x="5641762" y="4073656"/>
                    <a:ext cx="864095" cy="749847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cxnSp>
                <p:nvCxnSpPr>
                  <p:cNvPr id="7" name="Přímá spojnice 6"/>
                  <p:cNvCxnSpPr/>
                  <p:nvPr/>
                </p:nvCxnSpPr>
                <p:spPr>
                  <a:xfrm>
                    <a:off x="5641762" y="4842321"/>
                    <a:ext cx="3250718" cy="0"/>
                  </a:xfrm>
                  <a:prstGeom prst="line">
                    <a:avLst/>
                  </a:prstGeom>
                  <a:ln w="41275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pic>
              <p:nvPicPr>
                <p:cNvPr id="7186" name="Picture 18" descr="akademičtí pracovníci,knihy"/>
                <p:cNvPicPr>
                  <a:picLocks noChangeAspect="1" noChangeArrowheads="1"/>
                </p:cNvPicPr>
                <p:nvPr/>
              </p:nvPicPr>
              <p:blipFill>
                <a:blip r:embed="rId11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505856" y="3858052"/>
                  <a:ext cx="586423" cy="432048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37" name="Picture 18" descr="akademičtí pracovníci,knihy"/>
                <p:cNvPicPr>
                  <a:picLocks noChangeAspect="1" noChangeArrowheads="1"/>
                </p:cNvPicPr>
                <p:nvPr/>
              </p:nvPicPr>
              <p:blipFill>
                <a:blip r:embed="rId11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780597" y="3857632"/>
                  <a:ext cx="586423" cy="432048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</p:grpSp>
          <p:cxnSp>
            <p:nvCxnSpPr>
              <p:cNvPr id="29" name="Přímá spojnice se šipkou 28"/>
              <p:cNvCxnSpPr/>
              <p:nvPr/>
            </p:nvCxnSpPr>
            <p:spPr>
              <a:xfrm>
                <a:off x="293109" y="3723878"/>
                <a:ext cx="1974634" cy="0"/>
              </a:xfrm>
              <a:prstGeom prst="straightConnector1">
                <a:avLst/>
              </a:prstGeom>
              <a:ln w="22225">
                <a:solidFill>
                  <a:srgbClr val="FF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Přímá spojnice se šipkou 40"/>
              <p:cNvCxnSpPr/>
              <p:nvPr/>
            </p:nvCxnSpPr>
            <p:spPr>
              <a:xfrm flipV="1">
                <a:off x="1824344" y="2045868"/>
                <a:ext cx="1498865" cy="1"/>
              </a:xfrm>
              <a:prstGeom prst="straightConnector1">
                <a:avLst/>
              </a:prstGeom>
              <a:ln w="22225">
                <a:solidFill>
                  <a:srgbClr val="FF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" name="Přímá spojnice se šipkou 43"/>
              <p:cNvCxnSpPr/>
              <p:nvPr/>
            </p:nvCxnSpPr>
            <p:spPr>
              <a:xfrm>
                <a:off x="3887439" y="2670466"/>
                <a:ext cx="29352" cy="1187586"/>
              </a:xfrm>
              <a:prstGeom prst="straightConnector1">
                <a:avLst/>
              </a:prstGeom>
              <a:ln w="22225">
                <a:solidFill>
                  <a:srgbClr val="FF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Přímá spojnice se šipkou 45"/>
              <p:cNvCxnSpPr/>
              <p:nvPr/>
            </p:nvCxnSpPr>
            <p:spPr>
              <a:xfrm flipV="1">
                <a:off x="5822476" y="3651870"/>
                <a:ext cx="3070004" cy="2"/>
              </a:xfrm>
              <a:prstGeom prst="straightConnector1">
                <a:avLst/>
              </a:prstGeom>
              <a:ln w="22225">
                <a:solidFill>
                  <a:srgbClr val="FF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173" name="Ovál 7172"/>
              <p:cNvSpPr/>
              <p:nvPr/>
            </p:nvSpPr>
            <p:spPr>
              <a:xfrm>
                <a:off x="739538" y="3527932"/>
                <a:ext cx="1000547" cy="391892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1200" dirty="0" smtClean="0">
                    <a:solidFill>
                      <a:srgbClr val="FF0000"/>
                    </a:solidFill>
                  </a:rPr>
                  <a:t>náměty</a:t>
                </a:r>
                <a:endParaRPr lang="cs-CZ" sz="1200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49" name="Ovál 48"/>
              <p:cNvSpPr/>
              <p:nvPr/>
            </p:nvSpPr>
            <p:spPr>
              <a:xfrm>
                <a:off x="2017606" y="1845497"/>
                <a:ext cx="1058131" cy="391892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1200" dirty="0" smtClean="0">
                    <a:solidFill>
                      <a:srgbClr val="FF0000"/>
                    </a:solidFill>
                  </a:rPr>
                  <a:t>podklady</a:t>
                </a:r>
                <a:endParaRPr lang="cs-CZ" sz="1200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50" name="Ovál 49"/>
              <p:cNvSpPr/>
              <p:nvPr/>
            </p:nvSpPr>
            <p:spPr>
              <a:xfrm>
                <a:off x="3401841" y="3022249"/>
                <a:ext cx="1000547" cy="391892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1200" dirty="0" smtClean="0">
                    <a:solidFill>
                      <a:srgbClr val="FF0000"/>
                    </a:solidFill>
                  </a:rPr>
                  <a:t>úkoly</a:t>
                </a:r>
                <a:endParaRPr lang="cs-CZ" sz="1200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51" name="Ovál 50"/>
              <p:cNvSpPr/>
              <p:nvPr/>
            </p:nvSpPr>
            <p:spPr>
              <a:xfrm>
                <a:off x="6749436" y="3465740"/>
                <a:ext cx="1000547" cy="391892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1200" dirty="0" smtClean="0">
                    <a:solidFill>
                      <a:srgbClr val="FF0000"/>
                    </a:solidFill>
                  </a:rPr>
                  <a:t>knihy</a:t>
                </a:r>
                <a:endParaRPr lang="cs-CZ" sz="1200" dirty="0">
                  <a:solidFill>
                    <a:srgbClr val="FF0000"/>
                  </a:solidFill>
                </a:endParaRPr>
              </a:p>
            </p:txBody>
          </p:sp>
        </p:grpSp>
        <p:grpSp>
          <p:nvGrpSpPr>
            <p:cNvPr id="7181" name="Skupina 7180"/>
            <p:cNvGrpSpPr/>
            <p:nvPr/>
          </p:nvGrpSpPr>
          <p:grpSpPr>
            <a:xfrm>
              <a:off x="6583679" y="1394679"/>
              <a:ext cx="1461589" cy="1755239"/>
              <a:chOff x="5337478" y="384463"/>
              <a:chExt cx="2143977" cy="2187287"/>
            </a:xfrm>
          </p:grpSpPr>
          <p:pic>
            <p:nvPicPr>
              <p:cNvPr id="7188" name="Picture 20" descr="fantazie,knihy,volný čas,vzdělání"/>
              <p:cNvPicPr>
                <a:picLocks noChangeAspect="1" noChangeArrowheads="1"/>
              </p:cNvPicPr>
              <p:nvPr/>
            </p:nvPicPr>
            <p:blipFill rotWithShape="1">
              <a:blip r:embed="rId1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3827" t="2804" r="16915" b="26540"/>
              <a:stretch/>
            </p:blipFill>
            <p:spPr bwMode="auto">
              <a:xfrm>
                <a:off x="5337478" y="384463"/>
                <a:ext cx="2143977" cy="218728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7179" name="Obdélník 7178"/>
              <p:cNvSpPr/>
              <p:nvPr/>
            </p:nvSpPr>
            <p:spPr>
              <a:xfrm>
                <a:off x="5940152" y="843558"/>
                <a:ext cx="1309557" cy="1512168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1400" b="1" dirty="0" smtClean="0">
                    <a:solidFill>
                      <a:schemeClr val="tx1"/>
                    </a:solidFill>
                    <a:latin typeface="Vladimir Script" panose="03050402040407070305" pitchFamily="66" charset="0"/>
                  </a:rPr>
                  <a:t>DUMAS</a:t>
                </a:r>
              </a:p>
              <a:p>
                <a:pPr algn="ctr"/>
                <a:r>
                  <a:rPr lang="cs-CZ" sz="1400" b="1" dirty="0" err="1" smtClean="0">
                    <a:solidFill>
                      <a:schemeClr val="tx1"/>
                    </a:solidFill>
                    <a:latin typeface="Vladimir Script" panose="03050402040407070305" pitchFamily="66" charset="0"/>
                  </a:rPr>
                  <a:t>Tri</a:t>
                </a:r>
                <a:r>
                  <a:rPr lang="cs-CZ" sz="1400" b="1" dirty="0" smtClean="0">
                    <a:solidFill>
                      <a:schemeClr val="tx1"/>
                    </a:solidFill>
                    <a:latin typeface="Vladimir Script" panose="03050402040407070305" pitchFamily="66" charset="0"/>
                  </a:rPr>
                  <a:t> </a:t>
                </a:r>
                <a:r>
                  <a:rPr lang="cs-CZ" sz="1400" b="1" dirty="0" err="1" smtClean="0">
                    <a:solidFill>
                      <a:schemeClr val="tx1"/>
                    </a:solidFill>
                    <a:latin typeface="Vladimir Script" panose="03050402040407070305" pitchFamily="66" charset="0"/>
                  </a:rPr>
                  <a:t>musketýri</a:t>
                </a:r>
                <a:endParaRPr lang="cs-CZ" sz="1400" b="1" dirty="0">
                  <a:solidFill>
                    <a:schemeClr val="tx1"/>
                  </a:solidFill>
                  <a:latin typeface="Vladimir Script" panose="03050402040407070305" pitchFamily="66" charset="0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4428663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" y="0"/>
            <a:ext cx="9143999" cy="51435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23478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ALEXANDRE DUMAS STARŠÍ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DÍLO – ROMANOPISECKÁ TVORBA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43508" y="1203598"/>
            <a:ext cx="6300700" cy="352839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cs-CZ" sz="1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nejslavnějším Dumasovým románem jsou proslulí </a:t>
            </a:r>
            <a:r>
              <a:rPr lang="cs-CZ" sz="1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Tři mušketýři </a:t>
            </a:r>
            <a:r>
              <a:rPr lang="cs-CZ" sz="1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(1844)</a:t>
            </a:r>
            <a:r>
              <a:rPr lang="cs-CZ" sz="1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800100" lvl="1" indent="-342900" algn="l">
              <a:buFont typeface="Wingdings" panose="05000000000000000000" pitchFamily="2" charset="2"/>
              <a:buChar char="ü"/>
            </a:pPr>
            <a:r>
              <a:rPr lang="cs-CZ" sz="1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původně časopisecky vycházející historický román situovaný do Francie 17. století (doba vlády Ludvíka XIII. a následně Ludvíka XIV.)</a:t>
            </a:r>
          </a:p>
          <a:p>
            <a:pPr marL="800100" lvl="1" indent="-342900" algn="l">
              <a:buFont typeface="Wingdings" panose="05000000000000000000" pitchFamily="2" charset="2"/>
              <a:buChar char="ü"/>
            </a:pPr>
            <a:r>
              <a:rPr lang="cs-CZ" sz="1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sz="1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 vlastně o románovou trilogii (díky dvěma pokračováním veleúspěšného prvního dílu), na jejíž tvorbě se velkou měrou podílel August Maquet</a:t>
            </a:r>
          </a:p>
          <a:p>
            <a:pPr marL="800100" lvl="1" indent="-342900" algn="l">
              <a:buFont typeface="Wingdings" panose="05000000000000000000" pitchFamily="2" charset="2"/>
              <a:buChar char="ü"/>
            </a:pPr>
            <a:r>
              <a:rPr lang="cs-CZ" sz="1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vypráví příběh chudého gaskoňského (jihozápad Francie) šlechtice </a:t>
            </a:r>
            <a:r>
              <a:rPr lang="cs-CZ" sz="14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d´Artagnana</a:t>
            </a:r>
            <a:r>
              <a:rPr lang="cs-CZ" sz="1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jeho tří věrných druhů, udatných mušketýrů </a:t>
            </a:r>
            <a:r>
              <a:rPr lang="cs-CZ" sz="1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Athose, Porthose a Aramise</a:t>
            </a:r>
            <a:r>
              <a:rPr lang="cs-CZ" sz="1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</a:t>
            </a:r>
            <a:r>
              <a:rPr lang="cs-CZ" sz="1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Times New Roman"/>
              </a:rPr>
              <a:t>˃ </a:t>
            </a:r>
            <a:r>
              <a:rPr lang="cs-CZ" sz="1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Times New Roman"/>
              </a:rPr>
              <a:t>tři mušketýři byli čtyři</a:t>
            </a:r>
            <a:endParaRPr lang="cs-CZ" sz="14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800100" lvl="1" indent="-342900" algn="l">
              <a:buFont typeface="Wingdings" panose="05000000000000000000" pitchFamily="2" charset="2"/>
              <a:buChar char="ü"/>
            </a:pPr>
            <a:r>
              <a:rPr lang="cs-CZ" sz="1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společně pak bojují proti </a:t>
            </a:r>
            <a:r>
              <a:rPr lang="cs-CZ" sz="1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kardinálovi </a:t>
            </a:r>
            <a:r>
              <a:rPr lang="cs-CZ" sz="14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Richelieu</a:t>
            </a:r>
            <a:r>
              <a:rPr lang="cs-CZ" sz="1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který se snaží kompromitovat královnu Annu Rakouskou a posílit svoji moc</a:t>
            </a:r>
          </a:p>
          <a:p>
            <a:pPr marL="800100" lvl="1" indent="-342900" algn="l">
              <a:buFont typeface="Wingdings" panose="05000000000000000000" pitchFamily="2" charset="2"/>
              <a:buChar char="ü"/>
            </a:pPr>
            <a:r>
              <a:rPr lang="cs-CZ" sz="1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cs-CZ" sz="1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řebaže v románu vystupuje řada skutečných postav, na historickou věrohodnost není kladem téměř žádný důraz, v duchu požadavků čtenářů jde hlavně o dramatický rychle se vyvíjející děj</a:t>
            </a:r>
          </a:p>
          <a:p>
            <a:pPr marL="800100" lvl="1" indent="-342900" algn="l">
              <a:buFont typeface="Wingdings" panose="05000000000000000000" pitchFamily="2" charset="2"/>
              <a:buChar char="ü"/>
            </a:pPr>
            <a:r>
              <a:rPr lang="cs-CZ" sz="1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cs-CZ" sz="1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omán je dodnes velmi populární, dočkal se nesčetného množství filmových i divadelních zpracování po celém světě a stal se inspirací pro mnoho dalších děl    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6444208" y="1159559"/>
            <a:ext cx="2592288" cy="38884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200" b="1" dirty="0" smtClean="0">
                <a:solidFill>
                  <a:srgbClr val="002060"/>
                </a:solidFill>
              </a:rPr>
              <a:t>Francie v 17. století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200" dirty="0">
                <a:solidFill>
                  <a:srgbClr val="002060"/>
                </a:solidFill>
              </a:rPr>
              <a:t>o</a:t>
            </a:r>
            <a:r>
              <a:rPr lang="cs-CZ" sz="1200" dirty="0" smtClean="0">
                <a:solidFill>
                  <a:srgbClr val="002060"/>
                </a:solidFill>
              </a:rPr>
              <a:t>bdobí absolutistické vlády dynastie Bourbonů, nejprve Ludvíka XIII. (1610 – 1643)             a posléze Ludvíka XIV. (1643 – 1705)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200" dirty="0">
                <a:solidFill>
                  <a:srgbClr val="002060"/>
                </a:solidFill>
              </a:rPr>
              <a:t>z</a:t>
            </a:r>
            <a:r>
              <a:rPr lang="cs-CZ" sz="1200" dirty="0" smtClean="0">
                <a:solidFill>
                  <a:srgbClr val="002060"/>
                </a:solidFill>
              </a:rPr>
              <a:t>a vlády Ludvíka XIII. </a:t>
            </a:r>
            <a:r>
              <a:rPr lang="cs-CZ" sz="1200" dirty="0" smtClean="0">
                <a:solidFill>
                  <a:srgbClr val="002060"/>
                </a:solidFill>
              </a:rPr>
              <a:t>p</a:t>
            </a:r>
            <a:r>
              <a:rPr lang="cs-CZ" sz="1200" dirty="0" smtClean="0">
                <a:solidFill>
                  <a:srgbClr val="002060"/>
                </a:solidFill>
              </a:rPr>
              <a:t>ak dosáhl velké moci v pozici prvního ministra kardinál </a:t>
            </a:r>
            <a:r>
              <a:rPr lang="cs-CZ" sz="1200" dirty="0" err="1" smtClean="0">
                <a:solidFill>
                  <a:srgbClr val="002060"/>
                </a:solidFill>
              </a:rPr>
              <a:t>Richelieu</a:t>
            </a:r>
            <a:endParaRPr lang="cs-CZ" sz="1200" dirty="0" smtClean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200" dirty="0">
                <a:solidFill>
                  <a:srgbClr val="002060"/>
                </a:solidFill>
              </a:rPr>
              <a:t>v</a:t>
            </a:r>
            <a:r>
              <a:rPr lang="cs-CZ" sz="1200" dirty="0" smtClean="0">
                <a:solidFill>
                  <a:srgbClr val="002060"/>
                </a:solidFill>
              </a:rPr>
              <a:t> době vlády Ludvíka XIV. (král slunce) měl velkou moc kardinál </a:t>
            </a:r>
            <a:r>
              <a:rPr lang="cs-CZ" sz="1200" dirty="0" err="1" smtClean="0">
                <a:solidFill>
                  <a:srgbClr val="002060"/>
                </a:solidFill>
              </a:rPr>
              <a:t>Mazarin</a:t>
            </a:r>
            <a:endParaRPr lang="cs-CZ" sz="1200" dirty="0" smtClean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200" dirty="0">
                <a:solidFill>
                  <a:srgbClr val="002060"/>
                </a:solidFill>
              </a:rPr>
              <a:t>j</a:t>
            </a:r>
            <a:r>
              <a:rPr lang="cs-CZ" sz="1200" dirty="0" smtClean="0">
                <a:solidFill>
                  <a:srgbClr val="002060"/>
                </a:solidFill>
              </a:rPr>
              <a:t>e to doba, kdy je Francie světovou velmocí a díky svému bohatství kulturním centrem světa,  velké náklady na luxusní život královského dvora však vedou k extrémnímu zadlužení</a:t>
            </a:r>
            <a:endParaRPr lang="cs-CZ" sz="12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93923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bldLvl="2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" y="0"/>
            <a:ext cx="9143999" cy="51435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23478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ALEXANDRE DUMAS STARŠÍ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DÍLO – ROMANOPISECKÁ TVORBA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555776" y="2037420"/>
            <a:ext cx="3744416" cy="201622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600" dirty="0" smtClean="0">
                <a:solidFill>
                  <a:srgbClr val="002060"/>
                </a:solidFill>
              </a:rPr>
              <a:t>„Zdvihni ruku a přísahej!“ zvolali Athos s </a:t>
            </a:r>
            <a:r>
              <a:rPr lang="cs-CZ" sz="1600" dirty="0" err="1" smtClean="0">
                <a:solidFill>
                  <a:srgbClr val="002060"/>
                </a:solidFill>
              </a:rPr>
              <a:t>Aramisem</a:t>
            </a:r>
            <a:r>
              <a:rPr lang="cs-CZ" sz="1600" dirty="0" smtClean="0">
                <a:solidFill>
                  <a:srgbClr val="002060"/>
                </a:solidFill>
              </a:rPr>
              <a:t>. </a:t>
            </a:r>
            <a:r>
              <a:rPr lang="cs-CZ" sz="1600" dirty="0" err="1" smtClean="0">
                <a:solidFill>
                  <a:srgbClr val="002060"/>
                </a:solidFill>
              </a:rPr>
              <a:t>Porthos</a:t>
            </a:r>
            <a:r>
              <a:rPr lang="cs-CZ" sz="1600" dirty="0" smtClean="0">
                <a:solidFill>
                  <a:srgbClr val="002060"/>
                </a:solidFill>
              </a:rPr>
              <a:t> následoval jejich příkladu. Přece však bručel, když ruku zdvíhal. Všichni čtyři opakovali jednohlasně </a:t>
            </a:r>
            <a:r>
              <a:rPr lang="cs-CZ" sz="1600" dirty="0" err="1" smtClean="0">
                <a:solidFill>
                  <a:srgbClr val="002060"/>
                </a:solidFill>
              </a:rPr>
              <a:t>d´Artagnanovo</a:t>
            </a:r>
            <a:r>
              <a:rPr lang="cs-CZ" sz="1600" dirty="0" smtClean="0">
                <a:solidFill>
                  <a:srgbClr val="002060"/>
                </a:solidFill>
              </a:rPr>
              <a:t> heslo:                      </a:t>
            </a:r>
            <a:r>
              <a:rPr lang="cs-CZ" sz="1600" b="1" dirty="0" smtClean="0">
                <a:solidFill>
                  <a:srgbClr val="002060"/>
                </a:solidFill>
              </a:rPr>
              <a:t>„Jeden za všechny, všichni za jednoho!“</a:t>
            </a:r>
            <a:endParaRPr lang="cs-CZ" sz="1600" b="1" dirty="0">
              <a:solidFill>
                <a:srgbClr val="002060"/>
              </a:solidFill>
            </a:endParaRPr>
          </a:p>
        </p:txBody>
      </p:sp>
      <p:pic>
        <p:nvPicPr>
          <p:cNvPr id="13314" name="Picture 2" descr="Dartagnan-musketeer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156" y="1334012"/>
            <a:ext cx="2100486" cy="1705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6" name="Picture 4" descr="http://upload.wikimedia.org/wikipedia/commons/thumb/5/5a/Sculpture_group_of_musketeers_in_Condom%2C_France.JPG/220px-Sculpture_group_of_musketeers_in_Condom%2C_France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363838"/>
            <a:ext cx="2095500" cy="1571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8" name="Picture 6" descr="http://upload.wikimedia.org/wikipedia/commons/thumb/c/cf/CC_No_01_Three_Musketeers.jpg/220px-CC_No_01_Three_Musketeers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563638"/>
            <a:ext cx="2376264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75325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" y="0"/>
            <a:ext cx="9143999" cy="51435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23478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ALEXANDRE DUMAS STARŠÍ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DÍLO – ROMANOPISECKÁ TVORBA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43508" y="1203598"/>
            <a:ext cx="8532948" cy="352839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cs-CZ" sz="2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cs-CZ" sz="2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alším Dumasovým slavným románem je pak dílo </a:t>
            </a:r>
            <a:r>
              <a:rPr lang="cs-CZ" sz="2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Hrabě Monte Christo </a:t>
            </a:r>
            <a:r>
              <a:rPr lang="cs-CZ" sz="2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(1845-1846)</a:t>
            </a:r>
            <a:r>
              <a:rPr lang="cs-CZ" sz="2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800100" lvl="1" indent="-342900" algn="l">
              <a:buFont typeface="Wingdings" panose="05000000000000000000" pitchFamily="2" charset="2"/>
              <a:buChar char="ü"/>
            </a:pPr>
            <a:r>
              <a:rPr lang="cs-CZ" sz="2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cs-CZ" sz="2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tento román napsal Dumas společně s Augustem </a:t>
            </a:r>
            <a:r>
              <a:rPr lang="cs-CZ" sz="2200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Maquetem</a:t>
            </a:r>
            <a:endParaRPr lang="cs-CZ" sz="22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800100" lvl="1" indent="-342900" algn="l">
              <a:buFont typeface="Wingdings" panose="05000000000000000000" pitchFamily="2" charset="2"/>
              <a:buChar char="ü"/>
            </a:pPr>
            <a:r>
              <a:rPr lang="cs-CZ" sz="2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vypráví příběh nespravedlivě odsouzeného námořníka Edmonda Dantese, kterému se podařilo uprchnout z vězeňské pevnosti</a:t>
            </a:r>
          </a:p>
          <a:p>
            <a:pPr marL="800100" lvl="1" indent="-342900" algn="l">
              <a:buFont typeface="Wingdings" panose="05000000000000000000" pitchFamily="2" charset="2"/>
              <a:buChar char="ü"/>
            </a:pPr>
            <a:r>
              <a:rPr lang="cs-CZ" sz="2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oté, co se na ostrově Monte Christo zmocní pokladu, mu peníze umožní, aby se pomstil všem, kdo se podíleli na jeho odsouzení</a:t>
            </a:r>
          </a:p>
          <a:p>
            <a:pPr marL="800100" lvl="1" indent="-342900" algn="l">
              <a:buFont typeface="Wingdings" panose="05000000000000000000" pitchFamily="2" charset="2"/>
              <a:buChar char="ü"/>
            </a:pPr>
            <a:r>
              <a:rPr lang="cs-CZ" sz="2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rovněž i toto dílo se dočkalo mnoha filmových zpracování po celém světě a stalo se inspirací pro řadu dalších autorů   </a:t>
            </a:r>
          </a:p>
        </p:txBody>
      </p:sp>
    </p:spTree>
    <p:extLst>
      <p:ext uri="{BB962C8B-B14F-4D97-AF65-F5344CB8AC3E}">
        <p14:creationId xmlns:p14="http://schemas.microsoft.com/office/powerpoint/2010/main" val="15365362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bldLvl="2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" y="0"/>
            <a:ext cx="9143999" cy="51435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23478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ALEXANDRE DUMAS STARŠÍ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DÍLO – ROMANOPISECKÁ TVORBA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755576" y="1923678"/>
            <a:ext cx="3744416" cy="237626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200" dirty="0" smtClean="0">
                <a:solidFill>
                  <a:srgbClr val="002060"/>
                </a:solidFill>
                <a:effectLst/>
              </a:rPr>
              <a:t>Opakoval si tak dlouho, mysle na nepřátele, že v smrti je klid a že tomu, kdo chce krutě trestat, je třeba jiných prostředků než smrti, že upadl v mrtvou nehybnost sebevražedné myšlenky. Běda tomu, kdo, ocitnuv se na šikmé ploše neštěstí, stane u těchto chmurných představ! Je to jedno z mrtvých moří, která rozprostírají se jako azur čistých vln, v nichž však nohy plavcovy boří se víc a více do lepkavého bahna, které ho táhne k sobě, sevře a pohltí. Kdo se jednou dal tak polapiti, je ztracen, nepřispěje-li mu božská prozřetelnost ku pomoci, a každým úsilím, o něž se pokusí, zabředne jen ještě hlouběji v smrt.</a:t>
            </a:r>
            <a:endParaRPr lang="cs-CZ" sz="1200" b="1" dirty="0">
              <a:solidFill>
                <a:srgbClr val="002060"/>
              </a:solidFill>
            </a:endParaRPr>
          </a:p>
        </p:txBody>
      </p:sp>
      <p:pic>
        <p:nvPicPr>
          <p:cNvPr id="14338" name="Picture 2" descr="http://upload.wikimedia.org/wikipedia/commons/thumb/c/c3/Edmond_Dant%C3%A8s.JPG/220px-Edmond_Dant%C3%A8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311609"/>
            <a:ext cx="3130783" cy="3600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13605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" y="0"/>
            <a:ext cx="9143999" cy="51435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23478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ALEXANDRE DUMAS STARŠÍ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DÍLO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43508" y="1491630"/>
            <a:ext cx="8532948" cy="352839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cs-CZ" sz="2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mezi další známá Dumasova díla patří</a:t>
            </a:r>
            <a:endParaRPr lang="cs-CZ" sz="22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800100" lvl="1" indent="-3429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2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Pařížští mohykáni – </a:t>
            </a:r>
            <a:r>
              <a:rPr lang="cs-CZ" sz="2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dobrodružný román z Francie v období po Napoleonských válkách</a:t>
            </a:r>
          </a:p>
          <a:p>
            <a:pPr marL="800100" lvl="1" indent="-3429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2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Dobrodružství hraběte </a:t>
            </a:r>
            <a:r>
              <a:rPr lang="cs-CZ" sz="22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Lydericha</a:t>
            </a:r>
            <a:r>
              <a:rPr lang="cs-CZ" sz="2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zpracování německého eposu Píseň o Nibelunzích</a:t>
            </a:r>
          </a:p>
          <a:p>
            <a:pPr marL="800100" lvl="1" indent="-3429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22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Bathilde</a:t>
            </a:r>
            <a:r>
              <a:rPr lang="cs-CZ" sz="2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</a:t>
            </a:r>
            <a:r>
              <a:rPr lang="cs-CZ" sz="2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divadelní hra</a:t>
            </a:r>
          </a:p>
          <a:p>
            <a:pPr marL="800100" lvl="1" indent="-3429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2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 a dalších 252 děl …    </a:t>
            </a:r>
          </a:p>
        </p:txBody>
      </p:sp>
    </p:spTree>
    <p:extLst>
      <p:ext uri="{BB962C8B-B14F-4D97-AF65-F5344CB8AC3E}">
        <p14:creationId xmlns:p14="http://schemas.microsoft.com/office/powerpoint/2010/main" val="1175878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bldLvl="2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" y="0"/>
            <a:ext cx="9143999" cy="51435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23478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ALEXANDRE DUMAS STARŠÍ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CITÁTY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23528" y="1275606"/>
            <a:ext cx="8496944" cy="3600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200" dirty="0" smtClean="0">
                <a:solidFill>
                  <a:srgbClr val="002060"/>
                </a:solidFill>
                <a:effectLst/>
              </a:rPr>
              <a:t>Milovat je moudrá činnost, ale zamilovat se hloupý stav.</a:t>
            </a:r>
          </a:p>
          <a:p>
            <a:endParaRPr lang="cs-CZ" sz="1200" b="1" dirty="0">
              <a:solidFill>
                <a:srgbClr val="002060"/>
              </a:solidFill>
            </a:endParaRPr>
          </a:p>
          <a:p>
            <a:r>
              <a:rPr lang="cs-CZ" sz="1200" dirty="0" smtClean="0">
                <a:solidFill>
                  <a:srgbClr val="002060"/>
                </a:solidFill>
                <a:effectLst/>
              </a:rPr>
              <a:t>Láska bez úcty nemůže dojít daleko, ani vzlétnout vysoko. Je to jednokřídlý anděl.</a:t>
            </a:r>
          </a:p>
          <a:p>
            <a:endParaRPr lang="cs-CZ" sz="1200" b="1" dirty="0">
              <a:solidFill>
                <a:srgbClr val="002060"/>
              </a:solidFill>
            </a:endParaRPr>
          </a:p>
          <a:p>
            <a:r>
              <a:rPr lang="cs-CZ" sz="1200" dirty="0" smtClean="0">
                <a:solidFill>
                  <a:srgbClr val="002060"/>
                </a:solidFill>
                <a:effectLst/>
              </a:rPr>
              <a:t>Láska v nás budí hlubší city, než v nás může vzbudit žena.</a:t>
            </a:r>
          </a:p>
          <a:p>
            <a:endParaRPr lang="cs-CZ" sz="1200" b="1" dirty="0">
              <a:solidFill>
                <a:srgbClr val="002060"/>
              </a:solidFill>
            </a:endParaRPr>
          </a:p>
          <a:p>
            <a:r>
              <a:rPr lang="cs-CZ" sz="1200" dirty="0" smtClean="0">
                <a:solidFill>
                  <a:srgbClr val="002060"/>
                </a:solidFill>
                <a:effectLst/>
              </a:rPr>
              <a:t>Emancipace ženy je měřítkem emancipace celé společnosti.</a:t>
            </a:r>
          </a:p>
          <a:p>
            <a:endParaRPr lang="cs-CZ" sz="1200" b="1" dirty="0">
              <a:solidFill>
                <a:srgbClr val="002060"/>
              </a:solidFill>
            </a:endParaRPr>
          </a:p>
          <a:p>
            <a:r>
              <a:rPr lang="cs-CZ" sz="1200" dirty="0" smtClean="0">
                <a:solidFill>
                  <a:srgbClr val="002060"/>
                </a:solidFill>
                <a:effectLst/>
              </a:rPr>
              <a:t>Předsudky jsou jako hřebíky. Čím více se do nich buší, tím více drží.</a:t>
            </a:r>
          </a:p>
          <a:p>
            <a:endParaRPr lang="cs-CZ" sz="1200" b="1" dirty="0">
              <a:solidFill>
                <a:srgbClr val="002060"/>
              </a:solidFill>
            </a:endParaRPr>
          </a:p>
          <a:p>
            <a:r>
              <a:rPr lang="cs-CZ" sz="1200" dirty="0" smtClean="0">
                <a:solidFill>
                  <a:srgbClr val="002060"/>
                </a:solidFill>
                <a:effectLst/>
              </a:rPr>
              <a:t>Historie je pro mne jen hřebík, na nějž věším svůj vlastní obraz.</a:t>
            </a:r>
          </a:p>
          <a:p>
            <a:endParaRPr lang="cs-CZ" sz="1200" b="1" dirty="0">
              <a:solidFill>
                <a:srgbClr val="002060"/>
              </a:solidFill>
            </a:endParaRPr>
          </a:p>
          <a:p>
            <a:r>
              <a:rPr lang="cs-CZ" sz="1200" dirty="0" smtClean="0">
                <a:solidFill>
                  <a:srgbClr val="002060"/>
                </a:solidFill>
                <a:effectLst/>
              </a:rPr>
              <a:t>Radost je bolest, na kterou se díváme z jiné strany.</a:t>
            </a:r>
          </a:p>
          <a:p>
            <a:endParaRPr lang="cs-CZ" sz="1200" b="1" dirty="0">
              <a:solidFill>
                <a:srgbClr val="002060"/>
              </a:solidFill>
            </a:endParaRPr>
          </a:p>
          <a:p>
            <a:r>
              <a:rPr lang="cs-CZ" sz="1200" dirty="0" smtClean="0">
                <a:solidFill>
                  <a:srgbClr val="002060"/>
                </a:solidFill>
                <a:effectLst/>
              </a:rPr>
              <a:t>Některé prokázané služby jsou tak velké, že je lze oplatit jedině nenávistí.</a:t>
            </a:r>
            <a:endParaRPr lang="cs-CZ" sz="12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1427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" y="0"/>
            <a:ext cx="9143999" cy="51435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83518"/>
            <a:ext cx="7772400" cy="64807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ALEXANDRE DUMAS STARŠÍ</a:t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5800" y="2211710"/>
            <a:ext cx="7772400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4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dirty="0" smtClean="0">
                <a:solidFill>
                  <a:srgbClr val="002060"/>
                </a:solidFill>
              </a:rPr>
              <a:t>DĚKUJI ZA POZORNOST.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75626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" y="0"/>
            <a:ext cx="9143999" cy="51435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23478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ALEXANDRE DUMAS STARŠÍ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ZDROJE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07504" y="1203598"/>
            <a:ext cx="8928992" cy="40324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000" dirty="0">
                <a:solidFill>
                  <a:schemeClr val="tx1"/>
                </a:solidFill>
              </a:rPr>
              <a:t>Literatura pro 2. Ročník středních škol – Učebnice. 1. Vyd. Brno, </a:t>
            </a:r>
            <a:r>
              <a:rPr lang="cs-CZ" sz="1000" dirty="0" err="1">
                <a:solidFill>
                  <a:schemeClr val="tx1"/>
                </a:solidFill>
              </a:rPr>
              <a:t>Didaktis</a:t>
            </a:r>
            <a:r>
              <a:rPr lang="cs-CZ" sz="1000" dirty="0">
                <a:solidFill>
                  <a:schemeClr val="tx1"/>
                </a:solidFill>
              </a:rPr>
              <a:t> 2009. 151 s. ISBN 978-80.7358-129-9</a:t>
            </a:r>
          </a:p>
          <a:p>
            <a:pPr algn="l"/>
            <a:r>
              <a:rPr lang="cs-CZ" sz="1000" dirty="0">
                <a:solidFill>
                  <a:schemeClr val="tx1"/>
                </a:solidFill>
              </a:rPr>
              <a:t>KOLEKTIV AUTORŮ. </a:t>
            </a:r>
            <a:r>
              <a:rPr lang="cs-CZ" sz="1000" i="1" dirty="0">
                <a:solidFill>
                  <a:schemeClr val="tx1"/>
                </a:solidFill>
              </a:rPr>
              <a:t>Malá </a:t>
            </a:r>
            <a:r>
              <a:rPr lang="cs-CZ" sz="1000" i="1" dirty="0" err="1">
                <a:solidFill>
                  <a:schemeClr val="tx1"/>
                </a:solidFill>
              </a:rPr>
              <a:t>encyklopédia</a:t>
            </a:r>
            <a:r>
              <a:rPr lang="cs-CZ" sz="1000" i="1" dirty="0">
                <a:solidFill>
                  <a:schemeClr val="tx1"/>
                </a:solidFill>
              </a:rPr>
              <a:t> </a:t>
            </a:r>
            <a:r>
              <a:rPr lang="cs-CZ" sz="1000" i="1" dirty="0" err="1">
                <a:solidFill>
                  <a:schemeClr val="tx1"/>
                </a:solidFill>
              </a:rPr>
              <a:t>spisovateľov</a:t>
            </a:r>
            <a:r>
              <a:rPr lang="cs-CZ" sz="1000" i="1" dirty="0">
                <a:solidFill>
                  <a:schemeClr val="tx1"/>
                </a:solidFill>
              </a:rPr>
              <a:t> </a:t>
            </a:r>
            <a:r>
              <a:rPr lang="cs-CZ" sz="1000" i="1" dirty="0" err="1">
                <a:solidFill>
                  <a:schemeClr val="tx1"/>
                </a:solidFill>
              </a:rPr>
              <a:t>sveta</a:t>
            </a:r>
            <a:r>
              <a:rPr lang="cs-CZ" sz="1000" dirty="0">
                <a:solidFill>
                  <a:schemeClr val="tx1"/>
                </a:solidFill>
              </a:rPr>
              <a:t>. Bratislava: Obzor, 1978, ISBN NEUVEDENO</a:t>
            </a:r>
            <a:r>
              <a:rPr lang="cs-CZ" sz="1000" dirty="0" smtClean="0">
                <a:solidFill>
                  <a:schemeClr val="tx1"/>
                </a:solidFill>
              </a:rPr>
              <a:t>.</a:t>
            </a:r>
          </a:p>
          <a:p>
            <a:pPr algn="l"/>
            <a:r>
              <a:rPr lang="cs-CZ" sz="1000" dirty="0">
                <a:solidFill>
                  <a:schemeClr val="tx1"/>
                </a:solidFill>
              </a:rPr>
              <a:t>AUTOR NEUVEDEN. </a:t>
            </a:r>
            <a:r>
              <a:rPr lang="cs-CZ" sz="1000" i="1" dirty="0" err="1">
                <a:solidFill>
                  <a:schemeClr val="tx1"/>
                </a:solidFill>
              </a:rPr>
              <a:t>Wikimedia</a:t>
            </a:r>
            <a:r>
              <a:rPr lang="cs-CZ" sz="1000" i="1" dirty="0">
                <a:solidFill>
                  <a:schemeClr val="tx1"/>
                </a:solidFill>
              </a:rPr>
              <a:t> </a:t>
            </a:r>
            <a:r>
              <a:rPr lang="cs-CZ" sz="1000" i="1" dirty="0" err="1">
                <a:solidFill>
                  <a:schemeClr val="tx1"/>
                </a:solidFill>
              </a:rPr>
              <a:t>Commons</a:t>
            </a:r>
            <a:r>
              <a:rPr lang="cs-CZ" sz="1000" dirty="0">
                <a:solidFill>
                  <a:schemeClr val="tx1"/>
                </a:solidFill>
              </a:rPr>
              <a:t> [online]. [cit. </a:t>
            </a:r>
            <a:r>
              <a:rPr lang="cs-CZ" sz="1000" dirty="0" smtClean="0">
                <a:solidFill>
                  <a:schemeClr val="tx1"/>
                </a:solidFill>
              </a:rPr>
              <a:t>1.5.2013]. </a:t>
            </a:r>
            <a:r>
              <a:rPr lang="cs-CZ" sz="1000" dirty="0">
                <a:solidFill>
                  <a:schemeClr val="tx1"/>
                </a:solidFill>
              </a:rPr>
              <a:t>Dostupný na WWW: http://</a:t>
            </a:r>
            <a:r>
              <a:rPr lang="cs-CZ" sz="1000" dirty="0" smtClean="0">
                <a:solidFill>
                  <a:schemeClr val="tx1"/>
                </a:solidFill>
              </a:rPr>
              <a:t>cs.wikipedia.org/wiki/Alexandre_Dumas_star%C5%A1%C3%AD</a:t>
            </a:r>
          </a:p>
          <a:p>
            <a:pPr algn="l"/>
            <a:r>
              <a:rPr lang="cs-CZ" sz="1000" dirty="0">
                <a:solidFill>
                  <a:schemeClr val="tx1"/>
                </a:solidFill>
              </a:rPr>
              <a:t>CARJAT, </a:t>
            </a:r>
            <a:r>
              <a:rPr lang="cs-CZ" sz="1000" dirty="0" err="1">
                <a:solidFill>
                  <a:schemeClr val="tx1"/>
                </a:solidFill>
              </a:rPr>
              <a:t>Étienne</a:t>
            </a:r>
            <a:r>
              <a:rPr lang="cs-CZ" sz="1000" dirty="0">
                <a:solidFill>
                  <a:schemeClr val="tx1"/>
                </a:solidFill>
              </a:rPr>
              <a:t>. </a:t>
            </a:r>
            <a:r>
              <a:rPr lang="cs-CZ" sz="1000" i="1" dirty="0" err="1">
                <a:solidFill>
                  <a:schemeClr val="tx1"/>
                </a:solidFill>
              </a:rPr>
              <a:t>Wikimedia</a:t>
            </a:r>
            <a:r>
              <a:rPr lang="cs-CZ" sz="1000" i="1" dirty="0">
                <a:solidFill>
                  <a:schemeClr val="tx1"/>
                </a:solidFill>
              </a:rPr>
              <a:t> </a:t>
            </a:r>
            <a:r>
              <a:rPr lang="cs-CZ" sz="1000" i="1" dirty="0" err="1">
                <a:solidFill>
                  <a:schemeClr val="tx1"/>
                </a:solidFill>
              </a:rPr>
              <a:t>Commons</a:t>
            </a:r>
            <a:r>
              <a:rPr lang="cs-CZ" sz="1000" dirty="0">
                <a:solidFill>
                  <a:schemeClr val="tx1"/>
                </a:solidFill>
              </a:rPr>
              <a:t> [online]. [cit. </a:t>
            </a:r>
            <a:r>
              <a:rPr lang="cs-CZ" sz="1000" dirty="0" smtClean="0">
                <a:solidFill>
                  <a:schemeClr val="tx1"/>
                </a:solidFill>
              </a:rPr>
              <a:t>1.5.2013]. </a:t>
            </a:r>
            <a:r>
              <a:rPr lang="cs-CZ" sz="1000" dirty="0">
                <a:solidFill>
                  <a:schemeClr val="tx1"/>
                </a:solidFill>
              </a:rPr>
              <a:t>Dostupný na WWW: http://</a:t>
            </a:r>
            <a:r>
              <a:rPr lang="cs-CZ" sz="1000" dirty="0" smtClean="0">
                <a:solidFill>
                  <a:schemeClr val="tx1"/>
                </a:solidFill>
              </a:rPr>
              <a:t>sk.wikipedia.org/wiki/Alexandre_Dumas_star%C5%A1%C3%AD#mediaviewer/S%C3%BAbor:Alexandre_Dumas.jpg</a:t>
            </a:r>
          </a:p>
          <a:p>
            <a:pPr algn="l"/>
            <a:r>
              <a:rPr lang="cs-CZ" sz="1000" dirty="0">
                <a:solidFill>
                  <a:schemeClr val="tx1"/>
                </a:solidFill>
              </a:rPr>
              <a:t>AUTOR NEUVEDEN. </a:t>
            </a:r>
            <a:r>
              <a:rPr lang="cs-CZ" sz="1000" i="1" dirty="0" err="1">
                <a:solidFill>
                  <a:schemeClr val="tx1"/>
                </a:solidFill>
              </a:rPr>
              <a:t>Wikimedia</a:t>
            </a:r>
            <a:r>
              <a:rPr lang="cs-CZ" sz="1000" i="1" dirty="0">
                <a:solidFill>
                  <a:schemeClr val="tx1"/>
                </a:solidFill>
              </a:rPr>
              <a:t> </a:t>
            </a:r>
            <a:r>
              <a:rPr lang="cs-CZ" sz="1000" i="1" dirty="0" err="1">
                <a:solidFill>
                  <a:schemeClr val="tx1"/>
                </a:solidFill>
              </a:rPr>
              <a:t>Commons</a:t>
            </a:r>
            <a:r>
              <a:rPr lang="cs-CZ" sz="1000" dirty="0">
                <a:solidFill>
                  <a:schemeClr val="tx1"/>
                </a:solidFill>
              </a:rPr>
              <a:t> [online]. [cit. </a:t>
            </a:r>
            <a:r>
              <a:rPr lang="cs-CZ" sz="1000" dirty="0" smtClean="0">
                <a:solidFill>
                  <a:schemeClr val="tx1"/>
                </a:solidFill>
              </a:rPr>
              <a:t>1.5.2013]. </a:t>
            </a:r>
            <a:r>
              <a:rPr lang="cs-CZ" sz="1000" dirty="0">
                <a:solidFill>
                  <a:schemeClr val="tx1"/>
                </a:solidFill>
              </a:rPr>
              <a:t>Dostupný na WWW: http://</a:t>
            </a:r>
            <a:r>
              <a:rPr lang="cs-CZ" sz="1000" dirty="0" smtClean="0">
                <a:solidFill>
                  <a:schemeClr val="tx1"/>
                </a:solidFill>
              </a:rPr>
              <a:t>cs.wikipedia.org/wiki/Alexandre_Dumas_mlad%C5%A1%C3%AD#mediaviewer/Soubor:ADumas_hijo_00.jpg</a:t>
            </a:r>
          </a:p>
          <a:p>
            <a:pPr algn="l"/>
            <a:r>
              <a:rPr lang="cs-CZ" sz="1000" dirty="0">
                <a:solidFill>
                  <a:schemeClr val="tx1"/>
                </a:solidFill>
              </a:rPr>
              <a:t>SELBST ERSTELLT. </a:t>
            </a:r>
            <a:r>
              <a:rPr lang="cs-CZ" sz="1000" i="1" dirty="0" err="1">
                <a:solidFill>
                  <a:schemeClr val="tx1"/>
                </a:solidFill>
              </a:rPr>
              <a:t>Wikimedia</a:t>
            </a:r>
            <a:r>
              <a:rPr lang="cs-CZ" sz="1000" i="1" dirty="0">
                <a:solidFill>
                  <a:schemeClr val="tx1"/>
                </a:solidFill>
              </a:rPr>
              <a:t> </a:t>
            </a:r>
            <a:r>
              <a:rPr lang="cs-CZ" sz="1000" i="1" dirty="0" err="1">
                <a:solidFill>
                  <a:schemeClr val="tx1"/>
                </a:solidFill>
              </a:rPr>
              <a:t>Commons</a:t>
            </a:r>
            <a:r>
              <a:rPr lang="cs-CZ" sz="1000" dirty="0">
                <a:solidFill>
                  <a:schemeClr val="tx1"/>
                </a:solidFill>
              </a:rPr>
              <a:t> [online]. [cit. </a:t>
            </a:r>
            <a:r>
              <a:rPr lang="cs-CZ" sz="1000" dirty="0" smtClean="0">
                <a:solidFill>
                  <a:schemeClr val="tx1"/>
                </a:solidFill>
              </a:rPr>
              <a:t>1.5.2013]. </a:t>
            </a:r>
            <a:r>
              <a:rPr lang="cs-CZ" sz="1000" dirty="0">
                <a:solidFill>
                  <a:schemeClr val="tx1"/>
                </a:solidFill>
              </a:rPr>
              <a:t>Dostupný na WWW: http://</a:t>
            </a:r>
            <a:r>
              <a:rPr lang="cs-CZ" sz="1000" dirty="0" smtClean="0">
                <a:solidFill>
                  <a:schemeClr val="tx1"/>
                </a:solidFill>
              </a:rPr>
              <a:t>en.wikipedia.org/wiki/File:Pantheon_Grablege_Dumas_Zola_Hugo.jpg</a:t>
            </a:r>
          </a:p>
          <a:p>
            <a:pPr algn="l"/>
            <a:r>
              <a:rPr lang="cs-CZ" sz="1000" dirty="0">
                <a:solidFill>
                  <a:schemeClr val="tx1"/>
                </a:solidFill>
              </a:rPr>
              <a:t>FABER, C.. </a:t>
            </a:r>
            <a:r>
              <a:rPr lang="cs-CZ" sz="1000" i="1" dirty="0" err="1">
                <a:solidFill>
                  <a:schemeClr val="tx1"/>
                </a:solidFill>
              </a:rPr>
              <a:t>Wikimedia</a:t>
            </a:r>
            <a:r>
              <a:rPr lang="cs-CZ" sz="1000" i="1" dirty="0">
                <a:solidFill>
                  <a:schemeClr val="tx1"/>
                </a:solidFill>
              </a:rPr>
              <a:t> </a:t>
            </a:r>
            <a:r>
              <a:rPr lang="cs-CZ" sz="1000" i="1" dirty="0" err="1">
                <a:solidFill>
                  <a:schemeClr val="tx1"/>
                </a:solidFill>
              </a:rPr>
              <a:t>Commons</a:t>
            </a:r>
            <a:r>
              <a:rPr lang="cs-CZ" sz="1000" dirty="0">
                <a:solidFill>
                  <a:schemeClr val="tx1"/>
                </a:solidFill>
              </a:rPr>
              <a:t> [online]. [cit. </a:t>
            </a:r>
            <a:r>
              <a:rPr lang="cs-CZ" sz="1000" dirty="0" smtClean="0">
                <a:solidFill>
                  <a:schemeClr val="tx1"/>
                </a:solidFill>
              </a:rPr>
              <a:t>1.5.2013]. </a:t>
            </a:r>
            <a:r>
              <a:rPr lang="cs-CZ" sz="1000" dirty="0">
                <a:solidFill>
                  <a:schemeClr val="tx1"/>
                </a:solidFill>
              </a:rPr>
              <a:t>Dostupný na WWW: http://</a:t>
            </a:r>
            <a:r>
              <a:rPr lang="cs-CZ" sz="1000" dirty="0" smtClean="0">
                <a:solidFill>
                  <a:schemeClr val="tx1"/>
                </a:solidFill>
              </a:rPr>
              <a:t>upload.wikimedia.org/wikipedia/commons/thumb/4/43/Auguste_Maquet_1847.jpg/220px-Auguste_Maquet_1847.jpg</a:t>
            </a:r>
          </a:p>
          <a:p>
            <a:pPr algn="l"/>
            <a:r>
              <a:rPr lang="en-US" sz="1000" dirty="0">
                <a:solidFill>
                  <a:schemeClr val="tx1"/>
                </a:solidFill>
              </a:rPr>
              <a:t>AUTOR NEUVEDEN. </a:t>
            </a:r>
            <a:r>
              <a:rPr lang="en-US" sz="1000" i="1" dirty="0">
                <a:solidFill>
                  <a:schemeClr val="tx1"/>
                </a:solidFill>
              </a:rPr>
              <a:t>MS Office</a:t>
            </a:r>
            <a:r>
              <a:rPr lang="en-US" sz="1000" dirty="0">
                <a:solidFill>
                  <a:schemeClr val="tx1"/>
                </a:solidFill>
              </a:rPr>
              <a:t> [online]. [cit. </a:t>
            </a:r>
            <a:r>
              <a:rPr lang="en-US" sz="1000" dirty="0" smtClean="0">
                <a:solidFill>
                  <a:schemeClr val="tx1"/>
                </a:solidFill>
              </a:rPr>
              <a:t>1.5.201</a:t>
            </a:r>
            <a:r>
              <a:rPr lang="cs-CZ" sz="1000" dirty="0" smtClean="0">
                <a:solidFill>
                  <a:schemeClr val="tx1"/>
                </a:solidFill>
              </a:rPr>
              <a:t>3</a:t>
            </a:r>
            <a:r>
              <a:rPr lang="en-US" sz="1000" dirty="0" smtClean="0">
                <a:solidFill>
                  <a:schemeClr val="tx1"/>
                </a:solidFill>
              </a:rPr>
              <a:t>]. </a:t>
            </a:r>
            <a:r>
              <a:rPr lang="en-US" sz="1000" dirty="0" err="1">
                <a:solidFill>
                  <a:schemeClr val="tx1"/>
                </a:solidFill>
              </a:rPr>
              <a:t>Dostupný</a:t>
            </a:r>
            <a:r>
              <a:rPr lang="en-US" sz="1000" dirty="0">
                <a:solidFill>
                  <a:schemeClr val="tx1"/>
                </a:solidFill>
              </a:rPr>
              <a:t> </a:t>
            </a:r>
            <a:r>
              <a:rPr lang="cs-CZ" sz="1000" dirty="0" smtClean="0">
                <a:solidFill>
                  <a:schemeClr val="tx1"/>
                </a:solidFill>
              </a:rPr>
              <a:t> pod licencí MS Office 2010 </a:t>
            </a:r>
            <a:r>
              <a:rPr lang="en-US" sz="1000" dirty="0" err="1" smtClean="0">
                <a:solidFill>
                  <a:schemeClr val="tx1"/>
                </a:solidFill>
              </a:rPr>
              <a:t>na</a:t>
            </a:r>
            <a:r>
              <a:rPr lang="en-US" sz="1000" dirty="0" smtClean="0">
                <a:solidFill>
                  <a:schemeClr val="tx1"/>
                </a:solidFill>
              </a:rPr>
              <a:t> </a:t>
            </a:r>
            <a:r>
              <a:rPr lang="en-US" sz="1000" dirty="0">
                <a:solidFill>
                  <a:schemeClr val="tx1"/>
                </a:solidFill>
              </a:rPr>
              <a:t>WWW: http://office.microsoft.com/cs-cz/images/results.aspx?qu=kniha&amp;ex=1#ai:MC900348729|mt:1</a:t>
            </a:r>
            <a:r>
              <a:rPr lang="en-US" sz="1000" dirty="0" smtClean="0">
                <a:solidFill>
                  <a:schemeClr val="tx1"/>
                </a:solidFill>
              </a:rPr>
              <a:t>|</a:t>
            </a:r>
            <a:endParaRPr lang="cs-CZ" sz="1000" dirty="0" smtClean="0">
              <a:solidFill>
                <a:schemeClr val="tx1"/>
              </a:solidFill>
            </a:endParaRPr>
          </a:p>
          <a:p>
            <a:pPr algn="l"/>
            <a:r>
              <a:rPr lang="en-US" sz="1000" dirty="0">
                <a:solidFill>
                  <a:schemeClr val="tx1"/>
                </a:solidFill>
              </a:rPr>
              <a:t>AUTOR NEUVEDEN. </a:t>
            </a:r>
            <a:r>
              <a:rPr lang="en-US" sz="1000" i="1" dirty="0">
                <a:solidFill>
                  <a:schemeClr val="tx1"/>
                </a:solidFill>
              </a:rPr>
              <a:t>MS Office</a:t>
            </a:r>
            <a:r>
              <a:rPr lang="en-US" sz="1000" dirty="0">
                <a:solidFill>
                  <a:schemeClr val="tx1"/>
                </a:solidFill>
              </a:rPr>
              <a:t> [online]. [cit. </a:t>
            </a:r>
            <a:r>
              <a:rPr lang="en-US" sz="1000" dirty="0" smtClean="0">
                <a:solidFill>
                  <a:schemeClr val="tx1"/>
                </a:solidFill>
              </a:rPr>
              <a:t>1.5.201</a:t>
            </a:r>
            <a:r>
              <a:rPr lang="cs-CZ" sz="1000" dirty="0" smtClean="0">
                <a:solidFill>
                  <a:schemeClr val="tx1"/>
                </a:solidFill>
              </a:rPr>
              <a:t>3</a:t>
            </a:r>
            <a:r>
              <a:rPr lang="en-US" sz="1000" dirty="0" smtClean="0">
                <a:solidFill>
                  <a:schemeClr val="tx1"/>
                </a:solidFill>
              </a:rPr>
              <a:t>]. </a:t>
            </a:r>
            <a:r>
              <a:rPr lang="en-US" sz="1000" dirty="0" err="1">
                <a:solidFill>
                  <a:schemeClr val="tx1"/>
                </a:solidFill>
              </a:rPr>
              <a:t>Dostupný</a:t>
            </a:r>
            <a:r>
              <a:rPr lang="en-US" sz="1000" dirty="0">
                <a:solidFill>
                  <a:schemeClr val="tx1"/>
                </a:solidFill>
              </a:rPr>
              <a:t> </a:t>
            </a:r>
            <a:r>
              <a:rPr lang="cs-CZ" sz="1000" dirty="0" smtClean="0">
                <a:solidFill>
                  <a:schemeClr val="tx1"/>
                </a:solidFill>
              </a:rPr>
              <a:t> pod licencí MS Office 2010 </a:t>
            </a:r>
            <a:r>
              <a:rPr lang="en-US" sz="1000" dirty="0" err="1" smtClean="0">
                <a:solidFill>
                  <a:schemeClr val="tx1"/>
                </a:solidFill>
              </a:rPr>
              <a:t>na</a:t>
            </a:r>
            <a:r>
              <a:rPr lang="en-US" sz="1000" dirty="0" smtClean="0">
                <a:solidFill>
                  <a:schemeClr val="tx1"/>
                </a:solidFill>
              </a:rPr>
              <a:t> </a:t>
            </a:r>
            <a:r>
              <a:rPr lang="en-US" sz="1000" dirty="0">
                <a:solidFill>
                  <a:schemeClr val="tx1"/>
                </a:solidFill>
              </a:rPr>
              <a:t>WWW: http://office.microsoft.com/cs-cz/images/results.aspx?qu=vag%C3%B3n&amp;ex=1#ai:MC900287213</a:t>
            </a:r>
            <a:r>
              <a:rPr lang="en-US" sz="1000" dirty="0" smtClean="0">
                <a:solidFill>
                  <a:schemeClr val="tx1"/>
                </a:solidFill>
              </a:rPr>
              <a:t>|</a:t>
            </a:r>
            <a:endParaRPr lang="cs-CZ" sz="1000" dirty="0" smtClean="0">
              <a:solidFill>
                <a:schemeClr val="tx1"/>
              </a:solidFill>
            </a:endParaRPr>
          </a:p>
          <a:p>
            <a:pPr algn="l"/>
            <a:r>
              <a:rPr lang="en-US" sz="1000" dirty="0">
                <a:solidFill>
                  <a:schemeClr val="tx1"/>
                </a:solidFill>
              </a:rPr>
              <a:t>AUTOR NEUVEDEN. </a:t>
            </a:r>
            <a:r>
              <a:rPr lang="en-US" sz="1000" i="1" dirty="0">
                <a:solidFill>
                  <a:schemeClr val="tx1"/>
                </a:solidFill>
              </a:rPr>
              <a:t>MS Office</a:t>
            </a:r>
            <a:r>
              <a:rPr lang="en-US" sz="1000" dirty="0">
                <a:solidFill>
                  <a:schemeClr val="tx1"/>
                </a:solidFill>
              </a:rPr>
              <a:t> [online]. [cit. </a:t>
            </a:r>
            <a:r>
              <a:rPr lang="en-US" sz="1000" dirty="0" smtClean="0">
                <a:solidFill>
                  <a:schemeClr val="tx1"/>
                </a:solidFill>
              </a:rPr>
              <a:t>1.5.201</a:t>
            </a:r>
            <a:r>
              <a:rPr lang="cs-CZ" sz="1000" dirty="0" smtClean="0">
                <a:solidFill>
                  <a:schemeClr val="tx1"/>
                </a:solidFill>
              </a:rPr>
              <a:t>3</a:t>
            </a:r>
            <a:r>
              <a:rPr lang="en-US" sz="1000" dirty="0" smtClean="0">
                <a:solidFill>
                  <a:schemeClr val="tx1"/>
                </a:solidFill>
              </a:rPr>
              <a:t>]. </a:t>
            </a:r>
            <a:r>
              <a:rPr lang="en-US" sz="1000" dirty="0" err="1" smtClean="0">
                <a:solidFill>
                  <a:schemeClr val="tx1"/>
                </a:solidFill>
              </a:rPr>
              <a:t>Dostupný</a:t>
            </a:r>
            <a:r>
              <a:rPr lang="cs-CZ" sz="1000" dirty="0" smtClean="0">
                <a:solidFill>
                  <a:schemeClr val="tx1"/>
                </a:solidFill>
              </a:rPr>
              <a:t> pod licenci MS Office 2010 </a:t>
            </a:r>
            <a:r>
              <a:rPr lang="en-US" sz="1000" dirty="0" err="1" smtClean="0">
                <a:solidFill>
                  <a:schemeClr val="tx1"/>
                </a:solidFill>
              </a:rPr>
              <a:t>na</a:t>
            </a:r>
            <a:r>
              <a:rPr lang="en-US" sz="1000" dirty="0" smtClean="0">
                <a:solidFill>
                  <a:schemeClr val="tx1"/>
                </a:solidFill>
              </a:rPr>
              <a:t> </a:t>
            </a:r>
            <a:r>
              <a:rPr lang="en-US" sz="1000" dirty="0">
                <a:solidFill>
                  <a:schemeClr val="tx1"/>
                </a:solidFill>
              </a:rPr>
              <a:t>WWW: http://office.microsoft.com/cs-cz/images/results.aspx?qu=lokomotiva&amp;ex=1#ai:MC900307358</a:t>
            </a:r>
            <a:r>
              <a:rPr lang="en-US" sz="1000" dirty="0" smtClean="0">
                <a:solidFill>
                  <a:schemeClr val="tx1"/>
                </a:solidFill>
              </a:rPr>
              <a:t>|</a:t>
            </a:r>
            <a:endParaRPr lang="cs-CZ" sz="1000" dirty="0" smtClean="0">
              <a:solidFill>
                <a:schemeClr val="tx1"/>
              </a:solidFill>
            </a:endParaRPr>
          </a:p>
          <a:p>
            <a:pPr algn="l"/>
            <a:r>
              <a:rPr lang="en-US" sz="1000" dirty="0">
                <a:solidFill>
                  <a:schemeClr val="tx1"/>
                </a:solidFill>
              </a:rPr>
              <a:t>AUTOR NEUVEDEN. </a:t>
            </a:r>
            <a:r>
              <a:rPr lang="en-US" sz="1000" i="1" dirty="0">
                <a:solidFill>
                  <a:schemeClr val="tx1"/>
                </a:solidFill>
              </a:rPr>
              <a:t>MS Office</a:t>
            </a:r>
            <a:r>
              <a:rPr lang="en-US" sz="1000" dirty="0">
                <a:solidFill>
                  <a:schemeClr val="tx1"/>
                </a:solidFill>
              </a:rPr>
              <a:t> [online]. [cit. </a:t>
            </a:r>
            <a:r>
              <a:rPr lang="en-US" sz="1000" dirty="0" smtClean="0">
                <a:solidFill>
                  <a:schemeClr val="tx1"/>
                </a:solidFill>
              </a:rPr>
              <a:t>1.5.201</a:t>
            </a:r>
            <a:r>
              <a:rPr lang="cs-CZ" sz="1000" dirty="0" smtClean="0">
                <a:solidFill>
                  <a:schemeClr val="tx1"/>
                </a:solidFill>
              </a:rPr>
              <a:t>3</a:t>
            </a:r>
            <a:r>
              <a:rPr lang="en-US" sz="1000" dirty="0" smtClean="0">
                <a:solidFill>
                  <a:schemeClr val="tx1"/>
                </a:solidFill>
              </a:rPr>
              <a:t>]. </a:t>
            </a:r>
            <a:r>
              <a:rPr lang="en-US" sz="1000" dirty="0" err="1">
                <a:solidFill>
                  <a:schemeClr val="tx1"/>
                </a:solidFill>
              </a:rPr>
              <a:t>Dostupný</a:t>
            </a:r>
            <a:r>
              <a:rPr lang="en-US" sz="1000" dirty="0">
                <a:solidFill>
                  <a:schemeClr val="tx1"/>
                </a:solidFill>
              </a:rPr>
              <a:t> </a:t>
            </a:r>
            <a:r>
              <a:rPr lang="cs-CZ" sz="1000" dirty="0" smtClean="0">
                <a:solidFill>
                  <a:schemeClr val="tx1"/>
                </a:solidFill>
              </a:rPr>
              <a:t>pod licencí MS Office 2010 </a:t>
            </a:r>
            <a:r>
              <a:rPr lang="en-US" sz="1000" dirty="0" err="1" smtClean="0">
                <a:solidFill>
                  <a:schemeClr val="tx1"/>
                </a:solidFill>
              </a:rPr>
              <a:t>na</a:t>
            </a:r>
            <a:r>
              <a:rPr lang="en-US" sz="1000" dirty="0" smtClean="0">
                <a:solidFill>
                  <a:schemeClr val="tx1"/>
                </a:solidFill>
              </a:rPr>
              <a:t> </a:t>
            </a:r>
            <a:r>
              <a:rPr lang="en-US" sz="1000" dirty="0">
                <a:solidFill>
                  <a:schemeClr val="tx1"/>
                </a:solidFill>
              </a:rPr>
              <a:t>WWW: http://office.microsoft.com/cs-cz/images/results.aspx?qu=kniha&amp;ex=1#ai:MC900325658|mt:1</a:t>
            </a:r>
            <a:r>
              <a:rPr lang="en-US" sz="1000" dirty="0" smtClean="0">
                <a:solidFill>
                  <a:schemeClr val="tx1"/>
                </a:solidFill>
              </a:rPr>
              <a:t>|</a:t>
            </a:r>
            <a:endParaRPr lang="cs-CZ" sz="1000" dirty="0" smtClean="0">
              <a:solidFill>
                <a:schemeClr val="tx1"/>
              </a:solidFill>
            </a:endParaRPr>
          </a:p>
          <a:p>
            <a:pPr algn="l"/>
            <a:r>
              <a:rPr lang="en-US" sz="1000" dirty="0">
                <a:solidFill>
                  <a:schemeClr val="tx1"/>
                </a:solidFill>
              </a:rPr>
              <a:t>AUTOR NEUVEDEN. </a:t>
            </a:r>
            <a:r>
              <a:rPr lang="en-US" sz="1000" i="1" dirty="0">
                <a:solidFill>
                  <a:schemeClr val="tx1"/>
                </a:solidFill>
              </a:rPr>
              <a:t>MS Office</a:t>
            </a:r>
            <a:r>
              <a:rPr lang="en-US" sz="1000" dirty="0">
                <a:solidFill>
                  <a:schemeClr val="tx1"/>
                </a:solidFill>
              </a:rPr>
              <a:t> [online]. [cit. </a:t>
            </a:r>
            <a:r>
              <a:rPr lang="en-US" sz="1000" dirty="0" smtClean="0">
                <a:solidFill>
                  <a:schemeClr val="tx1"/>
                </a:solidFill>
              </a:rPr>
              <a:t>1.5.201</a:t>
            </a:r>
            <a:r>
              <a:rPr lang="cs-CZ" sz="1000" dirty="0" smtClean="0">
                <a:solidFill>
                  <a:schemeClr val="tx1"/>
                </a:solidFill>
              </a:rPr>
              <a:t>3</a:t>
            </a:r>
            <a:r>
              <a:rPr lang="en-US" sz="1000" dirty="0" smtClean="0">
                <a:solidFill>
                  <a:schemeClr val="tx1"/>
                </a:solidFill>
              </a:rPr>
              <a:t>]. </a:t>
            </a:r>
            <a:r>
              <a:rPr lang="en-US" sz="1000" dirty="0" err="1">
                <a:solidFill>
                  <a:schemeClr val="tx1"/>
                </a:solidFill>
              </a:rPr>
              <a:t>Dostupný</a:t>
            </a:r>
            <a:r>
              <a:rPr lang="en-US" sz="1000" dirty="0">
                <a:solidFill>
                  <a:schemeClr val="tx1"/>
                </a:solidFill>
              </a:rPr>
              <a:t> </a:t>
            </a:r>
            <a:r>
              <a:rPr lang="cs-CZ" sz="1000" dirty="0" smtClean="0">
                <a:solidFill>
                  <a:schemeClr val="tx1"/>
                </a:solidFill>
              </a:rPr>
              <a:t>pod licencí MS Office 2010 </a:t>
            </a:r>
            <a:r>
              <a:rPr lang="en-US" sz="1000" dirty="0" err="1" smtClean="0">
                <a:solidFill>
                  <a:schemeClr val="tx1"/>
                </a:solidFill>
              </a:rPr>
              <a:t>na</a:t>
            </a:r>
            <a:r>
              <a:rPr lang="en-US" sz="1000" dirty="0" smtClean="0">
                <a:solidFill>
                  <a:schemeClr val="tx1"/>
                </a:solidFill>
              </a:rPr>
              <a:t> </a:t>
            </a:r>
            <a:r>
              <a:rPr lang="en-US" sz="1000" dirty="0">
                <a:solidFill>
                  <a:schemeClr val="tx1"/>
                </a:solidFill>
              </a:rPr>
              <a:t>WWW: http://office.microsoft.com/cs-cz/images/results.aspx?qu=tov%C3%A1rna&amp;ex=1#ai:MC900241115</a:t>
            </a:r>
            <a:r>
              <a:rPr lang="en-US" sz="1000" dirty="0" smtClean="0">
                <a:solidFill>
                  <a:schemeClr val="tx1"/>
                </a:solidFill>
              </a:rPr>
              <a:t>|</a:t>
            </a:r>
            <a:endParaRPr lang="cs-CZ" sz="1000" dirty="0" smtClean="0">
              <a:solidFill>
                <a:schemeClr val="tx1"/>
              </a:solidFill>
            </a:endParaRPr>
          </a:p>
          <a:p>
            <a:pPr algn="l"/>
            <a:r>
              <a:rPr lang="en-US" sz="1000" dirty="0">
                <a:solidFill>
                  <a:schemeClr val="tx1"/>
                </a:solidFill>
              </a:rPr>
              <a:t>AUTOR NEUVEDEN. </a:t>
            </a:r>
            <a:r>
              <a:rPr lang="en-US" sz="1000" i="1" dirty="0">
                <a:solidFill>
                  <a:schemeClr val="tx1"/>
                </a:solidFill>
              </a:rPr>
              <a:t>MS Office</a:t>
            </a:r>
            <a:r>
              <a:rPr lang="en-US" sz="1000" dirty="0">
                <a:solidFill>
                  <a:schemeClr val="tx1"/>
                </a:solidFill>
              </a:rPr>
              <a:t> [online]. [cit. </a:t>
            </a:r>
            <a:r>
              <a:rPr lang="en-US" sz="1000" dirty="0" smtClean="0">
                <a:solidFill>
                  <a:schemeClr val="tx1"/>
                </a:solidFill>
              </a:rPr>
              <a:t>1.5.201</a:t>
            </a:r>
            <a:r>
              <a:rPr lang="cs-CZ" sz="1000" dirty="0" smtClean="0">
                <a:solidFill>
                  <a:schemeClr val="tx1"/>
                </a:solidFill>
              </a:rPr>
              <a:t>3</a:t>
            </a:r>
            <a:r>
              <a:rPr lang="en-US" sz="1000" dirty="0" smtClean="0">
                <a:solidFill>
                  <a:schemeClr val="tx1"/>
                </a:solidFill>
              </a:rPr>
              <a:t>]. </a:t>
            </a:r>
            <a:r>
              <a:rPr lang="en-US" sz="1000" dirty="0" err="1">
                <a:solidFill>
                  <a:schemeClr val="tx1"/>
                </a:solidFill>
              </a:rPr>
              <a:t>Dostupný</a:t>
            </a:r>
            <a:r>
              <a:rPr lang="en-US" sz="1000" dirty="0">
                <a:solidFill>
                  <a:schemeClr val="tx1"/>
                </a:solidFill>
              </a:rPr>
              <a:t> </a:t>
            </a:r>
            <a:r>
              <a:rPr lang="cs-CZ" sz="1000" dirty="0" smtClean="0">
                <a:solidFill>
                  <a:schemeClr val="tx1"/>
                </a:solidFill>
              </a:rPr>
              <a:t> pod licencí MS Office 2010 </a:t>
            </a:r>
            <a:r>
              <a:rPr lang="en-US" sz="1000" dirty="0" err="1" smtClean="0">
                <a:solidFill>
                  <a:schemeClr val="tx1"/>
                </a:solidFill>
              </a:rPr>
              <a:t>na</a:t>
            </a:r>
            <a:r>
              <a:rPr lang="en-US" sz="1000" dirty="0" smtClean="0">
                <a:solidFill>
                  <a:schemeClr val="tx1"/>
                </a:solidFill>
              </a:rPr>
              <a:t> </a:t>
            </a:r>
            <a:r>
              <a:rPr lang="en-US" sz="1000" dirty="0">
                <a:solidFill>
                  <a:schemeClr val="tx1"/>
                </a:solidFill>
              </a:rPr>
              <a:t>WWW: http://office.microsoft.com/cs-cz/images/results.aspx?qu=spisovatel&amp;ex=1#ai:MC900391022| </a:t>
            </a:r>
            <a:r>
              <a:rPr lang="en-US" sz="1000" dirty="0" smtClean="0">
                <a:solidFill>
                  <a:schemeClr val="tx1"/>
                </a:solidFill>
              </a:rPr>
              <a:t>    </a:t>
            </a:r>
            <a:endParaRPr lang="cs-CZ" sz="1000" dirty="0" smtClean="0">
              <a:solidFill>
                <a:schemeClr val="tx1"/>
              </a:solidFill>
            </a:endParaRPr>
          </a:p>
          <a:p>
            <a:pPr algn="l"/>
            <a:r>
              <a:rPr lang="en-US" sz="1000" dirty="0" smtClean="0">
                <a:solidFill>
                  <a:schemeClr val="tx1"/>
                </a:solidFill>
              </a:rPr>
              <a:t> </a:t>
            </a:r>
            <a:endParaRPr lang="cs-CZ" sz="10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30083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" y="0"/>
            <a:ext cx="9143999" cy="51435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23478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ALEXANDRE DUMAS STARŠÍ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ZDROJE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07504" y="1203598"/>
            <a:ext cx="8928992" cy="40324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1000" dirty="0">
                <a:solidFill>
                  <a:schemeClr val="tx1"/>
                </a:solidFill>
              </a:rPr>
              <a:t>AUTOR NEUVEDEN. </a:t>
            </a:r>
            <a:r>
              <a:rPr lang="en-US" sz="1000" i="1" dirty="0">
                <a:solidFill>
                  <a:schemeClr val="tx1"/>
                </a:solidFill>
              </a:rPr>
              <a:t>MS Office</a:t>
            </a:r>
            <a:r>
              <a:rPr lang="en-US" sz="1000" dirty="0">
                <a:solidFill>
                  <a:schemeClr val="tx1"/>
                </a:solidFill>
              </a:rPr>
              <a:t> [online]. [cit. </a:t>
            </a:r>
            <a:r>
              <a:rPr lang="en-US" sz="1000" dirty="0" smtClean="0">
                <a:solidFill>
                  <a:schemeClr val="tx1"/>
                </a:solidFill>
              </a:rPr>
              <a:t>1.5.201</a:t>
            </a:r>
            <a:r>
              <a:rPr lang="cs-CZ" sz="1000" dirty="0" smtClean="0">
                <a:solidFill>
                  <a:schemeClr val="tx1"/>
                </a:solidFill>
              </a:rPr>
              <a:t>3</a:t>
            </a:r>
            <a:r>
              <a:rPr lang="en-US" sz="1000" dirty="0" smtClean="0">
                <a:solidFill>
                  <a:schemeClr val="tx1"/>
                </a:solidFill>
              </a:rPr>
              <a:t>]. </a:t>
            </a:r>
            <a:r>
              <a:rPr lang="en-US" sz="1000" dirty="0" err="1" smtClean="0">
                <a:solidFill>
                  <a:schemeClr val="tx1"/>
                </a:solidFill>
              </a:rPr>
              <a:t>Dostupný</a:t>
            </a:r>
            <a:r>
              <a:rPr lang="cs-CZ" sz="1000" dirty="0" smtClean="0">
                <a:solidFill>
                  <a:schemeClr val="tx1"/>
                </a:solidFill>
              </a:rPr>
              <a:t> pod licencí MS Office 2010 </a:t>
            </a:r>
            <a:r>
              <a:rPr lang="en-US" sz="1000" dirty="0" err="1" smtClean="0">
                <a:solidFill>
                  <a:schemeClr val="tx1"/>
                </a:solidFill>
              </a:rPr>
              <a:t>na</a:t>
            </a:r>
            <a:r>
              <a:rPr lang="en-US" sz="1000" dirty="0" smtClean="0">
                <a:solidFill>
                  <a:schemeClr val="tx1"/>
                </a:solidFill>
              </a:rPr>
              <a:t> </a:t>
            </a:r>
            <a:r>
              <a:rPr lang="en-US" sz="1000" dirty="0">
                <a:solidFill>
                  <a:schemeClr val="tx1"/>
                </a:solidFill>
              </a:rPr>
              <a:t>WWW: http://office.microsoft.com/cs-cz/images/results.aspx?qu=spisovatel&amp;ex=1#ai:MC900217696</a:t>
            </a:r>
            <a:r>
              <a:rPr lang="en-US" sz="1000" dirty="0" smtClean="0">
                <a:solidFill>
                  <a:schemeClr val="tx1"/>
                </a:solidFill>
              </a:rPr>
              <a:t>|</a:t>
            </a:r>
            <a:endParaRPr lang="cs-CZ" sz="1000" dirty="0" smtClean="0">
              <a:solidFill>
                <a:schemeClr val="tx1"/>
              </a:solidFill>
            </a:endParaRPr>
          </a:p>
          <a:p>
            <a:pPr algn="l"/>
            <a:r>
              <a:rPr lang="cs-CZ" sz="1000" dirty="0">
                <a:solidFill>
                  <a:schemeClr val="tx1"/>
                </a:solidFill>
              </a:rPr>
              <a:t>MAURICE LELOIR. </a:t>
            </a:r>
            <a:r>
              <a:rPr lang="cs-CZ" sz="1000" i="1" dirty="0" err="1">
                <a:solidFill>
                  <a:schemeClr val="tx1"/>
                </a:solidFill>
              </a:rPr>
              <a:t>Wikimedia</a:t>
            </a:r>
            <a:r>
              <a:rPr lang="cs-CZ" sz="1000" i="1" dirty="0">
                <a:solidFill>
                  <a:schemeClr val="tx1"/>
                </a:solidFill>
              </a:rPr>
              <a:t> </a:t>
            </a:r>
            <a:r>
              <a:rPr lang="cs-CZ" sz="1000" i="1" dirty="0" err="1">
                <a:solidFill>
                  <a:schemeClr val="tx1"/>
                </a:solidFill>
              </a:rPr>
              <a:t>Commons</a:t>
            </a:r>
            <a:r>
              <a:rPr lang="cs-CZ" sz="1000" dirty="0">
                <a:solidFill>
                  <a:schemeClr val="tx1"/>
                </a:solidFill>
              </a:rPr>
              <a:t> [online]. [cit. </a:t>
            </a:r>
            <a:r>
              <a:rPr lang="cs-CZ" sz="1000" dirty="0" smtClean="0">
                <a:solidFill>
                  <a:schemeClr val="tx1"/>
                </a:solidFill>
              </a:rPr>
              <a:t>1.5.2013]. </a:t>
            </a:r>
            <a:r>
              <a:rPr lang="cs-CZ" sz="1000" dirty="0">
                <a:solidFill>
                  <a:schemeClr val="tx1"/>
                </a:solidFill>
              </a:rPr>
              <a:t>Dostupný na WWW: http://</a:t>
            </a:r>
            <a:r>
              <a:rPr lang="cs-CZ" sz="1000" dirty="0" smtClean="0">
                <a:solidFill>
                  <a:schemeClr val="tx1"/>
                </a:solidFill>
              </a:rPr>
              <a:t>en.wikipedia.org/wiki/File:Dartagnan-musketeers.jpg</a:t>
            </a:r>
          </a:p>
          <a:p>
            <a:pPr algn="l"/>
            <a:r>
              <a:rPr lang="cs-CZ" sz="1000" dirty="0">
                <a:solidFill>
                  <a:schemeClr val="tx1"/>
                </a:solidFill>
              </a:rPr>
              <a:t>TSERETELI, </a:t>
            </a:r>
            <a:r>
              <a:rPr lang="cs-CZ" sz="1000" dirty="0" err="1">
                <a:solidFill>
                  <a:schemeClr val="tx1"/>
                </a:solidFill>
              </a:rPr>
              <a:t>Zourab</a:t>
            </a:r>
            <a:r>
              <a:rPr lang="cs-CZ" sz="1000" dirty="0">
                <a:solidFill>
                  <a:schemeClr val="tx1"/>
                </a:solidFill>
              </a:rPr>
              <a:t>. </a:t>
            </a:r>
            <a:r>
              <a:rPr lang="cs-CZ" sz="1000" i="1" dirty="0" err="1">
                <a:solidFill>
                  <a:schemeClr val="tx1"/>
                </a:solidFill>
              </a:rPr>
              <a:t>Wikimedia</a:t>
            </a:r>
            <a:r>
              <a:rPr lang="cs-CZ" sz="1000" i="1" dirty="0">
                <a:solidFill>
                  <a:schemeClr val="tx1"/>
                </a:solidFill>
              </a:rPr>
              <a:t> </a:t>
            </a:r>
            <a:r>
              <a:rPr lang="cs-CZ" sz="1000" i="1" dirty="0" err="1">
                <a:solidFill>
                  <a:schemeClr val="tx1"/>
                </a:solidFill>
              </a:rPr>
              <a:t>Commons</a:t>
            </a:r>
            <a:r>
              <a:rPr lang="cs-CZ" sz="1000" dirty="0">
                <a:solidFill>
                  <a:schemeClr val="tx1"/>
                </a:solidFill>
              </a:rPr>
              <a:t> [online]. [cit. </a:t>
            </a:r>
            <a:r>
              <a:rPr lang="cs-CZ" sz="1000" dirty="0" smtClean="0">
                <a:solidFill>
                  <a:schemeClr val="tx1"/>
                </a:solidFill>
              </a:rPr>
              <a:t>1.5.2013]. </a:t>
            </a:r>
            <a:r>
              <a:rPr lang="cs-CZ" sz="1000" dirty="0">
                <a:solidFill>
                  <a:schemeClr val="tx1"/>
                </a:solidFill>
              </a:rPr>
              <a:t>Dostupný na WWW: http://en.wikipedia.org/wiki/File:Sculpture_group_of_musketeers_in_Condom,_France.JPG</a:t>
            </a:r>
            <a:r>
              <a:rPr lang="cs-CZ" sz="1000" dirty="0" smtClean="0">
                <a:solidFill>
                  <a:schemeClr val="tx1"/>
                </a:solidFill>
              </a:rPr>
              <a:t> </a:t>
            </a:r>
          </a:p>
          <a:p>
            <a:pPr algn="l"/>
            <a:r>
              <a:rPr lang="cs-CZ" sz="1000" dirty="0">
                <a:solidFill>
                  <a:schemeClr val="tx1"/>
                </a:solidFill>
              </a:rPr>
              <a:t>CHORDBOARD. </a:t>
            </a:r>
            <a:r>
              <a:rPr lang="cs-CZ" sz="1000" i="1" dirty="0" err="1">
                <a:solidFill>
                  <a:schemeClr val="tx1"/>
                </a:solidFill>
              </a:rPr>
              <a:t>Wikimedia</a:t>
            </a:r>
            <a:r>
              <a:rPr lang="cs-CZ" sz="1000" i="1" dirty="0">
                <a:solidFill>
                  <a:schemeClr val="tx1"/>
                </a:solidFill>
              </a:rPr>
              <a:t> </a:t>
            </a:r>
            <a:r>
              <a:rPr lang="cs-CZ" sz="1000" i="1" dirty="0" err="1">
                <a:solidFill>
                  <a:schemeClr val="tx1"/>
                </a:solidFill>
              </a:rPr>
              <a:t>Commons</a:t>
            </a:r>
            <a:r>
              <a:rPr lang="cs-CZ" sz="1000" dirty="0">
                <a:solidFill>
                  <a:schemeClr val="tx1"/>
                </a:solidFill>
              </a:rPr>
              <a:t> [online]. [cit. </a:t>
            </a:r>
            <a:r>
              <a:rPr lang="cs-CZ" sz="1000" dirty="0" smtClean="0">
                <a:solidFill>
                  <a:schemeClr val="tx1"/>
                </a:solidFill>
              </a:rPr>
              <a:t>1.5.2013]. </a:t>
            </a:r>
            <a:r>
              <a:rPr lang="cs-CZ" sz="1000" dirty="0">
                <a:solidFill>
                  <a:schemeClr val="tx1"/>
                </a:solidFill>
              </a:rPr>
              <a:t>Dostupný na WWW: http://</a:t>
            </a:r>
            <a:r>
              <a:rPr lang="cs-CZ" sz="1000" dirty="0" smtClean="0">
                <a:solidFill>
                  <a:schemeClr val="tx1"/>
                </a:solidFill>
              </a:rPr>
              <a:t>en.wikipedia.org/wiki/File:CC_No_01_Three_Musketeers.jpg</a:t>
            </a:r>
          </a:p>
          <a:p>
            <a:pPr algn="l"/>
            <a:r>
              <a:rPr lang="cs-CZ" sz="1000" dirty="0">
                <a:solidFill>
                  <a:schemeClr val="tx1"/>
                </a:solidFill>
              </a:rPr>
              <a:t>STALL, </a:t>
            </a:r>
            <a:r>
              <a:rPr lang="cs-CZ" sz="1000" dirty="0" err="1">
                <a:solidFill>
                  <a:schemeClr val="tx1"/>
                </a:solidFill>
              </a:rPr>
              <a:t>Pierre</a:t>
            </a:r>
            <a:r>
              <a:rPr lang="cs-CZ" sz="1000" dirty="0">
                <a:solidFill>
                  <a:schemeClr val="tx1"/>
                </a:solidFill>
              </a:rPr>
              <a:t> Gustave Eugene. </a:t>
            </a:r>
            <a:r>
              <a:rPr lang="cs-CZ" sz="1000" i="1" dirty="0" err="1">
                <a:solidFill>
                  <a:schemeClr val="tx1"/>
                </a:solidFill>
              </a:rPr>
              <a:t>Wikimedia</a:t>
            </a:r>
            <a:r>
              <a:rPr lang="cs-CZ" sz="1000" i="1" dirty="0">
                <a:solidFill>
                  <a:schemeClr val="tx1"/>
                </a:solidFill>
              </a:rPr>
              <a:t> </a:t>
            </a:r>
            <a:r>
              <a:rPr lang="cs-CZ" sz="1000" i="1" dirty="0" err="1">
                <a:solidFill>
                  <a:schemeClr val="tx1"/>
                </a:solidFill>
              </a:rPr>
              <a:t>Commons</a:t>
            </a:r>
            <a:r>
              <a:rPr lang="cs-CZ" sz="1000" dirty="0">
                <a:solidFill>
                  <a:schemeClr val="tx1"/>
                </a:solidFill>
              </a:rPr>
              <a:t> [online]. [cit. </a:t>
            </a:r>
            <a:r>
              <a:rPr lang="cs-CZ" sz="1000" dirty="0" smtClean="0">
                <a:solidFill>
                  <a:schemeClr val="tx1"/>
                </a:solidFill>
              </a:rPr>
              <a:t>1.5.2013]. </a:t>
            </a:r>
            <a:r>
              <a:rPr lang="cs-CZ" sz="1000" dirty="0">
                <a:solidFill>
                  <a:schemeClr val="tx1"/>
                </a:solidFill>
              </a:rPr>
              <a:t>Dostupný na WWW: http://</a:t>
            </a:r>
            <a:r>
              <a:rPr lang="cs-CZ" sz="1000" dirty="0" smtClean="0">
                <a:solidFill>
                  <a:schemeClr val="tx1"/>
                </a:solidFill>
              </a:rPr>
              <a:t>cs.wikipedia.org/wiki/Hrab%C4%9B_Monte-Christo#mediaviewer/Soubor:Edmond_Dant%C3%A8s.JPG</a:t>
            </a:r>
          </a:p>
          <a:p>
            <a:pPr algn="l"/>
            <a:r>
              <a:rPr lang="cs-CZ" sz="1000" dirty="0">
                <a:solidFill>
                  <a:schemeClr val="tx1"/>
                </a:solidFill>
              </a:rPr>
              <a:t>DUMAS, Alexandre. </a:t>
            </a:r>
            <a:r>
              <a:rPr lang="cs-CZ" sz="1000" i="1" dirty="0">
                <a:solidFill>
                  <a:schemeClr val="tx1"/>
                </a:solidFill>
              </a:rPr>
              <a:t>hrabě Monte Christo - ukázky</a:t>
            </a:r>
            <a:r>
              <a:rPr lang="cs-CZ" sz="1000" dirty="0">
                <a:solidFill>
                  <a:schemeClr val="tx1"/>
                </a:solidFill>
              </a:rPr>
              <a:t> [online]. [cit. </a:t>
            </a:r>
            <a:r>
              <a:rPr lang="cs-CZ" sz="1000" dirty="0" smtClean="0">
                <a:solidFill>
                  <a:schemeClr val="tx1"/>
                </a:solidFill>
              </a:rPr>
              <a:t>1.5.2013]. </a:t>
            </a:r>
            <a:r>
              <a:rPr lang="cs-CZ" sz="1000" dirty="0">
                <a:solidFill>
                  <a:schemeClr val="tx1"/>
                </a:solidFill>
              </a:rPr>
              <a:t>Dostupný na WWW: http://jakubhouda.blog.cz/1010/hrabe-monte-cristo-ukazky </a:t>
            </a:r>
            <a:endParaRPr lang="cs-CZ" sz="1000" dirty="0" smtClean="0">
              <a:solidFill>
                <a:schemeClr val="tx1"/>
              </a:solidFill>
            </a:endParaRPr>
          </a:p>
          <a:p>
            <a:pPr algn="l"/>
            <a:r>
              <a:rPr lang="cs-CZ" sz="1000" dirty="0">
                <a:solidFill>
                  <a:schemeClr val="tx1"/>
                </a:solidFill>
              </a:rPr>
              <a:t>DUMAS, Alexandre. </a:t>
            </a:r>
            <a:r>
              <a:rPr lang="cs-CZ" sz="1000" i="1" dirty="0">
                <a:solidFill>
                  <a:schemeClr val="tx1"/>
                </a:solidFill>
              </a:rPr>
              <a:t>Wikicitáty</a:t>
            </a:r>
            <a:r>
              <a:rPr lang="cs-CZ" sz="1000" dirty="0">
                <a:solidFill>
                  <a:schemeClr val="tx1"/>
                </a:solidFill>
              </a:rPr>
              <a:t> [online]. [cit. </a:t>
            </a:r>
            <a:r>
              <a:rPr lang="cs-CZ" sz="1000" dirty="0" smtClean="0">
                <a:solidFill>
                  <a:schemeClr val="tx1"/>
                </a:solidFill>
              </a:rPr>
              <a:t>1.5.2013]. </a:t>
            </a:r>
            <a:r>
              <a:rPr lang="cs-CZ" sz="1000" dirty="0">
                <a:solidFill>
                  <a:schemeClr val="tx1"/>
                </a:solidFill>
              </a:rPr>
              <a:t>Dostupný na WWW: http://cs.wikiquote.org/wiki/Alexandre_Dumas_star%C5%A1%C3%AD </a:t>
            </a:r>
            <a:r>
              <a:rPr lang="cs-CZ" sz="1000" dirty="0" smtClean="0">
                <a:solidFill>
                  <a:schemeClr val="tx1"/>
                </a:solidFill>
              </a:rPr>
              <a:t>  </a:t>
            </a:r>
            <a:r>
              <a:rPr lang="en-US" sz="1000" dirty="0" smtClean="0">
                <a:solidFill>
                  <a:schemeClr val="tx1"/>
                </a:solidFill>
              </a:rPr>
              <a:t> </a:t>
            </a:r>
            <a:endParaRPr lang="cs-CZ" sz="10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45749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487</TotalTime>
  <Words>2086</Words>
  <Application>Microsoft Office PowerPoint</Application>
  <PresentationFormat>Předvádění na obrazovce (16:9)</PresentationFormat>
  <Paragraphs>147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Prezentace aplikace PowerPoint</vt:lpstr>
      <vt:lpstr>ALEXANDRE DUMAS STARŠÍ</vt:lpstr>
      <vt:lpstr>ALEXANDRE DUMAS STARŠÍ ÚVOD</vt:lpstr>
      <vt:lpstr>ALEXANDRE DUMAS STARŠÍ ŽIVOTNÍ OSUDY</vt:lpstr>
      <vt:lpstr>ALEXANDRE DUMAS STARŠÍ ŽIVOTNÍ OSUDY</vt:lpstr>
      <vt:lpstr>ALEXANDRE DUMAS STARŠÍ ZPŮSOB TVORBY</vt:lpstr>
      <vt:lpstr>ALEXANDRE DUMAS STARŠÍ LITERATURA: AUTOR X ČTENÁŘ</vt:lpstr>
      <vt:lpstr>ALEXANDRE DUMAS STARŠÍ ZPŮSOB TVORBY</vt:lpstr>
      <vt:lpstr>ALEXANDRE DUMAS STARŠÍ TOVÁRNA NA ROMÁNY</vt:lpstr>
      <vt:lpstr>ALEXANDRE DUMAS STARŠÍ DÍLO – ROMANOPISECKÁ TVORBA</vt:lpstr>
      <vt:lpstr>ALEXANDRE DUMAS STARŠÍ DÍLO – ROMANOPISECKÁ TVORBA</vt:lpstr>
      <vt:lpstr>ALEXANDRE DUMAS STARŠÍ DÍLO – ROMANOPISECKÁ TVORBA</vt:lpstr>
      <vt:lpstr>ALEXANDRE DUMAS STARŠÍ DÍLO – ROMANOPISECKÁ TVORBA</vt:lpstr>
      <vt:lpstr>ALEXANDRE DUMAS STARŠÍ DÍLO</vt:lpstr>
      <vt:lpstr>ALEXANDRE DUMAS STARŠÍ CITÁTY</vt:lpstr>
      <vt:lpstr>ALEXANDRE DUMAS STARŠÍ </vt:lpstr>
      <vt:lpstr>ALEXANDRE DUMAS STARŠÍ ZDROJE</vt:lpstr>
      <vt:lpstr>ALEXANDRE DUMAS STARŠÍ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ALEXANDRE DUMAS STARŠÍ</dc:title>
  <dc:creator>Dušan</dc:creator>
  <cp:lastModifiedBy>Dušan</cp:lastModifiedBy>
  <cp:revision>69</cp:revision>
  <dcterms:created xsi:type="dcterms:W3CDTF">2014-05-01T06:33:12Z</dcterms:created>
  <dcterms:modified xsi:type="dcterms:W3CDTF">2014-05-01T14:40:24Z</dcterms:modified>
</cp:coreProperties>
</file>