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9" r:id="rId6"/>
    <p:sldId id="261" r:id="rId7"/>
    <p:sldId id="263" r:id="rId8"/>
    <p:sldId id="264" r:id="rId9"/>
    <p:sldId id="267" r:id="rId10"/>
    <p:sldId id="265" r:id="rId11"/>
    <p:sldId id="268" r:id="rId12"/>
    <p:sldId id="26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Svitav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0"/>
            <a:ext cx="504056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VY_32_INOVACE_4.DE.19</a:t>
            </a:r>
            <a:endParaRPr lang="cs-CZ" sz="1200" dirty="0" smtClean="0"/>
          </a:p>
          <a:p>
            <a:endParaRPr lang="cs-CZ" sz="1200" b="1" dirty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2</a:t>
            </a:r>
            <a:r>
              <a:rPr lang="cs-CZ" sz="1200" dirty="0" smtClean="0"/>
              <a:t>. ročník –  osmileté gymnázium, 2. ročník  -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2363207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</a:t>
                      </a:r>
                      <a:r>
                        <a:rPr lang="cs-CZ" sz="1200" baseline="0" smtClean="0"/>
                        <a:t>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Seznamuje žáky s nejstarší historií města, v němž žijí či navštěvují školu. </a:t>
            </a:r>
          </a:p>
          <a:p>
            <a:pPr algn="just"/>
            <a:r>
              <a:rPr lang="cs-CZ" sz="1100" dirty="0" smtClean="0"/>
              <a:t>Navazuje na učivo obecných dějin, které konkretizuje  na nejbližší okolí.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osada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První historické zmínky se datují do 12. století, kdy premonstrátští mniši z Litomyšle založili v místě středověkých kupeckých stezek, při brodu přes říčku Svitavu, </a:t>
            </a:r>
            <a:r>
              <a:rPr lang="cs-CZ" sz="2600" dirty="0" smtClean="0"/>
              <a:t>osadu</a:t>
            </a:r>
            <a:r>
              <a:rPr lang="cs-CZ" dirty="0" smtClean="0"/>
              <a:t> s kostelem a nazvali ji podle zde protékající řeky Svitavy.</a:t>
            </a:r>
          </a:p>
          <a:p>
            <a:pPr algn="just"/>
            <a:r>
              <a:rPr lang="cs-CZ" dirty="0" smtClean="0"/>
              <a:t> Ve 13. století sem začali přicházet němečtí osadníci povolaní olomouckým biskupem, kteří založili novou ves s kostelem sv. Jiljí. Původní Svitava postupně s novou vsí splynula. Oblast v okolí Svitav se tak stala předmětem sporu mezi olomouckým biskupstvím a litomyšlským klášterním panstvím.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Založení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Spor byl rozhodnut 6. listopadu 1256 smírčí smlouvou, a to ve prospěch olomouckého biskupství. Tato listina se považuje za „zakládací listinu města Svitav“.</a:t>
            </a:r>
          </a:p>
          <a:p>
            <a:pPr algn="just"/>
            <a:r>
              <a:rPr lang="cs-CZ" dirty="0" smtClean="0"/>
              <a:t>Olomouckým biskupem tehdy byl Bruno ze </a:t>
            </a:r>
            <a:r>
              <a:rPr lang="cs-CZ" dirty="0" err="1" smtClean="0"/>
              <a:t>Schauenburgu</a:t>
            </a:r>
            <a:r>
              <a:rPr lang="cs-CZ" dirty="0" smtClean="0"/>
              <a:t>, významný organizátor kolonizace na Moravě.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Zakládací listina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http://upload.wikimedia.org/wikipedia/commons/b/bd/Listina_zalozeni_svitav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3993" y="1263753"/>
            <a:ext cx="7068407" cy="497355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72400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Kdo by mohl být muž na obrázku? Podle jakých znaků se můžete řídit?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 descr="Soubor:Biskup Bruno ze Schauenburku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196752"/>
            <a:ext cx="3781425" cy="45365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339752" y="573325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Biskup olomoucký - byl Bruno ze </a:t>
            </a:r>
            <a:r>
              <a:rPr lang="cs-CZ" dirty="0" err="1" smtClean="0">
                <a:solidFill>
                  <a:srgbClr val="FF0000"/>
                </a:solidFill>
              </a:rPr>
              <a:t>Schauenburgu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53012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ve 14.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Svitavy se tak staly městem podřízeným olomouckým biskupům. Městečko získalo v roce 1330 důležité privilegium, které potvrzovalo </a:t>
            </a:r>
            <a:r>
              <a:rPr lang="cs-CZ" dirty="0" err="1" smtClean="0"/>
              <a:t>svitavskou</a:t>
            </a:r>
            <a:r>
              <a:rPr lang="cs-CZ" dirty="0" smtClean="0"/>
              <a:t> rychtu, k níž patřila vesnice Čtyřicet Lánů a Moravský </a:t>
            </a:r>
            <a:r>
              <a:rPr lang="cs-CZ" dirty="0" err="1" smtClean="0"/>
              <a:t>Lačnov</a:t>
            </a:r>
            <a:r>
              <a:rPr lang="cs-CZ" dirty="0" smtClean="0"/>
              <a:t>. Později ke </a:t>
            </a:r>
            <a:r>
              <a:rPr lang="cs-CZ" dirty="0" err="1" smtClean="0"/>
              <a:t>svitavskému</a:t>
            </a:r>
            <a:r>
              <a:rPr lang="cs-CZ" dirty="0" smtClean="0"/>
              <a:t> panství připadly vsi Hradec nad Svitavou, </a:t>
            </a:r>
            <a:r>
              <a:rPr lang="cs-CZ" dirty="0" err="1" smtClean="0"/>
              <a:t>Vendolí</a:t>
            </a:r>
            <a:r>
              <a:rPr lang="cs-CZ" dirty="0" smtClean="0"/>
              <a:t>, Sklené, Javorník, Ostrý Kámen, Horní </a:t>
            </a:r>
            <a:r>
              <a:rPr lang="cs-CZ" dirty="0" err="1" smtClean="0"/>
              <a:t>Hynčina</a:t>
            </a:r>
            <a:r>
              <a:rPr lang="cs-CZ" dirty="0" smtClean="0"/>
              <a:t>, Kamenná Horka a </a:t>
            </a:r>
            <a:r>
              <a:rPr lang="cs-CZ" dirty="0" err="1" smtClean="0"/>
              <a:t>Chrastová</a:t>
            </a:r>
            <a:r>
              <a:rPr lang="cs-CZ" dirty="0" smtClean="0"/>
              <a:t> Lhota.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Městské jádro tvořilo 83 právovárečných měšťanských domů, jež byly vystavěny podél středověké komunikace, tedy kupecké stezky. </a:t>
            </a:r>
          </a:p>
          <a:p>
            <a:pPr algn="just"/>
            <a:r>
              <a:rPr lang="cs-CZ" dirty="0" smtClean="0"/>
              <a:t>Téměř půl kilometrů dlouhé náměstí bylo v roce 1389 obehnáno hradbami, tu a tam přerušené branami. Ty byly tři a pojmenování dostaly podle směru, kterým se z nich vycházelo. Doložena je brána Pražská, Brněnská a nejmladší Lanškrounská. Začátkem XIX. století byly, stejně jako hradby, zbořeny.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Roku 1389 získalo město právo testamentární.</a:t>
            </a:r>
          </a:p>
          <a:p>
            <a:r>
              <a:rPr lang="cs-CZ" dirty="0" smtClean="0"/>
              <a:t>Pokud někdo nezanechal přímé dědice, byl v případě jeho smrti majetek přiznán </a:t>
            </a:r>
            <a:r>
              <a:rPr lang="cs-CZ" dirty="0" smtClean="0"/>
              <a:t>státu </a:t>
            </a:r>
            <a:r>
              <a:rPr lang="cs-CZ" dirty="0" smtClean="0"/>
              <a:t>nebo vrchnosti. Ten, kdo tedy neměl dědice, snažil se svůj majetek rozptýlit nebo se odstěhoval do míst, kde majetek mohl svobodně odkázat. </a:t>
            </a:r>
            <a:r>
              <a:rPr lang="cs-CZ" dirty="0" smtClean="0"/>
              <a:t>Proto </a:t>
            </a:r>
            <a:r>
              <a:rPr lang="cs-CZ" dirty="0" smtClean="0"/>
              <a:t>město chudlo a snižovaly se vrchnostenské výnosy. Novému rozvoji města měla napomoci právě přiznání práva testamentárního, podle něhož </a:t>
            </a:r>
            <a:r>
              <a:rPr lang="cs-CZ" dirty="0" err="1" smtClean="0"/>
              <a:t>Svitavští</a:t>
            </a:r>
            <a:r>
              <a:rPr lang="cs-CZ" dirty="0" smtClean="0"/>
              <a:t> mohli majetek odkázat komukoli.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a přemýšlejte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typy měst znáte?</a:t>
            </a:r>
          </a:p>
          <a:p>
            <a:r>
              <a:rPr lang="cs-CZ" dirty="0" smtClean="0"/>
              <a:t>Jaké byly základní znaky města?</a:t>
            </a:r>
          </a:p>
          <a:p>
            <a:r>
              <a:rPr lang="cs-CZ" dirty="0" smtClean="0"/>
              <a:t>Které ze základních městských práv byly zmíněny v předchozím textu?</a:t>
            </a:r>
          </a:p>
          <a:p>
            <a:r>
              <a:rPr lang="cs-CZ" dirty="0" smtClean="0"/>
              <a:t>Co znamená pojem pravovárečný dům?</a:t>
            </a:r>
          </a:p>
          <a:p>
            <a:r>
              <a:rPr lang="cs-CZ" dirty="0" smtClean="0"/>
              <a:t>Co byla rychta?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husitská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Během husitských bouří 15. století bylo město několikrát obléháno, ale ochránily ho právě pevné hradby a za nimi našla dočasný azyl i biskupská kapitula z Litomyšle. </a:t>
            </a:r>
          </a:p>
          <a:p>
            <a:r>
              <a:rPr lang="cs-CZ" dirty="0" smtClean="0"/>
              <a:t>Krize způsobená husitskými válkami, během nichž byla oblast často zastavována a propůjčována, skončila až v roce 1484, kdy se Svitavy opět staly majetkem olomouckých biskupů. Ztratily však dominantní postavení a byly začleněny pod </a:t>
            </a:r>
            <a:r>
              <a:rPr lang="cs-CZ" dirty="0" err="1" smtClean="0"/>
              <a:t>mírovské</a:t>
            </a:r>
            <a:r>
              <a:rPr lang="cs-CZ" dirty="0" smtClean="0"/>
              <a:t> panství.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byla středověká kolonizace?</a:t>
            </a:r>
          </a:p>
          <a:p>
            <a:r>
              <a:rPr lang="cs-CZ" dirty="0" smtClean="0"/>
              <a:t>Jaký byl rozdíl mezi kolonizací vnitřní a vnější?</a:t>
            </a:r>
          </a:p>
          <a:p>
            <a:r>
              <a:rPr lang="cs-CZ" dirty="0" smtClean="0"/>
              <a:t>Odkud přicházeli do českých zemí cizí osadníci?</a:t>
            </a:r>
          </a:p>
          <a:p>
            <a:r>
              <a:rPr lang="cs-CZ" dirty="0" smtClean="0"/>
              <a:t>Která území osidlovali?</a:t>
            </a:r>
          </a:p>
          <a:p>
            <a:pPr algn="just"/>
            <a:r>
              <a:rPr lang="cs-CZ" dirty="0" smtClean="0"/>
              <a:t>Jak poznáme město, které vzniklo ze starší osady, a jak město, které bylo založeno na dosud neosídleném místě? Aplikujte tyto poznatky na město Svitavy a na další města v okolí.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24535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sz="2900" dirty="0" smtClean="0"/>
              <a:t>AUTOR NEUVEDEN. </a:t>
            </a:r>
            <a:r>
              <a:rPr lang="cs-CZ" sz="2900" i="1" dirty="0" err="1" smtClean="0"/>
              <a:t>Wikipedia.org</a:t>
            </a:r>
            <a:r>
              <a:rPr lang="cs-CZ" sz="2900" dirty="0" smtClean="0"/>
              <a:t> [online]. [cit. 3.10.2013]. Dostupný na WWW: http://commons.wikimedia.org/wiki/File:Listina_zalozeni_svitavy.jpg </a:t>
            </a:r>
          </a:p>
          <a:p>
            <a:pPr marL="457200" indent="-457200">
              <a:buAutoNum type="arabicPeriod"/>
            </a:pPr>
            <a:r>
              <a:rPr lang="cs-CZ" sz="2900" dirty="0" smtClean="0"/>
              <a:t>PRAPOCKÝ. </a:t>
            </a:r>
            <a:r>
              <a:rPr lang="cs-CZ" sz="2900" i="1" dirty="0" err="1" smtClean="0"/>
              <a:t>Wikipedia.org</a:t>
            </a:r>
            <a:r>
              <a:rPr lang="cs-CZ" sz="2900" dirty="0" smtClean="0"/>
              <a:t> [online]. [cit. 9.10.2013]. Dostupný na WWW: http://cs.wikipedia.org/wiki/Soubor:Biskup_Bruno_ze_Schauenburku.gif</a:t>
            </a:r>
          </a:p>
          <a:p>
            <a:pPr marL="457200" indent="-457200">
              <a:buNone/>
            </a:pPr>
            <a:r>
              <a:rPr lang="pt-BR" sz="2900" smtClean="0"/>
              <a:t>AUTOR </a:t>
            </a:r>
            <a:r>
              <a:rPr lang="pt-BR" sz="2900" dirty="0" smtClean="0"/>
              <a:t>NEUVEDEN. </a:t>
            </a:r>
            <a:r>
              <a:rPr lang="pt-BR" sz="2900" i="1" dirty="0" smtClean="0"/>
              <a:t>www.svitavy.cz</a:t>
            </a:r>
            <a:r>
              <a:rPr lang="pt-BR" sz="2900" dirty="0" smtClean="0"/>
              <a:t> [online]. [cit. 9.10.2013]. Dostupný na WWW: http://www.svitavy.cz/cs/m-31-historie-mesta/</a:t>
            </a:r>
            <a:endParaRPr lang="cs-CZ" sz="2900" dirty="0" smtClean="0"/>
          </a:p>
          <a:p>
            <a:pPr marL="457200" indent="-457200">
              <a:buNone/>
            </a:pPr>
            <a:r>
              <a:rPr lang="cs-CZ" sz="2900" dirty="0" smtClean="0"/>
              <a:t>FIKEJZ, Radoslav. </a:t>
            </a:r>
            <a:r>
              <a:rPr lang="cs-CZ" sz="2900" i="1" dirty="0" smtClean="0"/>
              <a:t>Svitavy</a:t>
            </a:r>
            <a:r>
              <a:rPr lang="cs-CZ" sz="2900" dirty="0" smtClean="0"/>
              <a:t> [online]. [cit. 29.10.2013]. Dostupný na WWW: http://www.</a:t>
            </a:r>
            <a:r>
              <a:rPr lang="cs-CZ" sz="2900" dirty="0" err="1" smtClean="0"/>
              <a:t>svitavskoweb.cz</a:t>
            </a:r>
            <a:r>
              <a:rPr lang="cs-CZ" sz="2900" dirty="0" smtClean="0"/>
              <a:t>/index.</a:t>
            </a:r>
            <a:r>
              <a:rPr lang="cs-CZ" sz="2900" dirty="0" err="1" smtClean="0"/>
              <a:t>php</a:t>
            </a:r>
            <a:r>
              <a:rPr lang="cs-CZ" sz="2900" dirty="0" smtClean="0"/>
              <a:t>?obec=</a:t>
            </a:r>
            <a:r>
              <a:rPr lang="cs-CZ" sz="2900" dirty="0" err="1" smtClean="0"/>
              <a:t>svitavy</a:t>
            </a:r>
            <a:r>
              <a:rPr lang="cs-CZ" sz="2900" dirty="0" smtClean="0"/>
              <a:t>&amp;</a:t>
            </a:r>
            <a:r>
              <a:rPr lang="cs-CZ" sz="2900" dirty="0" err="1" smtClean="0"/>
              <a:t>pg</a:t>
            </a:r>
            <a:r>
              <a:rPr lang="cs-CZ" sz="2900" dirty="0" smtClean="0"/>
              <a:t>=42</a:t>
            </a:r>
            <a:endParaRPr lang="cs-CZ" sz="2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87</TotalTime>
  <Words>603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projekt_logo_cent</vt:lpstr>
      <vt:lpstr>Počátky Svitav</vt:lpstr>
      <vt:lpstr>ANOTACE</vt:lpstr>
      <vt:lpstr>Původní osada</vt:lpstr>
      <vt:lpstr>Založení města</vt:lpstr>
      <vt:lpstr>Zakládací listina</vt:lpstr>
      <vt:lpstr>Kdo by mohl být muž na obrázku? Podle jakých znaků se můžete řídit?</vt:lpstr>
      <vt:lpstr>Dějiny ve 14. století</vt:lpstr>
      <vt:lpstr>Snímek 8</vt:lpstr>
      <vt:lpstr>Snímek 9</vt:lpstr>
      <vt:lpstr>Zopakujte si a přemýšlejte</vt:lpstr>
      <vt:lpstr>Doba husitská</vt:lpstr>
      <vt:lpstr>Zopakujte si</vt:lpstr>
      <vt:lpstr>Zdroje</vt:lpstr>
    </vt:vector>
  </TitlesOfParts>
  <Company>Gymnázium Svitavy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Dum</cp:lastModifiedBy>
  <cp:revision>10</cp:revision>
  <dcterms:created xsi:type="dcterms:W3CDTF">2012-07-02T08:03:24Z</dcterms:created>
  <dcterms:modified xsi:type="dcterms:W3CDTF">2014-05-02T10:53:38Z</dcterms:modified>
</cp:coreProperties>
</file>