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60" r:id="rId4"/>
    <p:sldId id="267" r:id="rId5"/>
    <p:sldId id="269" r:id="rId6"/>
    <p:sldId id="268" r:id="rId7"/>
    <p:sldId id="270" r:id="rId8"/>
    <p:sldId id="271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Svitavské</a:t>
            </a:r>
            <a:r>
              <a:rPr lang="cs-CZ" dirty="0" smtClean="0"/>
              <a:t> památky – kostel svatého Jiljí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Ivana </a:t>
            </a:r>
            <a:r>
              <a:rPr lang="cs-CZ" dirty="0" err="1" smtClean="0"/>
              <a:t>Pavlišová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smtClean="0"/>
              <a:t>VY_32_INOVACE_4.DE.16</a:t>
            </a:r>
            <a:endParaRPr lang="cs-CZ" sz="1200" dirty="0" smtClean="0"/>
          </a:p>
          <a:p>
            <a:endParaRPr lang="cs-CZ" sz="1200" b="1" dirty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listopad </a:t>
            </a:r>
            <a:r>
              <a:rPr lang="cs-CZ" sz="1200" dirty="0" smtClean="0"/>
              <a:t>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2.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- čtyřleté gymnázium (RVP-G), 2.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 -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363207"/>
              </p:ext>
            </p:extLst>
          </p:nvPr>
        </p:nvGraphicFramePr>
        <p:xfrm>
          <a:off x="971600" y="2996952"/>
          <a:ext cx="7429552" cy="10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679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266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Kulturní</a:t>
                      </a:r>
                      <a:r>
                        <a:rPr lang="cs-CZ" sz="1200" baseline="0" dirty="0" smtClean="0"/>
                        <a:t> a regionální dějiny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971600" y="4293096"/>
            <a:ext cx="7429552" cy="1008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výuce regionálních dějin. Navazuje na obecné kulturní dějiny, které konkretizuje  na nejbližší okolí. Materiál slouží jako úvodní seznámení před exkurzí po </a:t>
            </a:r>
            <a:r>
              <a:rPr lang="cs-CZ" sz="1100" dirty="0" err="1" smtClean="0"/>
              <a:t>svitavských</a:t>
            </a:r>
            <a:r>
              <a:rPr lang="cs-CZ" sz="1100" dirty="0" smtClean="0"/>
              <a:t> památkách a část  tohoto materiálu tvoří pracovní list s úkoly, které mají žáci během exkurze vypracovat.</a:t>
            </a:r>
            <a:endParaRPr lang="cs-CZ" sz="1100" smtClean="0"/>
          </a:p>
          <a:p>
            <a:pPr algn="just"/>
            <a:endParaRPr 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Kostel sv. Jiljí</a:t>
            </a:r>
            <a:endParaRPr lang="cs-CZ" dirty="0"/>
          </a:p>
        </p:txBody>
      </p:sp>
      <p:sp>
        <p:nvSpPr>
          <p:cNvPr id="8" name="Zástupný symbol pro obrázek 7"/>
          <p:cNvSpPr>
            <a:spLocks noGrp="1"/>
          </p:cNvSpPr>
          <p:nvPr>
            <p:ph type="pic" idx="1"/>
          </p:nvPr>
        </p:nvSpPr>
        <p:spPr/>
      </p:sp>
      <p:pic>
        <p:nvPicPr>
          <p:cNvPr id="18434" name="Picture 2" descr="http://upload.wikimedia.org/wikipedia/commons/thumb/1/13/Church_of_St._Giles_%28Svitavy%29_3.jpg/220px-Church_of_St._Giles_%28Svitavy%29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484784"/>
            <a:ext cx="5184573" cy="388843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372200" y="537321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Hřbitovní kostel sv. Jiljí je nejstarším kostelem ve městě. Byl založen již kolem r. 1170 litomyšlskými premonstráty. </a:t>
            </a:r>
          </a:p>
          <a:p>
            <a:pPr algn="just"/>
            <a:r>
              <a:rPr lang="cs-CZ" dirty="0" smtClean="0"/>
              <a:t>Jedná se o trojlodní baziliku s </a:t>
            </a:r>
            <a:r>
              <a:rPr lang="cs-CZ" dirty="0" err="1" smtClean="0"/>
              <a:t>emporami</a:t>
            </a:r>
            <a:r>
              <a:rPr lang="cs-CZ" dirty="0" smtClean="0"/>
              <a:t> nad bočními loděmi. V průčelí je věž s cibulovitou bání a po jejích stranách schodiště na </a:t>
            </a:r>
            <a:r>
              <a:rPr lang="cs-CZ" dirty="0" err="1" smtClean="0"/>
              <a:t>empory</a:t>
            </a:r>
            <a:r>
              <a:rPr lang="cs-CZ" dirty="0" smtClean="0"/>
              <a:t>. Interiér je barokní ze 17. a 18. století.</a:t>
            </a:r>
          </a:p>
          <a:p>
            <a:r>
              <a:rPr lang="cs-CZ" dirty="0" smtClean="0"/>
              <a:t>Kostel je chráněn jako kulturní památka České republiky.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Počátky kostela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Byl orientovanou stavbou bazilikálního typu s vyšší, samostatně osvětlenou, a dvěma nižšími loděmi. Uzavíral jej půlkruhový presbytář. Původně byl postaven z levného materiálu, pravděpodobně z opukových kamenů a dřeva. Díky své poloze na vyvýšeném místě na levém břehu řeky Svitavy plnil i obrannou funkci.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Barokní přestavba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330417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Raně barokní přestavba z let 1679 - 1689 včlenila původní románskou baziliku do nové kompozice kostela, jehož součástí. </a:t>
            </a:r>
          </a:p>
          <a:p>
            <a:pPr algn="just">
              <a:buNone/>
            </a:pPr>
            <a:r>
              <a:rPr lang="cs-CZ" dirty="0" smtClean="0"/>
              <a:t>    Nad bočními kaplemi byly postaveny </a:t>
            </a:r>
            <a:r>
              <a:rPr lang="cs-CZ" dirty="0" err="1" smtClean="0"/>
              <a:t>empory</a:t>
            </a:r>
            <a:r>
              <a:rPr lang="cs-CZ" dirty="0" smtClean="0"/>
              <a:t>, k nimž vedou boční zděná a krytá schodiště. Na západním průčelí stojí hranolová věž, která s kostelem byla spojena přístavbou vstupní předsíně. Báň věže kostela je dílem tesaře J. </a:t>
            </a:r>
            <a:r>
              <a:rPr lang="cs-CZ" dirty="0" err="1" smtClean="0"/>
              <a:t>Krumwalda</a:t>
            </a:r>
            <a:r>
              <a:rPr lang="cs-CZ" dirty="0" smtClean="0"/>
              <a:t> z roku 1732. Střecha věže i kostela byla pokryta šindelem a teprve po opravách v 18. století byla nahrazena břidlicí.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Zjistěte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68552"/>
          </a:xfrm>
        </p:spPr>
        <p:txBody>
          <a:bodyPr>
            <a:normAutofit/>
          </a:bodyPr>
          <a:lstStyle/>
          <a:p>
            <a:r>
              <a:rPr lang="cs-CZ" dirty="0" smtClean="0"/>
              <a:t>Jaký obraz dominuje oltáři? Kdo je jeho autorem? Kdy a kým byl renovován?</a:t>
            </a:r>
          </a:p>
          <a:p>
            <a:pPr algn="just">
              <a:buNone/>
            </a:pPr>
            <a:r>
              <a:rPr lang="cs-CZ" dirty="0" smtClean="0">
                <a:solidFill>
                  <a:srgbClr val="FF0000"/>
                </a:solidFill>
              </a:rPr>
              <a:t>obraz Sv. Jiljí před loveckou družinou, </a:t>
            </a:r>
            <a:r>
              <a:rPr lang="cs-CZ" dirty="0" err="1" smtClean="0">
                <a:solidFill>
                  <a:srgbClr val="FF0000"/>
                </a:solidFill>
              </a:rPr>
              <a:t>Ludwig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Geissler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renovovován</a:t>
            </a:r>
            <a:r>
              <a:rPr lang="cs-CZ" dirty="0" smtClean="0">
                <a:solidFill>
                  <a:srgbClr val="FF0000"/>
                </a:solidFill>
              </a:rPr>
              <a:t> 1843 </a:t>
            </a:r>
            <a:r>
              <a:rPr lang="cs-CZ" dirty="0" err="1" smtClean="0">
                <a:solidFill>
                  <a:srgbClr val="FF0000"/>
                </a:solidFill>
              </a:rPr>
              <a:t>svitavským</a:t>
            </a:r>
            <a:r>
              <a:rPr lang="cs-CZ" dirty="0" smtClean="0">
                <a:solidFill>
                  <a:srgbClr val="FF0000"/>
                </a:solidFill>
              </a:rPr>
              <a:t> malířem </a:t>
            </a:r>
            <a:r>
              <a:rPr lang="cs-CZ" dirty="0" err="1" smtClean="0">
                <a:solidFill>
                  <a:srgbClr val="FF0000"/>
                </a:solidFill>
              </a:rPr>
              <a:t>Johannem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Dittmannem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Jaký obraz je zavěšen v nástavci oltáře?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obraz P. Marie </a:t>
            </a:r>
          </a:p>
          <a:p>
            <a:r>
              <a:rPr lang="cs-CZ" dirty="0" smtClean="0"/>
              <a:t>Jaké sochy jsou po stranách oltáře?Jaká nad oltářem?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sochy sv. Petra a Pavla, nad oltářem  archanděl Michael mezi anděly.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Zjistěte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presbytář? Jaký oltář zde stojí?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kněžiště,  chrámový prostor vyhrazený kněžím, např. kolem hlavního oltáře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oltář Nejsvětější Trojice </a:t>
            </a:r>
          </a:p>
          <a:p>
            <a:r>
              <a:rPr lang="cs-CZ" dirty="0" smtClean="0"/>
              <a:t>Jak se jinak nazývá kaple P. Marie Bolestné, čím je zdobena?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Dušiček nebo Mrtvých,  vyzdobena štukatérskou prací Baltazara </a:t>
            </a:r>
            <a:r>
              <a:rPr lang="cs-CZ" dirty="0" err="1" smtClean="0">
                <a:solidFill>
                  <a:srgbClr val="FF0000"/>
                </a:solidFill>
              </a:rPr>
              <a:t>Fontany</a:t>
            </a:r>
            <a:r>
              <a:rPr lang="cs-CZ" dirty="0" smtClean="0">
                <a:solidFill>
                  <a:srgbClr val="FF0000"/>
                </a:solidFill>
              </a:rPr>
              <a:t> s motivy lebky a zkřížených hnátů.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  JARDA 75. </a:t>
            </a:r>
            <a:r>
              <a:rPr lang="cs-CZ" i="1" dirty="0" err="1" smtClean="0"/>
              <a:t>Wikipedia.org</a:t>
            </a:r>
            <a:r>
              <a:rPr lang="cs-CZ" dirty="0" smtClean="0"/>
              <a:t> [online]. [cit. 31.10.2013]. Dostupný na WWW: http://cs.wikipedia.org/wiki/Soubor:Church_of_St._Giles_%28Svitavy%29_3.jpg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Kostel sv. Jiljí</a:t>
            </a:r>
            <a:r>
              <a:rPr lang="cs-CZ" dirty="0" smtClean="0"/>
              <a:t> [online]. [cit. 31.10.2013]. Dostupný na WWW: http://www.muzeum.</a:t>
            </a:r>
            <a:r>
              <a:rPr lang="cs-CZ" dirty="0" err="1" smtClean="0"/>
              <a:t>svitavy.cz</a:t>
            </a:r>
            <a:r>
              <a:rPr lang="cs-CZ" dirty="0" smtClean="0"/>
              <a:t>/stale-exp/</a:t>
            </a:r>
            <a:r>
              <a:rPr lang="cs-CZ" dirty="0" err="1" smtClean="0"/>
              <a:t>mestsky</a:t>
            </a:r>
            <a:r>
              <a:rPr lang="cs-CZ" dirty="0" smtClean="0"/>
              <a:t>-</a:t>
            </a:r>
            <a:r>
              <a:rPr lang="cs-CZ" dirty="0" err="1" smtClean="0"/>
              <a:t>pamatkovy</a:t>
            </a:r>
            <a:r>
              <a:rPr lang="cs-CZ" dirty="0" smtClean="0"/>
              <a:t>-okruh/kostel-</a:t>
            </a:r>
            <a:r>
              <a:rPr lang="cs-CZ" dirty="0" err="1" smtClean="0"/>
              <a:t>sv</a:t>
            </a:r>
            <a:r>
              <a:rPr lang="cs-CZ" dirty="0" smtClean="0"/>
              <a:t>-</a:t>
            </a:r>
            <a:r>
              <a:rPr lang="cs-CZ" dirty="0" err="1" smtClean="0"/>
              <a:t>jilji</a:t>
            </a:r>
            <a:r>
              <a:rPr lang="cs-CZ" dirty="0" smtClean="0"/>
              <a:t>/57-1/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Svitavské</a:t>
            </a:r>
            <a:r>
              <a:rPr lang="cs-CZ" i="1" dirty="0" smtClean="0"/>
              <a:t> památky a městský památkový okruh</a:t>
            </a:r>
            <a:r>
              <a:rPr lang="cs-CZ" dirty="0" smtClean="0"/>
              <a:t> [online]. [cit. 11.10.2013]. Dostupný na WWW: http://www.</a:t>
            </a:r>
            <a:r>
              <a:rPr lang="cs-CZ" dirty="0" err="1" smtClean="0"/>
              <a:t>svitavy.cz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/m-113-</a:t>
            </a:r>
            <a:r>
              <a:rPr lang="cs-CZ" dirty="0" err="1" smtClean="0"/>
              <a:t>pamatkovy</a:t>
            </a:r>
            <a:r>
              <a:rPr lang="cs-CZ" dirty="0" smtClean="0"/>
              <a:t>-okruh/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Římskokatolická farnost Svitavy</a:t>
            </a:r>
            <a:r>
              <a:rPr lang="cs-CZ" dirty="0" smtClean="0"/>
              <a:t> [online]. [cit. 12.10.2013]. Dostupný na WWW: http://svitavska_farnost.sweb.cz/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367</TotalTime>
  <Words>376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projekt_logo_cent</vt:lpstr>
      <vt:lpstr>Svitavské památky – kostel svatého Jiljí</vt:lpstr>
      <vt:lpstr>ANOTACE</vt:lpstr>
      <vt:lpstr>Kostel sv. Jiljí</vt:lpstr>
      <vt:lpstr>Charakteristika</vt:lpstr>
      <vt:lpstr>Počátky kostela</vt:lpstr>
      <vt:lpstr>Barokní přestavba</vt:lpstr>
      <vt:lpstr>Zjistěte</vt:lpstr>
      <vt:lpstr>Zjistěte</vt:lpstr>
      <vt:lpstr>Zdroje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pa</cp:lastModifiedBy>
  <cp:revision>14</cp:revision>
  <dcterms:created xsi:type="dcterms:W3CDTF">2012-07-02T08:03:24Z</dcterms:created>
  <dcterms:modified xsi:type="dcterms:W3CDTF">2014-04-30T08:23:15Z</dcterms:modified>
</cp:coreProperties>
</file>