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67" r:id="rId3"/>
    <p:sldId id="275" r:id="rId4"/>
    <p:sldId id="268" r:id="rId5"/>
    <p:sldId id="270" r:id="rId6"/>
    <p:sldId id="271" r:id="rId7"/>
    <p:sldId id="272" r:id="rId8"/>
    <p:sldId id="273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56" autoAdjust="0"/>
    <p:restoredTop sz="94660"/>
  </p:normalViewPr>
  <p:slideViewPr>
    <p:cSldViewPr>
      <p:cViewPr varScale="1">
        <p:scale>
          <a:sx n="69" d="100"/>
          <a:sy n="69" d="100"/>
        </p:scale>
        <p:origin x="-13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Svitavské</a:t>
            </a:r>
            <a:r>
              <a:rPr lang="cs-CZ" smtClean="0"/>
              <a:t> památky– </a:t>
            </a:r>
            <a:r>
              <a:rPr lang="cs-CZ" dirty="0" smtClean="0"/>
              <a:t>dům U Mouřenína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Ivana </a:t>
            </a:r>
            <a:r>
              <a:rPr lang="cs-CZ" dirty="0" err="1" smtClean="0"/>
              <a:t>Pavlišová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23528" y="0"/>
            <a:ext cx="432048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smtClean="0"/>
              <a:t>VY_32_INOVACE_4.DE.14</a:t>
            </a:r>
            <a:endParaRPr lang="cs-CZ" sz="1200" dirty="0" smtClean="0"/>
          </a:p>
          <a:p>
            <a:endParaRPr lang="cs-CZ" sz="1200" b="1" dirty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listopad </a:t>
            </a:r>
            <a:r>
              <a:rPr lang="cs-CZ" sz="1200" dirty="0" smtClean="0"/>
              <a:t>2013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 smtClean="0"/>
              <a:t>2. </a:t>
            </a:r>
            <a:r>
              <a:rPr lang="cs-CZ" sz="1200" dirty="0" err="1" smtClean="0"/>
              <a:t>roč</a:t>
            </a:r>
            <a:r>
              <a:rPr lang="cs-CZ" sz="1200" dirty="0" smtClean="0"/>
              <a:t>. - čtyřleté gymnázium (RVP-G), 2. </a:t>
            </a:r>
            <a:r>
              <a:rPr lang="cs-CZ" sz="1200" dirty="0" err="1" smtClean="0"/>
              <a:t>roč</a:t>
            </a:r>
            <a:r>
              <a:rPr lang="cs-CZ" sz="1200" dirty="0" smtClean="0"/>
              <a:t>.  - osmileté gymnázium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2363207"/>
              </p:ext>
            </p:extLst>
          </p:nvPr>
        </p:nvGraphicFramePr>
        <p:xfrm>
          <a:off x="971600" y="2996952"/>
          <a:ext cx="7429552" cy="1013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6792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Dějepis</a:t>
                      </a:r>
                      <a:endParaRPr lang="cs-CZ" sz="1200" dirty="0"/>
                    </a:p>
                  </a:txBody>
                  <a:tcPr/>
                </a:tc>
              </a:tr>
              <a:tr h="2664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Kulturní</a:t>
                      </a:r>
                      <a:r>
                        <a:rPr lang="cs-CZ" sz="1200" baseline="0" dirty="0" smtClean="0"/>
                        <a:t> a regionální dějiny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971600" y="4293096"/>
            <a:ext cx="7429552" cy="10081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/>
              <a:t>Materiál slouží k výuce regionálních dějin. Navazuje na obecné kulturní dějiny, které konkretizuje  na nejbližší okolí. Materiál slouží jako úvodní seznámení před exkurzí po </a:t>
            </a:r>
            <a:r>
              <a:rPr lang="cs-CZ" sz="1100" dirty="0" err="1" smtClean="0"/>
              <a:t>svitavských</a:t>
            </a:r>
            <a:r>
              <a:rPr lang="cs-CZ" sz="1100" dirty="0" smtClean="0"/>
              <a:t> památkách a část  tohoto materiálu slouží jako pracovní list s úkoly, které mají žáci během exkurze vypracovat. </a:t>
            </a:r>
          </a:p>
          <a:p>
            <a:pPr algn="just"/>
            <a:endParaRPr lang="cs-CZ" sz="1100" dirty="0" smtClean="0"/>
          </a:p>
        </p:txBody>
      </p:sp>
      <p:sp>
        <p:nvSpPr>
          <p:cNvPr id="7" name="Obdélník 6"/>
          <p:cNvSpPr/>
          <p:nvPr/>
        </p:nvSpPr>
        <p:spPr>
          <a:xfrm>
            <a:off x="323528" y="0"/>
            <a:ext cx="432048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ibor\Desktop\iva -nový\šablony\mapy\800px-Dům_U_mouřenína_a_Stará_radnice,Svita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556792"/>
            <a:ext cx="4244340" cy="448056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6372200" y="508518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Dům </a:t>
            </a:r>
            <a:r>
              <a:rPr lang="cs-CZ" smtClean="0"/>
              <a:t>U Mouřenína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Původní právovárečný dům v sousedství staré radnice patří k nejstarším dochovaným měšťanským domům. Patří k těm nemnoha domům na náměstí, u nichž víme přesný rok stavby.</a:t>
            </a:r>
          </a:p>
          <a:p>
            <a:r>
              <a:rPr lang="cs-CZ" dirty="0" smtClean="0"/>
              <a:t>Dům stál na původních kamenných základech s klenutým sklepením s dřevěnou nadstavbou, která do základu vyhořela roku 1590 při prvním známém požáru města. Později povolilo olomoucké biskupství vybudovat celý komplex staveb s podloubím na náměstí.</a:t>
            </a:r>
          </a:p>
          <a:p>
            <a:endParaRPr lang="cs-CZ" dirty="0" smtClean="0"/>
          </a:p>
          <a:p>
            <a:r>
              <a:rPr lang="cs-CZ" u="sng" dirty="0" smtClean="0"/>
              <a:t>Zjistěte: </a:t>
            </a:r>
            <a:r>
              <a:rPr lang="cs-CZ" dirty="0" smtClean="0"/>
              <a:t>v jakém slohu byl postaven a v kterém roce.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23528" y="0"/>
            <a:ext cx="432048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Původně zde bydlely rodiny </a:t>
            </a:r>
            <a:r>
              <a:rPr lang="cs-CZ" dirty="0" err="1" smtClean="0"/>
              <a:t>svitavských</a:t>
            </a:r>
            <a:r>
              <a:rPr lang="cs-CZ" dirty="0" smtClean="0"/>
              <a:t> purkmistrů, ale již v 18. století byl přestavěn na zájezdní hostinec U Mouřenína (něm.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Mohren</a:t>
            </a:r>
            <a:r>
              <a:rPr lang="cs-CZ" dirty="0" smtClean="0"/>
              <a:t>). K objasnění pojmenování domu nemáme oporu v historických zprávách.</a:t>
            </a:r>
          </a:p>
          <a:p>
            <a:endParaRPr lang="cs-CZ" dirty="0" smtClean="0"/>
          </a:p>
          <a:p>
            <a:r>
              <a:rPr lang="cs-CZ" u="sng" dirty="0" smtClean="0"/>
              <a:t>Zjistěte: </a:t>
            </a:r>
            <a:r>
              <a:rPr lang="cs-CZ" dirty="0" smtClean="0"/>
              <a:t>která památka souvisí s pojmenováním domu?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23528" y="0"/>
            <a:ext cx="432048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Významná návštěva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 historií objektu je spjata návštěva významné historické postavy.</a:t>
            </a:r>
          </a:p>
          <a:p>
            <a:r>
              <a:rPr lang="cs-CZ" dirty="0" smtClean="0"/>
              <a:t>Podle pověsti se obsluha hostince tuze starala, aby se host měl u nich jako v bavlnce, ovšem ač se snažili sebevíce, schody vrzaly a rušily hosta ze spaní. Ráno prý vstal a při placení za pobyt přidal hostinskému 50 tolarů na pořízení nových schodů.</a:t>
            </a:r>
          </a:p>
          <a:p>
            <a:endParaRPr lang="cs-CZ" dirty="0" smtClean="0"/>
          </a:p>
          <a:p>
            <a:r>
              <a:rPr lang="cs-CZ" u="sng" dirty="0" smtClean="0"/>
              <a:t>Zjistěte: </a:t>
            </a:r>
            <a:r>
              <a:rPr lang="cs-CZ" dirty="0" smtClean="0"/>
              <a:t>kdo to byl a při jaké příležitosti objekt navštívil.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0"/>
            <a:ext cx="432048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Sklepení domu s unikátní klenbou bylo díky své pevnosti využíváno od roku 1861 jako trezor městské spořitelny a celý komplex sklepních chodeb byl propojen se sousední radnicí a s ostatními měšťanskými domy.</a:t>
            </a:r>
          </a:p>
          <a:p>
            <a:endParaRPr lang="cs-CZ" dirty="0" smtClean="0"/>
          </a:p>
          <a:p>
            <a:r>
              <a:rPr lang="cs-CZ" u="sng" dirty="0" smtClean="0"/>
              <a:t>Zjistěte: </a:t>
            </a:r>
            <a:r>
              <a:rPr lang="cs-CZ" dirty="0" smtClean="0"/>
              <a:t>čemu slouží objekt dnes?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23528" y="0"/>
            <a:ext cx="432048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ibor\Desktop\iva -nový\šablony\mapy\800px-Dům_U_mouřenína_a_Stará_radnice,Svitav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836712"/>
            <a:ext cx="4244340" cy="448056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0" y="332656"/>
            <a:ext cx="5760640" cy="64633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Dům byl postaven v renesanční dispozici v roce 1554.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3808" y="1124744"/>
            <a:ext cx="6300192" cy="64633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Na původním nároží domu se zachovala busta mouřenína.</a:t>
            </a:r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5301208"/>
            <a:ext cx="4824536" cy="92333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Roku 1776 se v hostinci ubytoval císař Josef II. při své cestě z vesnice Květná do Brna.</a:t>
            </a: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92080" y="5589240"/>
            <a:ext cx="3851920" cy="92333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Dnes objekt využívá</a:t>
            </a:r>
          </a:p>
          <a:p>
            <a:r>
              <a:rPr lang="cs-CZ" dirty="0" smtClean="0"/>
              <a:t> Informační centrum města Svitavy.</a:t>
            </a:r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372200" y="508518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280920" cy="4608512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JARDA 75. </a:t>
            </a:r>
            <a:r>
              <a:rPr lang="cs-CZ" sz="1600" i="1" dirty="0" err="1" smtClean="0"/>
              <a:t>Wikipedie.cz</a:t>
            </a:r>
            <a:r>
              <a:rPr lang="cs-CZ" sz="1600" dirty="0" smtClean="0"/>
              <a:t> [online]. [cit. 23.11.2013]. Dostupný na WWW: http://cs.wikipedia.org/wiki/Soubor:D%C5%AFm_U_mou%C5%99en%C3%ADna_a_Star%C3%A1_radnice,Svitavy.JPG </a:t>
            </a:r>
          </a:p>
          <a:p>
            <a:pPr marL="457200" indent="-457200">
              <a:buNone/>
            </a:pPr>
            <a:r>
              <a:rPr lang="cs-CZ" sz="1600" dirty="0" smtClean="0"/>
              <a:t>FIKEJZ, Radoslav a Vladimír VELEŠÍK. </a:t>
            </a:r>
            <a:r>
              <a:rPr lang="cs-CZ" sz="1600" i="1" dirty="0" smtClean="0"/>
              <a:t>Kronika města Svitavy</a:t>
            </a:r>
            <a:r>
              <a:rPr lang="cs-CZ" sz="1600" dirty="0" smtClean="0"/>
              <a:t>. Svitavy: Městské muzeum a galerie ve Svitavách, 2006, 396 s. ISBN 80-239-7488-2.</a:t>
            </a:r>
          </a:p>
          <a:p>
            <a:pPr marL="457200" indent="-457200">
              <a:buNone/>
            </a:pPr>
            <a:r>
              <a:rPr lang="cs-CZ" sz="1600" dirty="0" smtClean="0"/>
              <a:t>AUTOR NEUVEDEN. </a:t>
            </a:r>
            <a:r>
              <a:rPr lang="cs-CZ" sz="1600" i="1" dirty="0" smtClean="0"/>
              <a:t>Městský památkový okruh</a:t>
            </a:r>
            <a:r>
              <a:rPr lang="cs-CZ" sz="1600" dirty="0" smtClean="0"/>
              <a:t> [online]. [cit. 13.11.2013]. Dostupný na WWW: http://www.muzeum.</a:t>
            </a:r>
            <a:r>
              <a:rPr lang="cs-CZ" sz="1600" dirty="0" err="1" smtClean="0"/>
              <a:t>svitavy.cz</a:t>
            </a:r>
            <a:r>
              <a:rPr lang="cs-CZ" sz="1600" dirty="0" smtClean="0"/>
              <a:t>/stale-exp/</a:t>
            </a:r>
            <a:r>
              <a:rPr lang="cs-CZ" sz="1600" dirty="0" err="1" smtClean="0"/>
              <a:t>mestsky</a:t>
            </a:r>
            <a:r>
              <a:rPr lang="cs-CZ" sz="1600" dirty="0" smtClean="0"/>
              <a:t>-</a:t>
            </a:r>
            <a:r>
              <a:rPr lang="cs-CZ" sz="1600" dirty="0" err="1" smtClean="0"/>
              <a:t>pamatkovy</a:t>
            </a:r>
            <a:r>
              <a:rPr lang="cs-CZ" sz="1600" dirty="0" smtClean="0"/>
              <a:t>-okruh</a:t>
            </a:r>
          </a:p>
          <a:p>
            <a:pPr marL="457200" indent="-457200">
              <a:buNone/>
            </a:pPr>
            <a:r>
              <a:rPr lang="cs-CZ" sz="1600" dirty="0" smtClean="0"/>
              <a:t>ŠUSTROVÁ, Drahomíra. </a:t>
            </a:r>
            <a:r>
              <a:rPr lang="cs-CZ" sz="1600" i="1" dirty="0" err="1" smtClean="0"/>
              <a:t>Svitavské</a:t>
            </a:r>
            <a:r>
              <a:rPr lang="cs-CZ" sz="1600" i="1" dirty="0" smtClean="0"/>
              <a:t> pověsti</a:t>
            </a:r>
            <a:r>
              <a:rPr lang="cs-CZ" sz="1600" dirty="0" smtClean="0"/>
              <a:t>. Svitavy: Městské muzeum a galerie Svitavy, 1997.</a:t>
            </a:r>
          </a:p>
          <a:p>
            <a:pPr marL="457200" indent="-457200">
              <a:buFont typeface="+mj-lt"/>
              <a:buAutoNum type="arabicPeriod"/>
            </a:pPr>
            <a:endParaRPr lang="cs-CZ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645</TotalTime>
  <Words>411</Words>
  <Application>Microsoft Office PowerPoint</Application>
  <PresentationFormat>Předvádění na obrazovce (4:3)</PresentationFormat>
  <Paragraphs>56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projekt_logo_cent</vt:lpstr>
      <vt:lpstr>Svitavské památky– dům U Mouřenína</vt:lpstr>
      <vt:lpstr>ANOTACE</vt:lpstr>
      <vt:lpstr>Dům U Mouřenína</vt:lpstr>
      <vt:lpstr>Stavba</vt:lpstr>
      <vt:lpstr>Funkce</vt:lpstr>
      <vt:lpstr>Významná návštěva</vt:lpstr>
      <vt:lpstr>Zajímavost</vt:lpstr>
      <vt:lpstr>Prezentace aplikace PowerPoint</vt:lpstr>
      <vt:lpstr>Zdroje</vt:lpstr>
    </vt:vector>
  </TitlesOfParts>
  <Company>Gymnázium Svitavy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bc</dc:creator>
  <cp:lastModifiedBy>pa</cp:lastModifiedBy>
  <cp:revision>28</cp:revision>
  <dcterms:created xsi:type="dcterms:W3CDTF">2012-07-02T08:03:24Z</dcterms:created>
  <dcterms:modified xsi:type="dcterms:W3CDTF">2014-04-30T08:21:17Z</dcterms:modified>
</cp:coreProperties>
</file>