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56" r:id="rId2"/>
    <p:sldId id="267" r:id="rId3"/>
    <p:sldId id="268" r:id="rId4"/>
    <p:sldId id="269" r:id="rId5"/>
    <p:sldId id="275" r:id="rId6"/>
    <p:sldId id="270" r:id="rId7"/>
    <p:sldId id="273" r:id="rId8"/>
    <p:sldId id="272" r:id="rId9"/>
    <p:sldId id="274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656" autoAdjust="0"/>
    <p:restoredTop sz="94660"/>
  </p:normalViewPr>
  <p:slideViewPr>
    <p:cSldViewPr>
      <p:cViewPr varScale="1">
        <p:scale>
          <a:sx n="69" d="100"/>
          <a:sy n="69" d="100"/>
        </p:scale>
        <p:origin x="-136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 cstate="print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05" r:id="rId13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Svitavské památky – Stará radnice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Ivana Pavlišová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95536" y="0"/>
            <a:ext cx="432048" cy="68580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smtClean="0"/>
              <a:t>VY_32_INOVACE_4.DE.13</a:t>
            </a:r>
            <a:endParaRPr lang="cs-CZ" sz="1200" dirty="0" smtClean="0"/>
          </a:p>
          <a:p>
            <a:endParaRPr lang="cs-CZ" sz="1200" b="1" dirty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listopad </a:t>
            </a:r>
            <a:r>
              <a:rPr lang="cs-CZ" sz="1200" dirty="0" smtClean="0"/>
              <a:t>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 smtClean="0"/>
              <a:t>2. </a:t>
            </a:r>
            <a:r>
              <a:rPr lang="cs-CZ" sz="1200" dirty="0" err="1" smtClean="0"/>
              <a:t>roč</a:t>
            </a:r>
            <a:r>
              <a:rPr lang="cs-CZ" sz="1200" dirty="0" smtClean="0"/>
              <a:t>. - čtyřleté gymnázium (RVP-G), 2. </a:t>
            </a:r>
            <a:r>
              <a:rPr lang="cs-CZ" sz="1200" dirty="0" err="1" smtClean="0"/>
              <a:t>roč</a:t>
            </a:r>
            <a:r>
              <a:rPr lang="cs-CZ" sz="1200" dirty="0" smtClean="0"/>
              <a:t>.  - osmileté gymnázium (RVP-G)</a:t>
            </a:r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2363207"/>
              </p:ext>
            </p:extLst>
          </p:nvPr>
        </p:nvGraphicFramePr>
        <p:xfrm>
          <a:off x="971600" y="2996952"/>
          <a:ext cx="7429552" cy="10130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67928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Dějepis</a:t>
                      </a:r>
                      <a:endParaRPr lang="cs-CZ" sz="1200" dirty="0"/>
                    </a:p>
                  </a:txBody>
                  <a:tcPr/>
                </a:tc>
              </a:tr>
              <a:tr h="266432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Kulturní</a:t>
                      </a:r>
                      <a:r>
                        <a:rPr lang="cs-CZ" sz="1200" baseline="0" dirty="0" smtClean="0"/>
                        <a:t> a regionální dějiny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971600" y="4293096"/>
            <a:ext cx="7429552" cy="100811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/>
              <a:t>Materiál slouží k výuce regionálních dějin. Navazuje na obecné kulturní dějiny, které konkretizuje  na nejbližší okolí. Materiál slouží jako úvodní seznámení před exkurzí po </a:t>
            </a:r>
            <a:r>
              <a:rPr lang="cs-CZ" sz="1100" dirty="0" err="1" smtClean="0"/>
              <a:t>svitavských</a:t>
            </a:r>
            <a:r>
              <a:rPr lang="cs-CZ" sz="1100" dirty="0" smtClean="0"/>
              <a:t> památkách a část  tohoto materiálu slouží jako pracovní list s úkoly, které mají žáci během exkurze vypracovat. </a:t>
            </a:r>
          </a:p>
          <a:p>
            <a:pPr algn="just"/>
            <a:endParaRPr lang="cs-CZ" sz="1100" dirty="0" smtClean="0"/>
          </a:p>
        </p:txBody>
      </p:sp>
      <p:sp>
        <p:nvSpPr>
          <p:cNvPr id="7" name="Obdélník 6"/>
          <p:cNvSpPr/>
          <p:nvPr/>
        </p:nvSpPr>
        <p:spPr>
          <a:xfrm>
            <a:off x="323528" y="0"/>
            <a:ext cx="432048" cy="68580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Stará radnice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51520" y="0"/>
            <a:ext cx="432048" cy="68580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Users\Libor\Desktop\iva -nový\šablony\mapy\800px-Dům_U_mouřenína_a_Stará_radnice,_Svitavy_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404664"/>
            <a:ext cx="2520280" cy="570878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4427984" y="558924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Původ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Jedná se o původně renesanční dům na náměstí, který rada města zakoupila pro potřeby městské správy. Konšelé a rada města se původně scházeli v domech purkmistrů a primátorů. Rostoucí agenda městské správy a snaha po co nejvyšší míře nezávislosti vedla k rozhodnutí zakoupit pro tyto účely roku 1538  samostatnou budovu.</a:t>
            </a:r>
          </a:p>
          <a:p>
            <a:r>
              <a:rPr lang="cs-CZ" dirty="0" smtClean="0"/>
              <a:t>V radnici se původně nacházely i úřadovny rychtáře a později soudní síně.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51520" y="0"/>
            <a:ext cx="432048" cy="68580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několikaletém sporu s městským rychtářem o vůdčí postavení v rozhodování nakonec zvítězila myšlenka samostatného správcovství a rychtářská práva byla radou roku 1599 odkoupena a město vykročilo do nového století jako hospodářsky a právně samostatná instituce, byť závislá na olomouckém biskupství.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0"/>
            <a:ext cx="432048" cy="68580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Přestavby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První přestavba renesanční budovy následovala po požáru města roku 1590 a zcela zásadně se vzhled změnil po největším požáru města v roce 1781. </a:t>
            </a:r>
          </a:p>
          <a:p>
            <a:r>
              <a:rPr lang="cs-CZ" u="sng" dirty="0" smtClean="0"/>
              <a:t>Zjistěte: </a:t>
            </a:r>
            <a:r>
              <a:rPr lang="cs-CZ" dirty="0" smtClean="0"/>
              <a:t>v jakém slohu je postavena radniční věž?</a:t>
            </a:r>
          </a:p>
          <a:p>
            <a:endParaRPr lang="cs-CZ" dirty="0" smtClean="0"/>
          </a:p>
          <a:p>
            <a:r>
              <a:rPr lang="cs-CZ" dirty="0" smtClean="0"/>
              <a:t>Rozsáhlá přestavba celé budovy se uskutečnila v roce 1849. </a:t>
            </a:r>
          </a:p>
          <a:p>
            <a:r>
              <a:rPr lang="cs-CZ" u="sng" dirty="0" smtClean="0"/>
              <a:t>Zjistěte: </a:t>
            </a:r>
            <a:r>
              <a:rPr lang="cs-CZ" dirty="0" smtClean="0"/>
              <a:t>v jakém slohu byla budova přestavěna, v jakém stylu je vyhotoven interiér?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51520" y="0"/>
            <a:ext cx="432048" cy="68580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19. a 20. století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V polovině 19. století se zde načas usídlila též městská spořitelna a v přízemí budovy i četnictvo s věznicí. Roku 1933 se přestěhoval tehdy již  městský úřad do Langrovy vily a stará radnice měla sloužit k vykonávání drobné správní agendy. Dokonce se zde uvažovalo o zřízení městského muzea. </a:t>
            </a:r>
          </a:p>
          <a:p>
            <a:r>
              <a:rPr lang="cs-CZ" dirty="0" smtClean="0"/>
              <a:t>Během 2. světové války a po jejím skončení byl v budově zřízen sklad konfiskovaného majetku, poté se do budovy umístily úřadovny Sboru národní bezpečnosti.</a:t>
            </a:r>
          </a:p>
          <a:p>
            <a:r>
              <a:rPr lang="cs-CZ" u="sng" dirty="0" smtClean="0"/>
              <a:t>Zjistěte: </a:t>
            </a:r>
            <a:r>
              <a:rPr lang="cs-CZ" dirty="0" smtClean="0"/>
              <a:t>jak je budova využívána dnes?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0"/>
            <a:ext cx="432048" cy="68580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Jaký znak najdeme na průčelí radnice?</a:t>
            </a:r>
          </a:p>
          <a:p>
            <a:endParaRPr lang="cs-CZ" dirty="0" smtClean="0"/>
          </a:p>
          <a:p>
            <a:r>
              <a:rPr lang="cs-CZ" dirty="0" smtClean="0"/>
              <a:t>Jaký symbol se objevuje na zakončení věžní báně? Jaká pověst se k němu váže?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0"/>
            <a:ext cx="432048" cy="68580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Users\Libor\Desktop\iva -nový\šablony\mapy\800px-Dům_U_mouřenína_a_Stará_radnice,_Svitavy_2.jpg"/>
          <p:cNvPicPr>
            <a:picLocks noGrp="1" noChangeAspect="1" noChangeArrowheads="1"/>
          </p:cNvPicPr>
          <p:nvPr>
            <p:ph idx="4294967295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628586"/>
            <a:ext cx="2232248" cy="501608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508104" y="544522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1988840"/>
            <a:ext cx="2808312" cy="64633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radniční budova je opatřena barokní věží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5157192"/>
            <a:ext cx="3384376" cy="64633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Budova byla rekonstruována </a:t>
            </a:r>
          </a:p>
          <a:p>
            <a:r>
              <a:rPr lang="cs-CZ" dirty="0" smtClean="0"/>
              <a:t>a interiér opraven klasicistně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436096" y="4725144"/>
            <a:ext cx="3096344" cy="92333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Dnes je objekt využíván </a:t>
            </a:r>
          </a:p>
          <a:p>
            <a:r>
              <a:rPr lang="cs-CZ" dirty="0" smtClean="0"/>
              <a:t>ke komerčním účelům.</a:t>
            </a:r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48064" y="3573016"/>
            <a:ext cx="3384376" cy="64633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na čelní fasádě domu se nachází městský znak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860032" y="836712"/>
            <a:ext cx="3960440" cy="64633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na zakončení věžní báně se nachází hvězda a půlměsíc.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92080" y="2060848"/>
            <a:ext cx="3312368" cy="64633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pověst o tureckém vpádu na Moravu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280920" cy="4608512"/>
          </a:xfrm>
        </p:spPr>
        <p:txBody>
          <a:bodyPr>
            <a:no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1600" dirty="0" smtClean="0"/>
              <a:t>JARDA 75. </a:t>
            </a:r>
            <a:r>
              <a:rPr lang="cs-CZ" sz="1600" i="1" dirty="0" err="1" smtClean="0"/>
              <a:t>Wikipedie.cz</a:t>
            </a:r>
            <a:r>
              <a:rPr lang="cs-CZ" sz="1600" dirty="0" smtClean="0"/>
              <a:t> [online]. [cit. 23.11.2013]. Dostupný na WWW: http://cs.wikipedia.org/wiki/Soubor:D%C5%AFm_U_mou%C5%99en%C3%ADna_a_Star%C3%A1_radnice,_Svitavy_2.jpg</a:t>
            </a:r>
          </a:p>
          <a:p>
            <a:pPr marL="457200" indent="-457200">
              <a:buNone/>
            </a:pPr>
            <a:r>
              <a:rPr lang="cs-CZ" sz="1600" dirty="0" smtClean="0"/>
              <a:t>AUTOR NEUVEDEN. </a:t>
            </a:r>
            <a:r>
              <a:rPr lang="cs-CZ" sz="1600" i="1" dirty="0" smtClean="0"/>
              <a:t>Městský památkový okruh</a:t>
            </a:r>
            <a:r>
              <a:rPr lang="cs-CZ" sz="1600" dirty="0" smtClean="0"/>
              <a:t> [online]. [cit. 13.11.2013]. Dostupný na WWW: http://www.muzeum.</a:t>
            </a:r>
            <a:r>
              <a:rPr lang="cs-CZ" sz="1600" dirty="0" err="1" smtClean="0"/>
              <a:t>svitavy.cz</a:t>
            </a:r>
            <a:r>
              <a:rPr lang="cs-CZ" sz="1600" dirty="0" smtClean="0"/>
              <a:t>/stale-exp/</a:t>
            </a:r>
            <a:r>
              <a:rPr lang="cs-CZ" sz="1600" dirty="0" err="1" smtClean="0"/>
              <a:t>mestsky</a:t>
            </a:r>
            <a:r>
              <a:rPr lang="cs-CZ" sz="1600" dirty="0" smtClean="0"/>
              <a:t>-</a:t>
            </a:r>
            <a:r>
              <a:rPr lang="cs-CZ" sz="1600" dirty="0" err="1" smtClean="0"/>
              <a:t>pamatkovy</a:t>
            </a:r>
            <a:r>
              <a:rPr lang="cs-CZ" sz="1600" dirty="0" smtClean="0"/>
              <a:t>-okruh</a:t>
            </a:r>
          </a:p>
          <a:p>
            <a:pPr marL="457200" indent="-457200">
              <a:buNone/>
            </a:pPr>
            <a:r>
              <a:rPr lang="cs-CZ" sz="1600" dirty="0" smtClean="0"/>
              <a:t>FIKEJZ, Radoslav a Vladimír VELEŠÍK. </a:t>
            </a:r>
            <a:r>
              <a:rPr lang="cs-CZ" sz="1600" i="1" dirty="0" smtClean="0"/>
              <a:t>Kronika města Svitavy</a:t>
            </a:r>
            <a:r>
              <a:rPr lang="cs-CZ" sz="1600" dirty="0" smtClean="0"/>
              <a:t>. Svitavy: Městské muzeum a galerie ve Svitavách, 2006, 396 s. ISBN 80-239-7488-2.</a:t>
            </a:r>
          </a:p>
          <a:p>
            <a:pPr marL="457200" indent="-457200">
              <a:buNone/>
            </a:pPr>
            <a:r>
              <a:rPr lang="cs-CZ" sz="1600" dirty="0" smtClean="0"/>
              <a:t>ŠUSTROVÁ, Drahomíra. </a:t>
            </a:r>
            <a:r>
              <a:rPr lang="cs-CZ" sz="1600" i="1" dirty="0" err="1" smtClean="0"/>
              <a:t>Svitavské</a:t>
            </a:r>
            <a:r>
              <a:rPr lang="cs-CZ" sz="1600" i="1" dirty="0" smtClean="0"/>
              <a:t> pověsti</a:t>
            </a:r>
            <a:r>
              <a:rPr lang="cs-CZ" sz="1600" dirty="0" smtClean="0"/>
              <a:t>. Svitavy: Městské muzeum a galerie Svitavy, 1997.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_logo_cen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615</TotalTime>
  <Words>499</Words>
  <Application>Microsoft Office PowerPoint</Application>
  <PresentationFormat>Předvádění na obrazovce (4:3)</PresentationFormat>
  <Paragraphs>60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projekt_logo_cent</vt:lpstr>
      <vt:lpstr>Svitavské památky – Stará radnice</vt:lpstr>
      <vt:lpstr>ANOTACE</vt:lpstr>
      <vt:lpstr>Stará radnice</vt:lpstr>
      <vt:lpstr>Původ</vt:lpstr>
      <vt:lpstr>Význam</vt:lpstr>
      <vt:lpstr>Přestavby</vt:lpstr>
      <vt:lpstr>19. a 20. století</vt:lpstr>
      <vt:lpstr>Zajímavosti</vt:lpstr>
      <vt:lpstr>Prezentace aplikace PowerPoint</vt:lpstr>
      <vt:lpstr>Zdroje</vt:lpstr>
    </vt:vector>
  </TitlesOfParts>
  <Company>Gymnázium Svitavy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bc</dc:creator>
  <cp:lastModifiedBy>pa</cp:lastModifiedBy>
  <cp:revision>33</cp:revision>
  <dcterms:created xsi:type="dcterms:W3CDTF">2012-07-02T08:03:24Z</dcterms:created>
  <dcterms:modified xsi:type="dcterms:W3CDTF">2014-04-30T08:16:11Z</dcterms:modified>
</cp:coreProperties>
</file>