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67" r:id="rId3"/>
    <p:sldId id="268" r:id="rId4"/>
    <p:sldId id="269" r:id="rId5"/>
    <p:sldId id="278" r:id="rId6"/>
    <p:sldId id="279" r:id="rId7"/>
    <p:sldId id="281" r:id="rId8"/>
    <p:sldId id="282" r:id="rId9"/>
    <p:sldId id="283" r:id="rId10"/>
    <p:sldId id="285" r:id="rId11"/>
    <p:sldId id="287" r:id="rId12"/>
    <p:sldId id="289" r:id="rId13"/>
    <p:sldId id="272" r:id="rId14"/>
    <p:sldId id="270" r:id="rId15"/>
    <p:sldId id="271" r:id="rId16"/>
    <p:sldId id="273" r:id="rId17"/>
    <p:sldId id="274" r:id="rId18"/>
    <p:sldId id="288" r:id="rId19"/>
    <p:sldId id="276" r:id="rId20"/>
    <p:sldId id="284" r:id="rId21"/>
    <p:sldId id="290" r:id="rId22"/>
    <p:sldId id="266" r:id="rId23"/>
    <p:sldId id="27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56" autoAdjust="0"/>
    <p:restoredTop sz="94660"/>
  </p:normalViewPr>
  <p:slideViewPr>
    <p:cSldViewPr>
      <p:cViewPr varScale="1">
        <p:scale>
          <a:sx n="103" d="100"/>
          <a:sy n="103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Svitavské</a:t>
            </a:r>
            <a:r>
              <a:rPr lang="cs-CZ" dirty="0" smtClean="0"/>
              <a:t> památky – sochařství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Ivana </a:t>
            </a:r>
            <a:r>
              <a:rPr lang="cs-CZ" dirty="0" err="1" smtClean="0"/>
              <a:t>Pavlišová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0"/>
            <a:ext cx="467544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676456" y="0"/>
            <a:ext cx="467544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 rot="5400000">
            <a:off x="4338228" y="-3870684"/>
            <a:ext cx="467544" cy="82089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 rot="5400000">
            <a:off x="4338228" y="2519772"/>
            <a:ext cx="467544" cy="82089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smtClean="0"/>
              <a:t>VY_32_INOVACE_4.DE.12</a:t>
            </a:r>
            <a:endParaRPr lang="cs-CZ" sz="1200" dirty="0" smtClean="0"/>
          </a:p>
          <a:p>
            <a:endParaRPr lang="cs-CZ" sz="1200" b="1" dirty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listopad </a:t>
            </a:r>
            <a:r>
              <a:rPr lang="cs-CZ" sz="1200" dirty="0" smtClean="0"/>
              <a:t>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</a:t>
            </a:r>
            <a:r>
              <a:rPr lang="cs-CZ" sz="1200" dirty="0" smtClean="0"/>
              <a:t>3.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- čtyřleté gymnázium (RVP-G), 3., 7.  </a:t>
            </a:r>
            <a:r>
              <a:rPr lang="cs-CZ" sz="1200" dirty="0" err="1" smtClean="0"/>
              <a:t>roč</a:t>
            </a:r>
            <a:r>
              <a:rPr lang="cs-CZ" sz="1200" dirty="0" smtClean="0"/>
              <a:t>.  -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2363207"/>
              </p:ext>
            </p:extLst>
          </p:nvPr>
        </p:nvGraphicFramePr>
        <p:xfrm>
          <a:off x="971600" y="2996952"/>
          <a:ext cx="7429552" cy="10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679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266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Kulturní</a:t>
                      </a:r>
                      <a:r>
                        <a:rPr lang="cs-CZ" sz="1200" baseline="0" dirty="0" smtClean="0"/>
                        <a:t> a regionální dějiny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971600" y="4293096"/>
            <a:ext cx="7429552" cy="1008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výuce regionálních dějin. Navazuje na obecné kulturní dějiny, které konkretizuje  na nejbližší okolí. Materiál slouží jako úvodní seznámení před exkurzí po </a:t>
            </a:r>
            <a:r>
              <a:rPr lang="cs-CZ" sz="1100" dirty="0" err="1" smtClean="0"/>
              <a:t>svitavských</a:t>
            </a:r>
            <a:r>
              <a:rPr lang="cs-CZ" sz="1100" dirty="0" smtClean="0"/>
              <a:t> památkách a úvodní část  tohoto materiálu slouží jako pracovní list s úkoly, které mají žáci během exkurze vypracovat. Druhá část  prezentace obsahuje řešení.</a:t>
            </a:r>
          </a:p>
          <a:p>
            <a:pPr algn="just"/>
            <a:endParaRPr 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Pracujte ve skupinách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jsou typické znaky gotických soch?</a:t>
            </a:r>
          </a:p>
          <a:p>
            <a:endParaRPr lang="cs-CZ" dirty="0" smtClean="0"/>
          </a:p>
          <a:p>
            <a:r>
              <a:rPr lang="cs-CZ" dirty="0" smtClean="0"/>
              <a:t>Jaké jsou typické znaky renesančních soch?</a:t>
            </a:r>
          </a:p>
          <a:p>
            <a:endParaRPr lang="cs-CZ" dirty="0" smtClean="0"/>
          </a:p>
          <a:p>
            <a:r>
              <a:rPr lang="cs-CZ" dirty="0" smtClean="0"/>
              <a:t>Jaké jsou typické znaky barokních soch?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91159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Následující sochy přiřaďte k uměleckým </a:t>
            </a:r>
            <a:r>
              <a:rPr lang="cs-CZ" sz="2400" dirty="0" smtClean="0"/>
              <a:t>směrům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Soubor:Madonna from Boši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9750" y="1556793"/>
            <a:ext cx="1820362" cy="46085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75856" y="587727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028" name="Picture 4" descr="Soubor:Michelangelos Dav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3240360" cy="4320480"/>
          </a:xfrm>
          <a:prstGeom prst="rect">
            <a:avLst/>
          </a:prstGeom>
          <a:noFill/>
        </p:spPr>
      </p:pic>
      <p:pic>
        <p:nvPicPr>
          <p:cNvPr id="1030" name="Picture 6" descr="http://upload.wikimedia.org/wikipedia/commons/thumb/7/76/Charles_Bridge_St_Luitgard%27s_dream.jpg/200px-Charles_Bridge_St_Luitgard%27s_drea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628800"/>
            <a:ext cx="2880320" cy="432048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364088" y="580526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388424" y="60212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268760"/>
            <a:ext cx="230425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renesance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1268760"/>
            <a:ext cx="172819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gotika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1196752"/>
            <a:ext cx="223224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baroko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482" name="Picture 2" descr="Soubor:Kasna sv. Floriana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12776"/>
            <a:ext cx="6096000" cy="4572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23629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135063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2530" name="Picture 2" descr="Soubor:Socha Nejsv&amp;ecaron;t&amp;ecaron;jší trojice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4286250" cy="5715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364088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Soubor:Socha Pieta (1713)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860032" y="58772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3554" name="Picture 2" descr="Soubor:Svatý Jan Nepomucký (1708)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4392488" cy="577959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788024" y="57332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4578" name="Picture 2" descr="Soubor:Svatý Jan Sarkander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4286250" cy="571500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644008" y="580526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0" name="Picture 2" descr="Soubor:Sloup se sousoším P. Marie (Svitavy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76672"/>
            <a:ext cx="3810000" cy="5715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139952" y="56612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63055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5602" name="Picture 2" descr="Soubor:Park Jana Palacha, socha Mate&amp;rcaron;ské lásky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716016" y="57332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8674" name="Picture 2" descr="Soubor:Socha Osvobození (1948), autor Josef Kad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286250" cy="5715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788024" y="57332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482" name="Picture 2" descr="Soubor:Kasna sv. Floriana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12776"/>
            <a:ext cx="6096000" cy="4572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5576" y="1700808"/>
            <a:ext cx="158417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nám. Míru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1412776"/>
            <a:ext cx="331236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r>
              <a:rPr lang="pt-BR" dirty="0" smtClean="0"/>
              <a:t>ašna se sochou sv. Floriána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3629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135063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2530" name="Picture 2" descr="Soubor:Socha Nejsv&amp;ecaron;t&amp;ecaron;jší trojice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228184" y="4077072"/>
            <a:ext cx="244827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sousoší Nejsvětější trojice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2996952"/>
            <a:ext cx="259228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ulice Školní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Soubor:Socha Pieta (1713)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4286250" cy="5715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012160" y="3789040"/>
            <a:ext cx="273630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Pieta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58772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40152" y="2492896"/>
            <a:ext cx="2985393" cy="792088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na rozcestí ul. Gorkého, </a:t>
            </a:r>
            <a:r>
              <a:rPr lang="cs-CZ" dirty="0" err="1" smtClean="0"/>
              <a:t>Riegrovy</a:t>
            </a:r>
            <a:r>
              <a:rPr lang="cs-CZ" dirty="0" smtClean="0"/>
              <a:t> a Sokolovské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486543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ulice Školní</a:t>
            </a:r>
            <a:endParaRPr lang="cs-CZ" dirty="0"/>
          </a:p>
        </p:txBody>
      </p:sp>
      <p:pic>
        <p:nvPicPr>
          <p:cNvPr id="23554" name="Picture 2" descr="Soubor:Svatý Jan Nepomucký (1708)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4466726" cy="587727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868144" y="3429000"/>
            <a:ext cx="316835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Socha sv. Jana Nepomuckého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88024" y="57332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486543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ulice Brněnská</a:t>
            </a:r>
            <a:endParaRPr lang="cs-CZ" dirty="0"/>
          </a:p>
        </p:txBody>
      </p:sp>
      <p:pic>
        <p:nvPicPr>
          <p:cNvPr id="24578" name="Picture 2" descr="Soubor:Svatý Jan Sarkander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012160" y="3429000"/>
            <a:ext cx="280831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socha sv. Jana </a:t>
            </a:r>
            <a:r>
              <a:rPr lang="cs-CZ" dirty="0" err="1" smtClean="0"/>
              <a:t>Sarkandra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580526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414535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náměstí Míru</a:t>
            </a:r>
            <a:endParaRPr lang="cs-CZ" dirty="0"/>
          </a:p>
        </p:txBody>
      </p:sp>
      <p:pic>
        <p:nvPicPr>
          <p:cNvPr id="27650" name="Picture 2" descr="Soubor:Sloup se sousoším P. Marie (Svitavy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3810000" cy="5715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940152" y="3356992"/>
            <a:ext cx="2880320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tzv. morový sloup</a:t>
            </a:r>
            <a:r>
              <a:rPr lang="fr-FR" dirty="0" smtClean="0"/>
              <a:t> se sousoším P. Marie</a:t>
            </a:r>
            <a:r>
              <a:rPr lang="cs-CZ" dirty="0" smtClean="0"/>
              <a:t>,  kterou na dříku obklopují patroni města – sv. </a:t>
            </a:r>
            <a:r>
              <a:rPr lang="cs-CZ" dirty="0" smtClean="0"/>
              <a:t>Šebestián</a:t>
            </a:r>
            <a:r>
              <a:rPr lang="cs-CZ" dirty="0" smtClean="0"/>
              <a:t>, sv. </a:t>
            </a:r>
            <a:r>
              <a:rPr lang="cs-CZ" dirty="0" err="1" smtClean="0"/>
              <a:t>Rochus</a:t>
            </a:r>
            <a:r>
              <a:rPr lang="cs-CZ" dirty="0" smtClean="0"/>
              <a:t>, sv. Florián a sv. Jan Nepomucký, v jeskyni sloupu se nachází socha sv. Rozálie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67944" y="57332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774575"/>
          </a:xfrm>
          <a:solidFill>
            <a:srgbClr val="FFFF00"/>
          </a:solidFill>
        </p:spPr>
        <p:txBody>
          <a:bodyPr/>
          <a:lstStyle/>
          <a:p>
            <a:pPr algn="just"/>
            <a:r>
              <a:rPr lang="cs-CZ" dirty="0" smtClean="0"/>
              <a:t>park Jana </a:t>
            </a:r>
            <a:r>
              <a:rPr lang="cs-CZ" dirty="0" err="1" smtClean="0"/>
              <a:t>Palacha</a:t>
            </a:r>
            <a:r>
              <a:rPr lang="cs-CZ" dirty="0" smtClean="0"/>
              <a:t> na  Poličské ulici</a:t>
            </a:r>
            <a:endParaRPr lang="cs-CZ" dirty="0"/>
          </a:p>
        </p:txBody>
      </p:sp>
      <p:pic>
        <p:nvPicPr>
          <p:cNvPr id="25602" name="Picture 2" descr="Soubor:Park Jana Palacha, socha Mate&amp;rcaron;ské lásky,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012160" y="3861048"/>
            <a:ext cx="288032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Socha Mateřské lásky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2000" y="56612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 smtClean="0"/>
              <a:t>Kde najdeme ve Svitavách sochy a sousoší?</a:t>
            </a:r>
            <a:br>
              <a:rPr lang="cs-CZ" dirty="0" smtClean="0"/>
            </a:br>
            <a:r>
              <a:rPr lang="cs-CZ" dirty="0" smtClean="0"/>
              <a:t>Koho zobrazují?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558551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dirty="0" smtClean="0"/>
              <a:t>ulice T. G. Masaryka</a:t>
            </a:r>
            <a:endParaRPr lang="cs-CZ" dirty="0"/>
          </a:p>
        </p:txBody>
      </p:sp>
      <p:pic>
        <p:nvPicPr>
          <p:cNvPr id="28674" name="Picture 2" descr="Soubor:Socha Osvobození (1948), autor Josef Kadl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286250" cy="5715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084168" y="3573016"/>
            <a:ext cx="273630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socha  Osvobození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Pracujte ve skupinách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si skupiny podle toho, která ze soch Vás nejvíce zaujala.</a:t>
            </a:r>
          </a:p>
          <a:p>
            <a:r>
              <a:rPr lang="cs-CZ" dirty="0" smtClean="0"/>
              <a:t>Zjistěte o této památce další informace, např. na webu Městského muzea a galerie a v Kronice města Svitavy.</a:t>
            </a:r>
          </a:p>
          <a:p>
            <a:r>
              <a:rPr lang="cs-CZ" dirty="0" smtClean="0"/>
              <a:t>Vypracujte o této památce </a:t>
            </a:r>
            <a:r>
              <a:rPr lang="cs-CZ" smtClean="0"/>
              <a:t>krátkou prezentaci.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280920" cy="4608512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GAYA, David. </a:t>
            </a:r>
            <a:r>
              <a:rPr lang="cs-CZ" sz="1600" i="1" dirty="0" err="1" smtClean="0"/>
              <a:t>Wikipedia.org</a:t>
            </a:r>
            <a:r>
              <a:rPr lang="cs-CZ" sz="1600" dirty="0" smtClean="0"/>
              <a:t> [online]. [cit. 22.11.2013]. Dostupný na WWW: http://cs.wikipedia.org/wiki/Soubor:Michelangelos_David.jpg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AUTOR NEUVEDEN.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http://cs.wikipedia.org/wiki/Soubor:Madonna_from_Bo%C5%A1ilec.jpg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ZP.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http://cs.wikipedia.org/wiki/Soubor:Charles_Bridge_St_Luitgard%27s_dream.jpg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ESPERANTO-KLUBO PÍSEK.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http://cs.wikipedia.org/wiki/Soubor:Kasna_sv._Floriana_Svitavy.jpg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http://cs.wikipedia.org/wiki/Soubor:Socha_Nejsv%C4%9Bt%C4%9Bj%C5%A1%C3%AD_trojice,_Svitavy.jpg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http://cs.wikipedia.org/wiki/Soubor:Socha_Pieta_%281713%29,_Svitavy.JPG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3989039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http://cs.wikipedia.org/wiki/Soubor:Svat%C3%BD_Jan_Nepomuck%C3%BD_%281708%29,_Svitavy.jpg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http://cs.wikipedia.org/wiki/Soubor:Svat%C3%BD_Jan_Sarkander,_Svitavy.JPG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cs-CZ" sz="1600" dirty="0" smtClean="0"/>
              <a:t>PETR1888.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http://cs.wikipedia.org/wiki/Soubor:Sloup_se_souso%C5%A1%C3%ADm_P._Marie_%28Svitavy%29.JPG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cs-CZ" sz="1600" dirty="0" smtClean="0"/>
              <a:t>    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http://cs.wikipedia.org/wiki/Soubor:Park_Jana_Palacha,_socha_Mate%C5%99sk%C3%A9_l%C3%A1sky,_Svitavy.JPG </a:t>
            </a:r>
          </a:p>
          <a:p>
            <a:pPr marL="457200" indent="-457200">
              <a:buFont typeface="+mj-lt"/>
              <a:buAutoNum type="arabicPeriod" startAt="8"/>
            </a:pPr>
            <a:r>
              <a:rPr lang="cs-CZ" sz="1600" dirty="0" smtClean="0"/>
              <a:t>JARDA 75. </a:t>
            </a:r>
            <a:r>
              <a:rPr lang="cs-CZ" sz="1600" i="1" dirty="0" err="1" smtClean="0"/>
              <a:t>Wikipedie</a:t>
            </a:r>
            <a:r>
              <a:rPr lang="cs-CZ" sz="1600" dirty="0" smtClean="0"/>
              <a:t> [online]. [cit. 22.11.2013]. Dostupný na WWW: http://cs.wikipedia.org/wiki/Soubor:Socha_Osvobozen%C3%AD_%281948%29,_autor_Josef_Kadlec.JPG </a:t>
            </a:r>
          </a:p>
          <a:p>
            <a:pPr marL="457200" indent="-457200">
              <a:buNone/>
            </a:pPr>
            <a:r>
              <a:rPr lang="cs-CZ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505</TotalTime>
  <Words>641</Words>
  <Application>Microsoft Office PowerPoint</Application>
  <PresentationFormat>Předvádění na obrazovce (4:3)</PresentationFormat>
  <Paragraphs>104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projekt_logo_cent</vt:lpstr>
      <vt:lpstr>Svitavské památky – sochařství</vt:lpstr>
      <vt:lpstr>ANOTACE</vt:lpstr>
      <vt:lpstr>Pracujte ve skupinách</vt:lpstr>
      <vt:lpstr>Následující sochy přiřaďte k uměleckým směrům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Kde najdeme ve Svitavách sochy a sousoší? Koho zobrazují?</vt:lpstr>
      <vt:lpstr>Pracujte ve skupinách</vt:lpstr>
      <vt:lpstr>Zdroje</vt:lpstr>
      <vt:lpstr>Zdroje</vt:lpstr>
    </vt:vector>
  </TitlesOfParts>
  <Company>Gymnázium Svitavy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Dum</cp:lastModifiedBy>
  <cp:revision>23</cp:revision>
  <dcterms:created xsi:type="dcterms:W3CDTF">2012-07-02T08:03:24Z</dcterms:created>
  <dcterms:modified xsi:type="dcterms:W3CDTF">2014-05-02T10:14:07Z</dcterms:modified>
</cp:coreProperties>
</file>