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  <p:sldMasterId id="2147483773" r:id="rId2"/>
    <p:sldMasterId id="2147483785" r:id="rId3"/>
  </p:sldMasterIdLst>
  <p:sldIdLst>
    <p:sldId id="256" r:id="rId4"/>
    <p:sldId id="267" r:id="rId5"/>
    <p:sldId id="278" r:id="rId6"/>
    <p:sldId id="268" r:id="rId7"/>
    <p:sldId id="270" r:id="rId8"/>
    <p:sldId id="276" r:id="rId9"/>
    <p:sldId id="273" r:id="rId10"/>
    <p:sldId id="275" r:id="rId11"/>
    <p:sldId id="277" r:id="rId12"/>
    <p:sldId id="272" r:id="rId13"/>
    <p:sldId id="271" r:id="rId14"/>
    <p:sldId id="279" r:id="rId15"/>
    <p:sldId id="274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06" autoAdjust="0"/>
    <p:restoredTop sz="94660"/>
  </p:normalViewPr>
  <p:slideViewPr>
    <p:cSldViewPr>
      <p:cViewPr>
        <p:scale>
          <a:sx n="100" d="100"/>
          <a:sy n="100" d="100"/>
        </p:scale>
        <p:origin x="-450" y="4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wittau.de/orte/zwittau-stadt/brunnen/brunnen.htm" TargetMode="External"/><Relationship Id="rId1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Svitavské</a:t>
            </a:r>
            <a:r>
              <a:rPr lang="cs-CZ" dirty="0" smtClean="0"/>
              <a:t> památky – </a:t>
            </a:r>
            <a:r>
              <a:rPr lang="cs-CZ" dirty="0" err="1" smtClean="0"/>
              <a:t>Ottendorferova</a:t>
            </a:r>
            <a:r>
              <a:rPr lang="cs-CZ" dirty="0" smtClean="0"/>
              <a:t> knihovna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Ivana </a:t>
            </a:r>
            <a:r>
              <a:rPr lang="cs-CZ" dirty="0" err="1" smtClean="0"/>
              <a:t>Pavlišová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smtClean="0"/>
              <a:t>VY_32_INOVACE_4.DE.11</a:t>
            </a:r>
            <a:endParaRPr lang="cs-CZ" sz="1200" dirty="0" smtClean="0"/>
          </a:p>
          <a:p>
            <a:endParaRPr lang="cs-CZ" sz="1200" b="1" dirty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listopad </a:t>
            </a:r>
            <a:r>
              <a:rPr lang="cs-CZ" sz="1200" dirty="0" smtClean="0"/>
              <a:t>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3. </a:t>
            </a:r>
            <a:r>
              <a:rPr lang="cs-CZ" sz="1200" dirty="0" err="1" smtClean="0"/>
              <a:t>roč</a:t>
            </a:r>
            <a:r>
              <a:rPr lang="cs-CZ" sz="1200" dirty="0" smtClean="0"/>
              <a:t>. - čtyřleté gymnázium (RVP-G), 3., 7. </a:t>
            </a:r>
            <a:r>
              <a:rPr lang="cs-CZ" sz="1200" dirty="0" err="1" smtClean="0"/>
              <a:t>roč</a:t>
            </a:r>
            <a:r>
              <a:rPr lang="cs-CZ" sz="1200" dirty="0" smtClean="0"/>
              <a:t>.  - osmileté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2363207"/>
              </p:ext>
            </p:extLst>
          </p:nvPr>
        </p:nvGraphicFramePr>
        <p:xfrm>
          <a:off x="971600" y="2996952"/>
          <a:ext cx="7429552" cy="1013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6792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26643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Kulturní</a:t>
                      </a:r>
                      <a:r>
                        <a:rPr lang="cs-CZ" sz="1200" baseline="0" dirty="0" smtClean="0"/>
                        <a:t> a regionální dějiny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971600" y="4293096"/>
            <a:ext cx="7429552" cy="100811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 výuce regionálních dějin. Navazuje na obecné kulturní dějiny, které konkretizuje  na nejbližší okolí. Materiál slouží jako úvodní seznámení před exkurzí po </a:t>
            </a:r>
            <a:r>
              <a:rPr lang="cs-CZ" sz="1100" dirty="0" err="1" smtClean="0"/>
              <a:t>svitavských</a:t>
            </a:r>
            <a:r>
              <a:rPr lang="cs-CZ" sz="1100" dirty="0" smtClean="0"/>
              <a:t> památkách a část  tohoto materiálu slouží jako pracovní list s úkoly, které mají žáci během exkurze vypracovat. </a:t>
            </a:r>
          </a:p>
          <a:p>
            <a:pPr algn="just"/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Pamětní deska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2226" name="Picture 2" descr="File:Ottendorfer - plaketa, Svitav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772816"/>
            <a:ext cx="4286250" cy="463488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771800" y="4653136"/>
            <a:ext cx="2664296" cy="1224136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372200" y="580526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515719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viz úkol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Valentin </a:t>
            </a:r>
            <a:r>
              <a:rPr lang="cs-CZ" b="1" dirty="0" err="1" smtClean="0"/>
              <a:t>Oswald</a:t>
            </a:r>
            <a:r>
              <a:rPr lang="cs-CZ" b="1" dirty="0" smtClean="0"/>
              <a:t> </a:t>
            </a:r>
            <a:r>
              <a:rPr lang="cs-CZ" b="1" dirty="0" err="1" smtClean="0"/>
              <a:t>Ottendorfer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Narodil se ve Svitavách v rodině soukenického mistra. Studentská léta prožil na universitách v Brně, Vídni a v Praze. </a:t>
            </a:r>
          </a:p>
          <a:p>
            <a:pPr algn="just"/>
            <a:r>
              <a:rPr lang="cs-CZ" dirty="0" smtClean="0"/>
              <a:t>Po revolučních bouřích v roce 1848, kterých se aktivně zúčastnil, byl nucen opustit monarchii </a:t>
            </a:r>
            <a:r>
              <a:rPr lang="cs-CZ" i="1" dirty="0" smtClean="0"/>
              <a:t>(viz úkol)</a:t>
            </a:r>
          </a:p>
          <a:p>
            <a:pPr algn="just"/>
            <a:r>
              <a:rPr lang="cs-CZ" dirty="0" smtClean="0"/>
              <a:t>Roku 1859 se oženil s vdovou po majiteli listu a tiskárny Annou Josefou </a:t>
            </a:r>
            <a:r>
              <a:rPr lang="cs-CZ" dirty="0" err="1" smtClean="0"/>
              <a:t>Behr</a:t>
            </a:r>
            <a:r>
              <a:rPr lang="cs-CZ" dirty="0" smtClean="0"/>
              <a:t> </a:t>
            </a:r>
            <a:r>
              <a:rPr lang="cs-CZ" dirty="0" err="1" smtClean="0"/>
              <a:t>Uhl</a:t>
            </a:r>
            <a:r>
              <a:rPr lang="cs-CZ" dirty="0" smtClean="0"/>
              <a:t>, které pod jeho vedením dále vzkvétaly.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knihovny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V roce 1892 byla z jím poskytnutého finančního daru postavena budova </a:t>
            </a:r>
            <a:r>
              <a:rPr lang="cs-CZ" dirty="0" err="1" smtClean="0"/>
              <a:t>Ottendorferova</a:t>
            </a:r>
            <a:r>
              <a:rPr lang="cs-CZ" dirty="0" smtClean="0"/>
              <a:t> domu, kde byla otevřena  z finančních prostředků poskytnutých </a:t>
            </a:r>
            <a:r>
              <a:rPr lang="cs-CZ" dirty="0" err="1" smtClean="0"/>
              <a:t>Ottendorferem</a:t>
            </a:r>
            <a:r>
              <a:rPr lang="cs-CZ" dirty="0" smtClean="0"/>
              <a:t> velká veřejná lidová knihovna a čítárna. Neplatilo se výpůjčné a čítárna byla bezplatnou službou. </a:t>
            </a:r>
          </a:p>
          <a:p>
            <a:pPr algn="just"/>
            <a:r>
              <a:rPr lang="cs-CZ" dirty="0" smtClean="0"/>
              <a:t>Knihovna plnila i funkci společenského domu určeného k přednáškám koncertům i divadelním produkcím. Brzy získala 22 000 svazků a stala se tak největší  a nejmodernější německou knihovnou v tehdejším </a:t>
            </a:r>
            <a:r>
              <a:rPr lang="cs-CZ" dirty="0" err="1" smtClean="0"/>
              <a:t>Rakousku</a:t>
            </a:r>
            <a:r>
              <a:rPr lang="cs-CZ" dirty="0" smtClean="0"/>
              <a:t>-Uhersku. </a:t>
            </a:r>
          </a:p>
          <a:p>
            <a:pPr algn="just"/>
            <a:r>
              <a:rPr lang="cs-CZ" dirty="0" smtClean="0"/>
              <a:t>Před domem nechal postavit kašnu se sousoším (</a:t>
            </a:r>
            <a:r>
              <a:rPr lang="cs-CZ" i="1" dirty="0" smtClean="0"/>
              <a:t>viz úkol</a:t>
            </a:r>
            <a:r>
              <a:rPr lang="cs-CZ" dirty="0" smtClean="0"/>
              <a:t>) – původní </a:t>
            </a:r>
            <a:r>
              <a:rPr lang="cs-CZ" dirty="0" smtClean="0">
                <a:hlinkClick r:id="rId2"/>
              </a:rPr>
              <a:t>pohled</a:t>
            </a:r>
            <a:r>
              <a:rPr lang="cs-CZ" dirty="0" smtClean="0"/>
              <a:t>.</a:t>
            </a:r>
          </a:p>
          <a:p>
            <a:pPr algn="just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Ottendorferův</a:t>
            </a:r>
            <a:r>
              <a:rPr lang="cs-CZ" dirty="0" smtClean="0"/>
              <a:t> dům - knihovna</a:t>
            </a:r>
            <a:endParaRPr lang="cs-CZ" dirty="0"/>
          </a:p>
        </p:txBody>
      </p:sp>
      <p:pic>
        <p:nvPicPr>
          <p:cNvPr id="4" name="Picture 2" descr="Soubor:Ottendorferova vila 2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39244" y="1527175"/>
            <a:ext cx="3429000" cy="4572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444208" y="587727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Dary V. O. </a:t>
            </a:r>
            <a:r>
              <a:rPr lang="cs-CZ" dirty="0" err="1" smtClean="0"/>
              <a:t>Ottendorfera</a:t>
            </a:r>
            <a:r>
              <a:rPr lang="cs-CZ" dirty="0" smtClean="0"/>
              <a:t> městu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Celkem věnoval svému rodnému městu částku 1 000 </a:t>
            </a:r>
            <a:r>
              <a:rPr lang="cs-CZ" dirty="0" err="1" smtClean="0"/>
              <a:t>000</a:t>
            </a:r>
            <a:r>
              <a:rPr lang="cs-CZ" dirty="0" smtClean="0"/>
              <a:t> zlatých (cca 700 milionů Kč v dnešní hodnotě), za které byl postaven také sirotčinec, chudobinec a nemocnice pro chudé. Na tyto instituce pamatoval rovněž ve své závěti zřízením nadací, které je měly finančně zajistit i v budoucnu.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Knihovna v nové době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Knihovnu navštívil v roce 1929 i první československý prezident T. G. Masaryk. </a:t>
            </a:r>
          </a:p>
          <a:p>
            <a:pPr algn="just"/>
            <a:r>
              <a:rPr lang="cs-CZ" dirty="0" smtClean="0"/>
              <a:t>Po 2. světové válce knihovna byla zčásti rozkradena a zbytek původního knižního fondu nyní opatruje městské muzeum a galerie, dochovalo se z něj pouze 5500 svazků.</a:t>
            </a:r>
          </a:p>
          <a:p>
            <a:pPr algn="just"/>
            <a:r>
              <a:rPr lang="cs-CZ" dirty="0" smtClean="0"/>
              <a:t> V letech 1989-1992 zde probíhala nákladná rekonstrukce.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Hlavní sál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0178" name="Picture 2" descr="File:Svitavy sál Ottendorferova dom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340768"/>
            <a:ext cx="6624736" cy="496855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740352" y="587727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Působení v zahraničí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Spolu se svou manželkou věnovali také městu New Yorku lidovou knihovnu a nemocnici, kde byla poskytována bezplatná péče pro německé imigranty. Knihovna i nemocnice existují dodnes a obě sousedící budovy byly zařazeny do Národního seznamu historických památek USA.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Kam V. O. </a:t>
            </a:r>
            <a:r>
              <a:rPr lang="cs-CZ" dirty="0" err="1" smtClean="0"/>
              <a:t>Ottendorfer</a:t>
            </a:r>
            <a:r>
              <a:rPr lang="cs-CZ" dirty="0" smtClean="0"/>
              <a:t> emigroval?</a:t>
            </a:r>
          </a:p>
          <a:p>
            <a:r>
              <a:rPr lang="cs-CZ" dirty="0" smtClean="0"/>
              <a:t>Jaké povolání pak vykonával?</a:t>
            </a:r>
          </a:p>
          <a:p>
            <a:r>
              <a:rPr lang="cs-CZ" dirty="0" smtClean="0"/>
              <a:t>V jakém stylu byla postavena knihovna?</a:t>
            </a:r>
          </a:p>
          <a:p>
            <a:r>
              <a:rPr lang="cs-CZ" dirty="0" smtClean="0"/>
              <a:t>Na jakém místě byla postavena?</a:t>
            </a:r>
          </a:p>
          <a:p>
            <a:r>
              <a:rPr lang="cs-CZ" dirty="0" smtClean="0"/>
              <a:t>Jaké sousoší nechal </a:t>
            </a:r>
            <a:r>
              <a:rPr lang="cs-CZ" dirty="0" err="1" smtClean="0"/>
              <a:t>Ottendorfer</a:t>
            </a:r>
            <a:r>
              <a:rPr lang="cs-CZ" dirty="0" smtClean="0"/>
              <a:t> vytvořit u kašny před budovou? Na čí památku? Proč?</a:t>
            </a:r>
          </a:p>
          <a:p>
            <a:r>
              <a:rPr lang="cs-CZ" dirty="0" smtClean="0"/>
              <a:t>Kde stojí sousoší dnes?</a:t>
            </a:r>
          </a:p>
          <a:p>
            <a:r>
              <a:rPr lang="cs-CZ" dirty="0" smtClean="0"/>
              <a:t>Jak slouží knihovna dnes?</a:t>
            </a:r>
          </a:p>
          <a:p>
            <a:r>
              <a:rPr lang="cs-CZ" dirty="0" smtClean="0"/>
              <a:t>Jaký text najdeme na pamětní desce umístěné na knihovně? V jakém je jazyce? Proč?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450px-Ottendorferova_vila_4.JPG"/>
          <p:cNvPicPr>
            <a:picLocks noGrp="1" noChangeAspect="1"/>
          </p:cNvPicPr>
          <p:nvPr>
            <p:ph sz="quarter"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2627784" y="1268760"/>
            <a:ext cx="3819525" cy="5094288"/>
          </a:xfrm>
        </p:spPr>
      </p:pic>
      <p:sp>
        <p:nvSpPr>
          <p:cNvPr id="5" name="Obdélník 4"/>
          <p:cNvSpPr/>
          <p:nvPr/>
        </p:nvSpPr>
        <p:spPr>
          <a:xfrm>
            <a:off x="5387844" y="4005064"/>
            <a:ext cx="4236416" cy="40011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2000" dirty="0" smtClean="0"/>
              <a:t>Emigroval do USA, do  New Yorku</a:t>
            </a:r>
            <a:r>
              <a:rPr lang="cs-CZ" dirty="0" smtClean="0"/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5940152" y="4653136"/>
            <a:ext cx="3203848" cy="193899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dirty="0" smtClean="0"/>
              <a:t>Pracoval nejdříve jako nádeník, ale později se vypracoval na redaktora největších německých novin </a:t>
            </a:r>
            <a:r>
              <a:rPr lang="cs-CZ" sz="2000" dirty="0" err="1" smtClean="0"/>
              <a:t>New</a:t>
            </a:r>
            <a:r>
              <a:rPr lang="cs-CZ" sz="2000" dirty="0" smtClean="0"/>
              <a:t>-</a:t>
            </a:r>
            <a:r>
              <a:rPr lang="cs-CZ" sz="2000" dirty="0" err="1" smtClean="0"/>
              <a:t>Yorker</a:t>
            </a:r>
            <a:r>
              <a:rPr lang="cs-CZ" sz="2000" dirty="0" smtClean="0"/>
              <a:t> </a:t>
            </a:r>
            <a:r>
              <a:rPr lang="cs-CZ" sz="2000" dirty="0" err="1" smtClean="0"/>
              <a:t>Staats</a:t>
            </a:r>
            <a:r>
              <a:rPr lang="cs-CZ" sz="2000" dirty="0" smtClean="0"/>
              <a:t>-</a:t>
            </a:r>
            <a:r>
              <a:rPr lang="cs-CZ" sz="2000" dirty="0" err="1" smtClean="0"/>
              <a:t>Zeitung</a:t>
            </a:r>
            <a:r>
              <a:rPr lang="cs-CZ" sz="2000" dirty="0" smtClean="0"/>
              <a:t>.</a:t>
            </a:r>
          </a:p>
        </p:txBody>
      </p:sp>
      <p:sp>
        <p:nvSpPr>
          <p:cNvPr id="7" name="Obdélník 6"/>
          <p:cNvSpPr/>
          <p:nvPr/>
        </p:nvSpPr>
        <p:spPr>
          <a:xfrm>
            <a:off x="4788024" y="836712"/>
            <a:ext cx="4501553" cy="40011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2000" dirty="0" smtClean="0"/>
              <a:t>Budova postavená v americkém stylu.</a:t>
            </a:r>
          </a:p>
        </p:txBody>
      </p:sp>
      <p:sp>
        <p:nvSpPr>
          <p:cNvPr id="8" name="Obdélník 7"/>
          <p:cNvSpPr/>
          <p:nvPr/>
        </p:nvSpPr>
        <p:spPr>
          <a:xfrm>
            <a:off x="6588224" y="1772816"/>
            <a:ext cx="2448272" cy="132343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dirty="0" smtClean="0"/>
              <a:t>Stojí na místě rodného domku </a:t>
            </a:r>
            <a:r>
              <a:rPr lang="cs-CZ" sz="2000" dirty="0" err="1" smtClean="0"/>
              <a:t>Oswalda</a:t>
            </a:r>
            <a:r>
              <a:rPr lang="cs-CZ" sz="2000" dirty="0" smtClean="0"/>
              <a:t> </a:t>
            </a:r>
            <a:r>
              <a:rPr lang="cs-CZ" sz="2000" dirty="0" err="1" smtClean="0"/>
              <a:t>Ottendorfera</a:t>
            </a:r>
            <a:r>
              <a:rPr lang="cs-CZ" sz="2000" dirty="0" smtClean="0"/>
              <a:t>.</a:t>
            </a:r>
          </a:p>
        </p:txBody>
      </p:sp>
      <p:sp>
        <p:nvSpPr>
          <p:cNvPr id="9" name="Obdélník 8"/>
          <p:cNvSpPr/>
          <p:nvPr/>
        </p:nvSpPr>
        <p:spPr>
          <a:xfrm>
            <a:off x="827584" y="2636912"/>
            <a:ext cx="2304256" cy="286232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dirty="0" smtClean="0"/>
              <a:t>Sousoší představuje mateřskou lásku na památku své matky, která zemřela osm let po jeho emigraci, aniž by ji mohl navštívit.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07504" y="620688"/>
            <a:ext cx="3528392" cy="193899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dirty="0" smtClean="0"/>
              <a:t>Dnes slouží jako přednáškový a koncertní sál, v přízemí se nachází  Muzeum esperanta, pokoje ve věži slouží k ubytování hostů.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627784" y="645333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5805264"/>
            <a:ext cx="2448272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 parku Jana </a:t>
            </a:r>
            <a:r>
              <a:rPr lang="cs-CZ" dirty="0" err="1" smtClean="0"/>
              <a:t>Palacha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Pamětní deska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2050" name="Picture 2" descr="File:Ottendorfer - plaketa, Svitav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908720"/>
            <a:ext cx="4286250" cy="57150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516216" y="587727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280920" cy="4608512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1400" dirty="0" smtClean="0"/>
              <a:t>JARDA 75. </a:t>
            </a:r>
            <a:r>
              <a:rPr lang="cs-CZ" sz="1400" i="1" dirty="0" err="1" smtClean="0"/>
              <a:t>Wikipedie.cz</a:t>
            </a:r>
            <a:r>
              <a:rPr lang="cs-CZ" sz="1400" dirty="0" smtClean="0"/>
              <a:t> [online]. [cit. 23.11.2013]. Dostupný na WWW: http://commons.wikimedia.org/wiki/File:Ottendorfer_-_plaketa,_Svitavy.JPG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400" dirty="0" smtClean="0"/>
              <a:t>JARDA 75. </a:t>
            </a:r>
            <a:r>
              <a:rPr lang="cs-CZ" sz="1400" i="1" dirty="0" err="1" smtClean="0"/>
              <a:t>Wikipedie.cz</a:t>
            </a:r>
            <a:r>
              <a:rPr lang="cs-CZ" sz="1400" dirty="0" smtClean="0"/>
              <a:t> [online]. [cit. 23.11.2013]. Dostupný na WWW: http://cs.wikipedia.org/wiki/Soubor:Ottendorferova_vila_2.JPG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400" dirty="0" smtClean="0"/>
              <a:t>ESPERANTO-KLUBO PÍSEK. </a:t>
            </a:r>
            <a:r>
              <a:rPr lang="cs-CZ" sz="1400" i="1" dirty="0" err="1" smtClean="0"/>
              <a:t>Wikipedie.cz</a:t>
            </a:r>
            <a:r>
              <a:rPr lang="cs-CZ" sz="1400" dirty="0" smtClean="0"/>
              <a:t> [online]. [cit. 23.11.2013]. Dostupný na WWW: http://commons.wikimedia.org/wiki/File:Svitavy_s%C3%A1l_Ottendorferova_domu.jpg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400" dirty="0" smtClean="0"/>
              <a:t>JARDA 75. </a:t>
            </a:r>
            <a:r>
              <a:rPr lang="cs-CZ" sz="1400" i="1" dirty="0" err="1" smtClean="0"/>
              <a:t>Wikipedie.cz</a:t>
            </a:r>
            <a:r>
              <a:rPr lang="cs-CZ" sz="1400" dirty="0" smtClean="0"/>
              <a:t> [online]. [cit. 23.11.2013]. Dostupný na WWW: http://commons.wikimedia.org/wiki/File:Ottendorferova_vila_4.JPG </a:t>
            </a:r>
          </a:p>
          <a:p>
            <a:pPr marL="457200" indent="-457200">
              <a:buNone/>
            </a:pPr>
            <a:r>
              <a:rPr lang="cs-CZ" sz="1400" dirty="0" smtClean="0"/>
              <a:t>AUTOR NEUVEDEN. </a:t>
            </a:r>
            <a:r>
              <a:rPr lang="cs-CZ" sz="1400" i="1" dirty="0" smtClean="0"/>
              <a:t>Městský památkový okruh</a:t>
            </a:r>
            <a:r>
              <a:rPr lang="cs-CZ" sz="1400" dirty="0" smtClean="0"/>
              <a:t> [online]. [cit. 13.11.2013]. Dostupný na WWW: http://www.muzeum.</a:t>
            </a:r>
            <a:r>
              <a:rPr lang="cs-CZ" sz="1400" dirty="0" err="1" smtClean="0"/>
              <a:t>svitavy.cz</a:t>
            </a:r>
            <a:r>
              <a:rPr lang="cs-CZ" sz="1400" dirty="0" smtClean="0"/>
              <a:t>/stale-exp/</a:t>
            </a:r>
            <a:r>
              <a:rPr lang="cs-CZ" sz="1400" dirty="0" err="1" smtClean="0"/>
              <a:t>mestsky</a:t>
            </a:r>
            <a:r>
              <a:rPr lang="cs-CZ" sz="1400" dirty="0" smtClean="0"/>
              <a:t>-</a:t>
            </a:r>
            <a:r>
              <a:rPr lang="cs-CZ" sz="1400" dirty="0" err="1" smtClean="0"/>
              <a:t>pamatkovy</a:t>
            </a:r>
            <a:r>
              <a:rPr lang="cs-CZ" sz="1400" dirty="0" smtClean="0"/>
              <a:t>-okruh</a:t>
            </a:r>
          </a:p>
          <a:p>
            <a:pPr marL="457200" indent="-457200">
              <a:buNone/>
            </a:pPr>
            <a:r>
              <a:rPr lang="cs-CZ" sz="1400" dirty="0" smtClean="0"/>
              <a:t>AUTOR NEUVEDEN. </a:t>
            </a:r>
            <a:r>
              <a:rPr lang="cs-CZ" sz="1400" i="1" dirty="0" err="1" smtClean="0"/>
              <a:t>Ottendorferův</a:t>
            </a:r>
            <a:r>
              <a:rPr lang="cs-CZ" sz="1400" i="1" dirty="0" smtClean="0"/>
              <a:t> dům</a:t>
            </a:r>
            <a:r>
              <a:rPr lang="cs-CZ" sz="1400" dirty="0" smtClean="0"/>
              <a:t> [online]. [cit. 23.11.2013]. Dostupný na WWW: http://cs.wikipedia.org/wiki/Ottendorfer%C5%AFv_d%C5%AFm </a:t>
            </a:r>
          </a:p>
          <a:p>
            <a:pPr marL="457200" indent="-457200">
              <a:buNone/>
            </a:pPr>
            <a:r>
              <a:rPr lang="cs-CZ" sz="1400" dirty="0" smtClean="0"/>
              <a:t>FIKEJZ, Radoslav a Vladimír VELEŠÍK. </a:t>
            </a:r>
            <a:r>
              <a:rPr lang="cs-CZ" sz="1400" i="1" dirty="0" smtClean="0"/>
              <a:t>Kronika města Svitavy</a:t>
            </a:r>
            <a:r>
              <a:rPr lang="cs-CZ" sz="1400" dirty="0" smtClean="0"/>
              <a:t>. Svitavy: Městské muzeum a galerie ve Svitavách, 2006, 396 s. ISBN 80-239-7488-2.</a:t>
            </a:r>
          </a:p>
          <a:p>
            <a:pPr marL="457200" indent="-457200">
              <a:buNone/>
            </a:pPr>
            <a:r>
              <a:rPr lang="cs-CZ" sz="1400"/>
              <a:t>Veškeré hypertextové odkazy jsou platně ke dní vytvoření díla.</a:t>
            </a:r>
            <a:endParaRPr lang="cs-CZ" sz="1400" dirty="0" smtClean="0"/>
          </a:p>
          <a:p>
            <a:pPr marL="457200" indent="-457200">
              <a:buFont typeface="+mj-lt"/>
              <a:buAutoNum type="arabicPeriod"/>
            </a:pPr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image" Target="../media/image6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image" Target="../media/image6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631</TotalTime>
  <Words>649</Words>
  <Application>Microsoft Office PowerPoint</Application>
  <PresentationFormat>Předvádění na obrazovce (4:3)</PresentationFormat>
  <Paragraphs>76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projekt_logo_cent</vt:lpstr>
      <vt:lpstr>Administrativní</vt:lpstr>
      <vt:lpstr>1_Administrativní</vt:lpstr>
      <vt:lpstr>Svitavské památky – Ottendorferova knihovna</vt:lpstr>
      <vt:lpstr>ANOTACE</vt:lpstr>
      <vt:lpstr>Pamětní deska</vt:lpstr>
      <vt:lpstr>Valentin Oswald Ottendorfer</vt:lpstr>
      <vt:lpstr>Stavba knihovny</vt:lpstr>
      <vt:lpstr>Ottendorferův dům - knihovna</vt:lpstr>
      <vt:lpstr>Dary V. O. Ottendorfera městu</vt:lpstr>
      <vt:lpstr>Knihovna v nové době</vt:lpstr>
      <vt:lpstr>Hlavní sál</vt:lpstr>
      <vt:lpstr>Působení v zahraničí</vt:lpstr>
      <vt:lpstr>Vyřešte:</vt:lpstr>
      <vt:lpstr>Prezentace aplikace PowerPoint</vt:lpstr>
      <vt:lpstr>Pamětní deska</vt:lpstr>
      <vt:lpstr>Zdroje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pa</cp:lastModifiedBy>
  <cp:revision>37</cp:revision>
  <dcterms:created xsi:type="dcterms:W3CDTF">2012-07-02T08:03:24Z</dcterms:created>
  <dcterms:modified xsi:type="dcterms:W3CDTF">2014-04-30T08:14:31Z</dcterms:modified>
</cp:coreProperties>
</file>