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  <p:sldMasterId id="2147483785" r:id="rId2"/>
    <p:sldMasterId id="2147483797" r:id="rId3"/>
  </p:sldMasterIdLst>
  <p:sldIdLst>
    <p:sldId id="256" r:id="rId4"/>
    <p:sldId id="267" r:id="rId5"/>
    <p:sldId id="268" r:id="rId6"/>
    <p:sldId id="273" r:id="rId7"/>
    <p:sldId id="274" r:id="rId8"/>
    <p:sldId id="269" r:id="rId9"/>
    <p:sldId id="270" r:id="rId10"/>
    <p:sldId id="285" r:id="rId11"/>
    <p:sldId id="271" r:id="rId12"/>
    <p:sldId id="272" r:id="rId13"/>
    <p:sldId id="283" r:id="rId14"/>
    <p:sldId id="275" r:id="rId15"/>
    <p:sldId id="276" r:id="rId16"/>
    <p:sldId id="280" r:id="rId17"/>
    <p:sldId id="281" r:id="rId18"/>
    <p:sldId id="284" r:id="rId19"/>
    <p:sldId id="277" r:id="rId20"/>
    <p:sldId id="278" r:id="rId21"/>
    <p:sldId id="279" r:id="rId22"/>
    <p:sldId id="282" r:id="rId23"/>
    <p:sldId id="26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27C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56" autoAdjust="0"/>
    <p:restoredTop sz="94660"/>
  </p:normalViewPr>
  <p:slideViewPr>
    <p:cSldViewPr>
      <p:cViewPr varScale="1">
        <p:scale>
          <a:sx n="69" d="100"/>
          <a:sy n="69" d="100"/>
        </p:scale>
        <p:origin x="-136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809" r:id="rId12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8" r:id="rId1"/>
    <p:sldLayoutId id="2147483799" r:id="rId2"/>
    <p:sldLayoutId id="2147483800" r:id="rId3"/>
    <p:sldLayoutId id="2147483801" r:id="rId4"/>
    <p:sldLayoutId id="2147483802" r:id="rId5"/>
    <p:sldLayoutId id="2147483803" r:id="rId6"/>
    <p:sldLayoutId id="2147483804" r:id="rId7"/>
    <p:sldLayoutId id="2147483805" r:id="rId8"/>
    <p:sldLayoutId id="2147483806" r:id="rId9"/>
    <p:sldLayoutId id="2147483807" r:id="rId10"/>
    <p:sldLayoutId id="2147483808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rajinazaskolou.cz/application/Pages/UnitView.aspx?unitId=1575&amp;rt=/application/pages/ProjectView.aspx?projectID=97&amp;lang=Primary" TargetMode="External"/><Relationship Id="rId2" Type="http://schemas.openxmlformats.org/officeDocument/2006/relationships/hyperlink" Target="http://www.krajinazaskolou.cz/application/Pages/UnitView.aspx?unitId=1572&amp;rt=/application/pages/ProjectView.aspx?projectID=97&amp;lang=Primary" TargetMode="Externa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://www.krajinazaskolou.cz/application/Pages/UnitView.aspx?unitId=1811&amp;rt=/application/pages/ProjectView.aspx?projectID=97&amp;lang=Primary" TargetMode="External"/><Relationship Id="rId4" Type="http://schemas.openxmlformats.org/officeDocument/2006/relationships/hyperlink" Target="http://www.krajinazaskolou.cz/application/Pages/UnitView.aspx?unitId=2468&amp;rt=/application/pages/ProjectView.aspx?projectID=97&amp;lang=Primary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ww.krajinazaskolou.cz/application/Pages/UnitView.aspx?unitId=1614&amp;rt=\application\pages\ProjectView.aspx?projectID=97&amp;currentPage=4&amp;lang=Primary" TargetMode="External"/><Relationship Id="rId2" Type="http://schemas.openxmlformats.org/officeDocument/2006/relationships/hyperlink" Target="http://www.krajinazaskolou.cz/application/Pages/UnitView.aspx?unitId=1616&amp;rt=/application/pages/ProjectView.aspx?projectID=97&amp;currentPage=3&amp;lang=Primary" TargetMode="Externa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://www.krajinazaskolou.cz/application/Pages/UnitView.aspx?unitId=1686&amp;rt=/application/pages/ProjectView.aspx?projectID=97&amp;currentPage=5&amp;lang=Primary" TargetMode="External"/><Relationship Id="rId4" Type="http://schemas.openxmlformats.org/officeDocument/2006/relationships/hyperlink" Target="http://www.krajinazaskolou.cz/application/Pages/UnitView.aspx?unitId=1687&amp;rt=/application/pages/ProjectView.aspx?projectID=97&amp;currentPage=4&amp;lang=Primary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26064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260648"/>
            <a:ext cx="9144000" cy="144016"/>
          </a:xfrm>
          <a:prstGeom prst="rect">
            <a:avLst/>
          </a:prstGeom>
          <a:solidFill>
            <a:srgbClr val="327C8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Mediální obsah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404664"/>
            <a:ext cx="9144000" cy="6453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>
            <a:normAutofit fontScale="90000"/>
          </a:bodyPr>
          <a:lstStyle/>
          <a:p>
            <a:r>
              <a:rPr lang="cs-CZ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smtClean="0"/>
              <a:t>VY_32_INOVACE_4.DE.09</a:t>
            </a:r>
            <a:endParaRPr lang="cs-CZ" sz="1200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listopad </a:t>
            </a:r>
            <a:r>
              <a:rPr lang="cs-CZ" sz="1200" dirty="0" smtClean="0"/>
              <a:t>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4. </a:t>
            </a:r>
            <a:r>
              <a:rPr lang="cs-CZ" sz="1200" dirty="0" err="1" smtClean="0"/>
              <a:t>roč</a:t>
            </a:r>
            <a:r>
              <a:rPr lang="cs-CZ" sz="1200" dirty="0" smtClean="0"/>
              <a:t>. - čtyřleté gymnázium (RVP-G), 4. , 8. roč.  -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2363207"/>
              </p:ext>
            </p:extLst>
          </p:nvPr>
        </p:nvGraphicFramePr>
        <p:xfrm>
          <a:off x="971600" y="2996952"/>
          <a:ext cx="7429552" cy="1013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6792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26643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Kulturní</a:t>
                      </a:r>
                      <a:r>
                        <a:rPr lang="cs-CZ" sz="1200" baseline="0" dirty="0" smtClean="0"/>
                        <a:t> a regionální dějiny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971600" y="4293096"/>
            <a:ext cx="7429552" cy="100811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výuce regionálních dějin. Seznamuje žáky s nejstarší historií města, v němž žijí či navštěvují školu. </a:t>
            </a:r>
          </a:p>
          <a:p>
            <a:pPr algn="just"/>
            <a:r>
              <a:rPr lang="cs-CZ" sz="1100" dirty="0" smtClean="0"/>
              <a:t>Navazuje na učivo obecných dějin, které konkretizuje  na nejbližší okolí. Specifikou místa je fakt, že Svitavy (</a:t>
            </a:r>
            <a:r>
              <a:rPr lang="cs-CZ" sz="1100" dirty="0" err="1" smtClean="0"/>
              <a:t>Zwittau</a:t>
            </a:r>
            <a:r>
              <a:rPr lang="cs-CZ" sz="1100" dirty="0" smtClean="0"/>
              <a:t>) ležely v oblasti německého jazykového ostrova a lze tak tento materiál použít jako podklad pro diskusi o česko-německých vztazích v době tzv. první republiky.</a:t>
            </a:r>
          </a:p>
          <a:p>
            <a:pPr algn="just"/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Úvodní charakteristika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Období počátku 20. století je ve znamení národnostních konfliktů. </a:t>
            </a:r>
            <a:r>
              <a:rPr lang="cs-CZ" sz="2400" dirty="0" smtClean="0"/>
              <a:t> </a:t>
            </a:r>
            <a:r>
              <a:rPr lang="cs-CZ" sz="2400" dirty="0" smtClean="0"/>
              <a:t>I přes určité odstředivé tendence německých politiků, kteří žádali autonomii v rámci rozpadající monarchie a vznikající národní republiky, byly Svitavy začleněny do ČSR a staly se nedílnou součástí nového státu. Nástup nacismu dovršil snahy </a:t>
            </a:r>
            <a:r>
              <a:rPr lang="cs-CZ" sz="2400" smtClean="0"/>
              <a:t>po </a:t>
            </a:r>
            <a:r>
              <a:rPr lang="cs-CZ" sz="2400" smtClean="0"/>
              <a:t>připojení německy </a:t>
            </a:r>
            <a:r>
              <a:rPr lang="cs-CZ" sz="2400" dirty="0" smtClean="0"/>
              <a:t>mluvících obyvatel k Třetí říši, ale po prohrané válce došlo k logickému vyústění všech národnostních konfliktů.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507288" cy="106984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Co znázorňuje následující mapa? Zakreslete do ní Svitavy. Co bylo na jejich  poloze zvláštní? </a:t>
            </a:r>
            <a:endParaRPr lang="cs-CZ" sz="2800" dirty="0"/>
          </a:p>
        </p:txBody>
      </p:sp>
      <p:pic>
        <p:nvPicPr>
          <p:cNvPr id="1026" name="Picture 2" descr="C:\Iva A slozka\šablony\mapy\mapa (2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370300"/>
            <a:ext cx="7920880" cy="413869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676456" y="63093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152128"/>
          </a:xfrm>
        </p:spPr>
        <p:txBody>
          <a:bodyPr>
            <a:normAutofit/>
          </a:bodyPr>
          <a:lstStyle/>
          <a:p>
            <a:r>
              <a:rPr lang="cs-CZ" dirty="0" smtClean="0"/>
              <a:t>Zopakujte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1774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Jaké bylo národnostní složení obyvatel nově vzniklého Československa?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Jaký byl postoj německy mluvících obyvatel ke vzniku Československa?</a:t>
            </a:r>
          </a:p>
          <a:p>
            <a:r>
              <a:rPr lang="cs-CZ" dirty="0" smtClean="0"/>
              <a:t>Jak byla situace řešena?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Které politické strany byly v Československu nejsilnější?</a:t>
            </a:r>
          </a:p>
          <a:p>
            <a:r>
              <a:rPr lang="cs-CZ" dirty="0" smtClean="0"/>
              <a:t>Které německé strany zde působily?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Kdy působili zástupci německých stran ve vládě? Kteří to byli?</a:t>
            </a:r>
          </a:p>
          <a:p>
            <a:r>
              <a:rPr lang="cs-CZ" dirty="0" smtClean="0"/>
              <a:t>Jak  hospodářská krize ovlivnila hospodářskou a národnostní situaci v ČSR?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Jaké byly celostátní výsledky voleb roku 1935?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poválečné roky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Nepříznivá hospodářská situace po válce a nárůst nezaměstnanosti ve městě vyvolaly celou řadu stávek a protestů mezi německými obyvateli.</a:t>
            </a:r>
          </a:p>
          <a:p>
            <a:pPr>
              <a:buNone/>
            </a:pPr>
            <a:r>
              <a:rPr lang="cs-CZ" sz="2400" dirty="0" smtClean="0"/>
              <a:t>Ve městě byl zřízen kurz českého jazyka pro německé obyvatele Svitav.</a:t>
            </a:r>
          </a:p>
          <a:p>
            <a:pPr>
              <a:buNone/>
            </a:pPr>
            <a:r>
              <a:rPr lang="cs-CZ" sz="2400" dirty="0" smtClean="0"/>
              <a:t>Byla otevřena česká obecná škola menšinová, do této doby bylo školství ve městě vzhledem k nepočetné české menšině výhradně německé.</a:t>
            </a:r>
          </a:p>
          <a:p>
            <a:pPr>
              <a:buNone/>
            </a:pPr>
            <a:r>
              <a:rPr lang="cs-CZ" sz="2400" dirty="0" smtClean="0"/>
              <a:t>Česká menšina ve městě uspořádala ples - první český věneček.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Ve Svitavách se konalo mohutné asi čtyř tisícové protestní shromáždění místních Němců. Hlavním požadavkem bylo právo na sebeurčení a připojení smíšených oblastí k Rakousku, hovořil poslanec Hugo Albrecht z </a:t>
            </a:r>
            <a:r>
              <a:rPr lang="cs-CZ" sz="2600" dirty="0" err="1" smtClean="0"/>
              <a:t>Deutsche</a:t>
            </a:r>
            <a:r>
              <a:rPr lang="cs-CZ" sz="2600" dirty="0" smtClean="0"/>
              <a:t> </a:t>
            </a:r>
            <a:r>
              <a:rPr lang="cs-CZ" sz="2600" dirty="0" err="1" smtClean="0"/>
              <a:t>Nationalpartei</a:t>
            </a:r>
            <a:r>
              <a:rPr lang="cs-CZ" sz="2600" dirty="0" smtClean="0"/>
              <a:t> (DNP), obdobná demonstrace se opakovala ještě 29. května.</a:t>
            </a:r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ulicích se objevily německy psané letáky, silně zaměřené proti Čechům a proti novému státu: „Zakopávejte poklady! Češi chtějí vylákat zlato a stříbro. Den osvobození je blízko!“; „Jako Tyrolané v roce 1809 povstali proti potupnému otroctví a všichni od chlapců až ke starcům se chopili zbraní za svobodu a právo, tak i my, až uznáme, že hodina osvobození udeřila, setřeseme násilím toto jho. Sláva spojenému velkému Německu.“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28. října 1919 </a:t>
            </a:r>
            <a:r>
              <a:rPr lang="cs-CZ" sz="2400" dirty="0" err="1" smtClean="0"/>
              <a:t>svitavští</a:t>
            </a:r>
            <a:r>
              <a:rPr lang="cs-CZ" sz="2400" dirty="0" smtClean="0"/>
              <a:t> Češi slavili první výročí nového státu, radnice však vyvěsila černo-červeno-žlutý prapor, jinde byly československé vlajky vyvěšeny na černožlutých žerdích, většina německého obyvatelstva Svitav ostentativně odmítla se k oslavám jakkoli připojit, např. němečtí sedláci vozili provokativně na pole hnůj.</a:t>
            </a:r>
          </a:p>
          <a:p>
            <a:r>
              <a:rPr lang="cs-CZ" sz="2400" dirty="0" smtClean="0"/>
              <a:t>11. listopadu v Městském dvoře uspořádala DNSAP schůzi, na které vystoupil mimo jiné ing. Rudolf Jung, který ve svém projevu kritizoval ČSR.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Stabilitu ve městě zajišťoval (již od 10. listopadu 1918) oddíl československého vojska. Postupně se zde vystřídalo několik útvarů. Odešli na počátku roku 1920. </a:t>
            </a:r>
          </a:p>
          <a:p>
            <a:r>
              <a:rPr lang="cs-CZ" dirty="0" smtClean="0"/>
              <a:t>Roku 1920 byla otevřena česká menšinová měšťanská škola, proti níž se 12. května konalo protestní shromáždění </a:t>
            </a:r>
            <a:r>
              <a:rPr lang="cs-CZ" dirty="0" err="1" smtClean="0"/>
              <a:t>svitavských</a:t>
            </a:r>
            <a:r>
              <a:rPr lang="cs-CZ" dirty="0" smtClean="0"/>
              <a:t> Němců v </a:t>
            </a:r>
            <a:r>
              <a:rPr lang="cs-CZ" dirty="0" err="1" smtClean="0"/>
              <a:t>Turnhalle</a:t>
            </a:r>
            <a:r>
              <a:rPr lang="cs-CZ" dirty="0" smtClean="0"/>
              <a:t>. Senátor </a:t>
            </a:r>
            <a:r>
              <a:rPr lang="cs-CZ" dirty="0" err="1" smtClean="0"/>
              <a:t>Franz</a:t>
            </a:r>
            <a:r>
              <a:rPr lang="cs-CZ" dirty="0" smtClean="0"/>
              <a:t> </a:t>
            </a:r>
            <a:r>
              <a:rPr lang="cs-CZ" dirty="0" err="1" smtClean="0"/>
              <a:t>Jesser</a:t>
            </a:r>
            <a:r>
              <a:rPr lang="cs-CZ" dirty="0" smtClean="0"/>
              <a:t> zde vyjádřil „vůli obyvatelstva, aby Svitavy zůstaly ryze německými“, dále připojil.: „Jestliže Češi  čekali na své osvobození 300 let, my ani těch 30 nebudeme!“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Sledujte proměny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hlinkClick r:id="rId2"/>
              </a:rPr>
              <a:t>svitavské</a:t>
            </a:r>
            <a:r>
              <a:rPr lang="cs-CZ" dirty="0" smtClean="0">
                <a:hlinkClick r:id="rId2"/>
              </a:rPr>
              <a:t> náměstí</a:t>
            </a:r>
            <a:endParaRPr lang="cs-CZ" dirty="0" smtClean="0"/>
          </a:p>
          <a:p>
            <a:r>
              <a:rPr lang="cs-CZ" dirty="0" err="1" smtClean="0">
                <a:hlinkClick r:id="rId3"/>
              </a:rPr>
              <a:t>Svitavské</a:t>
            </a:r>
            <a:r>
              <a:rPr lang="cs-CZ" dirty="0" smtClean="0">
                <a:hlinkClick r:id="rId3"/>
              </a:rPr>
              <a:t> náměstí a dům U Mouřenína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dolní část </a:t>
            </a:r>
            <a:r>
              <a:rPr lang="cs-CZ" dirty="0" err="1" smtClean="0">
                <a:hlinkClick r:id="rId4"/>
              </a:rPr>
              <a:t>svitavského</a:t>
            </a:r>
            <a:r>
              <a:rPr lang="cs-CZ" dirty="0" smtClean="0">
                <a:hlinkClick r:id="rId4"/>
              </a:rPr>
              <a:t> náměstí s původní kašnou</a:t>
            </a:r>
            <a:endParaRPr lang="cs-CZ" dirty="0" smtClean="0"/>
          </a:p>
          <a:p>
            <a:r>
              <a:rPr lang="pl-PL" dirty="0" smtClean="0">
                <a:hlinkClick r:id="rId5"/>
              </a:rPr>
              <a:t>domy na dolní částí náměstí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konsolidace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Roku 1920 se situace ve městě konsolidovala. Docházelo k obnově a rozvoji spolkové činnosti.</a:t>
            </a:r>
          </a:p>
          <a:p>
            <a:r>
              <a:rPr lang="cs-CZ" sz="2600" dirty="0" smtClean="0"/>
              <a:t>Jednou z nejvýznamnějších osobností Svitav byl starosta </a:t>
            </a:r>
            <a:r>
              <a:rPr lang="cs-CZ" sz="2600" dirty="0" err="1" smtClean="0"/>
              <a:t>Carl</a:t>
            </a:r>
            <a:r>
              <a:rPr lang="cs-CZ" sz="2600" dirty="0" smtClean="0"/>
              <a:t> </a:t>
            </a:r>
            <a:r>
              <a:rPr lang="cs-CZ" sz="2600" dirty="0" err="1" smtClean="0"/>
              <a:t>Lick</a:t>
            </a:r>
            <a:r>
              <a:rPr lang="cs-CZ" sz="2600" dirty="0" smtClean="0"/>
              <a:t> (1918 – 1935).</a:t>
            </a:r>
          </a:p>
          <a:p>
            <a:r>
              <a:rPr lang="cs-CZ" sz="2600" dirty="0" smtClean="0"/>
              <a:t>Nejsilnějšími politickými stranami byli německá </a:t>
            </a:r>
            <a:r>
              <a:rPr lang="cs-CZ" sz="2600" dirty="0" err="1" smtClean="0"/>
              <a:t>křesť</a:t>
            </a:r>
            <a:r>
              <a:rPr lang="cs-CZ" sz="2600" dirty="0" smtClean="0"/>
              <a:t>.-</a:t>
            </a:r>
            <a:r>
              <a:rPr lang="cs-CZ" sz="2600" dirty="0" err="1" smtClean="0"/>
              <a:t>social</a:t>
            </a:r>
            <a:r>
              <a:rPr lang="cs-CZ" sz="2600" dirty="0" smtClean="0"/>
              <a:t>. strana a německá  sociální demokracie. </a:t>
            </a:r>
          </a:p>
          <a:p>
            <a:r>
              <a:rPr lang="cs-CZ" sz="2600" dirty="0" err="1" smtClean="0"/>
              <a:t>Svitavská</a:t>
            </a:r>
            <a:r>
              <a:rPr lang="cs-CZ" sz="2600" dirty="0" smtClean="0"/>
              <a:t> židovská si obec připomněla 25 let od postavení synagogy, současně slavil zakladatel zdejší židovské náboženské obce Josef Stein 40 let činnosti.</a:t>
            </a:r>
          </a:p>
          <a:p>
            <a:endParaRPr lang="cs-CZ" sz="2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 prosinci 1928 začala výstavba Pamětního háje neboli Háje hrdinů, později Skautského, Pionýrského a dnes Schindlerova háje.</a:t>
            </a:r>
          </a:p>
          <a:p>
            <a:r>
              <a:rPr lang="cs-CZ" dirty="0" smtClean="0"/>
              <a:t>V létě bylo po rozsáhlé přestavbě otevřeno nové městské koupaliště, dnešní Rosnička, na rybníku </a:t>
            </a:r>
            <a:r>
              <a:rPr lang="cs-CZ" dirty="0" err="1" smtClean="0"/>
              <a:t>Stauteich</a:t>
            </a:r>
            <a:r>
              <a:rPr lang="cs-CZ" dirty="0" smtClean="0"/>
              <a:t>. Pod nově nasypanou hrází rybníka směrem k dnešní Pražské ulici byl vybudován nový fotbalový stadion.</a:t>
            </a:r>
          </a:p>
          <a:p>
            <a:r>
              <a:rPr lang="cs-CZ" dirty="0" smtClean="0"/>
              <a:t>9. července 1929 na oficiální návštěvu města přijel prezident ČSR T. G. Masaryk, čestným obyvatelem města byl jmenován roku 1935.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Statistika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nového městského adresáře se ve Svitavách nacházelo mimo jiné 10 taxikářů, 7 advokátů, 3 knihkupectví, 29 řezníků a uzenářů, 33 holičů a kadeřníků, 9 zahradnictví a zelinářství, 42 hospod a 8 hotelů, 14 cukrářů, 3 hodináři, 10 modistek, 22 pánských a 48 dámských krejčovství, 15 zámečnictví, 17 učitelů hudby na klavír, 23 malířů a natěračů, 5 porodních asistentek.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 městě stoupal  počet obyvatel, především českých.  Češi tvořili již více než 10 procent obyvatelstva (téměř 1200 osob). Celkem žilo ve městě asi 10 500 obyvatel.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Sledujte proměny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rybník Rosnička</a:t>
            </a:r>
            <a:endParaRPr lang="cs-CZ" dirty="0" smtClean="0"/>
          </a:p>
          <a:p>
            <a:r>
              <a:rPr lang="cs-CZ" dirty="0" err="1" smtClean="0">
                <a:hlinkClick r:id="rId3" action="ppaction://hlinkfile"/>
              </a:rPr>
              <a:t>želežniční</a:t>
            </a:r>
            <a:r>
              <a:rPr lang="cs-CZ" dirty="0" smtClean="0">
                <a:hlinkClick r:id="rId3" action="ppaction://hlinkfile"/>
              </a:rPr>
              <a:t> nádraží</a:t>
            </a:r>
            <a:endParaRPr lang="cs-CZ" dirty="0" smtClean="0"/>
          </a:p>
          <a:p>
            <a:r>
              <a:rPr lang="cs-CZ" dirty="0" err="1" smtClean="0">
                <a:hlinkClick r:id="rId4"/>
              </a:rPr>
              <a:t>svitavské</a:t>
            </a:r>
            <a:r>
              <a:rPr lang="cs-CZ" dirty="0" smtClean="0">
                <a:hlinkClick r:id="rId4"/>
              </a:rPr>
              <a:t> kino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škola na náměstí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krize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volbách do Národního shromáždění roku 1929 se ve Svitavách třetí nejsilnější stranou stala Německé nacionálně socialistické dělnické strany.</a:t>
            </a:r>
          </a:p>
          <a:p>
            <a:r>
              <a:rPr lang="cs-CZ" dirty="0" smtClean="0"/>
              <a:t>Roku 1930 se Svitavách  konal celostátní sjezd DNSAP, předseda strany R. Jung zde  velmi tvrdě brojil proti existenci ČSR a proti demokratické ústavě.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 důsledku probíhající ekonomické krize dramaticky rostl počet nezaměstnaných ve městě. Sociální třenice se odrazily v </a:t>
            </a:r>
            <a:r>
              <a:rPr lang="cs-CZ" dirty="0" err="1" smtClean="0"/>
              <a:t>protidrahotních</a:t>
            </a:r>
            <a:r>
              <a:rPr lang="cs-CZ" dirty="0" smtClean="0"/>
              <a:t> demonstracích a růstu popularity nacionalistických stran.</a:t>
            </a:r>
          </a:p>
          <a:p>
            <a:r>
              <a:rPr lang="cs-CZ" dirty="0" smtClean="0"/>
              <a:t>Roku 1933 se konala zakládací schůze Sudetoněmecké </a:t>
            </a:r>
            <a:r>
              <a:rPr lang="cs-CZ" dirty="0" err="1" smtClean="0"/>
              <a:t>vlastenceké</a:t>
            </a:r>
            <a:r>
              <a:rPr lang="cs-CZ" dirty="0" smtClean="0"/>
              <a:t> fronty (</a:t>
            </a:r>
            <a:r>
              <a:rPr lang="cs-CZ" dirty="0" err="1" smtClean="0"/>
              <a:t>Sudetendeutsche</a:t>
            </a:r>
            <a:r>
              <a:rPr lang="cs-CZ" dirty="0" smtClean="0"/>
              <a:t> </a:t>
            </a:r>
            <a:r>
              <a:rPr lang="cs-CZ" dirty="0" err="1" smtClean="0"/>
              <a:t>Heimatsfront</a:t>
            </a:r>
            <a:r>
              <a:rPr lang="cs-CZ" dirty="0" smtClean="0"/>
              <a:t>). Druhý den měl do Svitav zavítat Konrád </a:t>
            </a:r>
            <a:r>
              <a:rPr lang="cs-CZ" dirty="0" err="1" smtClean="0"/>
              <a:t>Henlain</a:t>
            </a:r>
            <a:r>
              <a:rPr lang="cs-CZ" dirty="0" smtClean="0"/>
              <a:t>, ale protože byl „nesmírně vytížen velikou organizátorskou prací“, byla jeho návštěva odložena.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Volby 1935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600" dirty="0" smtClean="0"/>
              <a:t>Roku 1935 se konala  předvolební schůze Sudetoněmecké strany -</a:t>
            </a:r>
            <a:r>
              <a:rPr lang="cs-CZ" sz="2600" dirty="0" err="1" smtClean="0"/>
              <a:t>SdP</a:t>
            </a:r>
            <a:r>
              <a:rPr lang="cs-CZ" sz="2600" dirty="0" smtClean="0"/>
              <a:t>. K třem tisícům účastníků promluvil Konrád </a:t>
            </a:r>
            <a:r>
              <a:rPr lang="cs-CZ" sz="2600" dirty="0" err="1" smtClean="0"/>
              <a:t>Henlein</a:t>
            </a:r>
            <a:r>
              <a:rPr lang="cs-CZ" sz="2600" dirty="0" smtClean="0"/>
              <a:t>. Strana se stala v těchto volbách nejsilnější stranou ve Svitavách. Poslanecký mandát získal i </a:t>
            </a:r>
            <a:r>
              <a:rPr lang="cs-CZ" sz="2600" dirty="0" err="1" smtClean="0"/>
              <a:t>svitavský</a:t>
            </a:r>
            <a:r>
              <a:rPr lang="cs-CZ" sz="2600" dirty="0" smtClean="0"/>
              <a:t> továrník Max </a:t>
            </a:r>
            <a:r>
              <a:rPr lang="cs-CZ" sz="2600" dirty="0" err="1" smtClean="0"/>
              <a:t>Budig</a:t>
            </a:r>
            <a:r>
              <a:rPr lang="cs-CZ" sz="2600" dirty="0" smtClean="0"/>
              <a:t> (za německé agrárníky uhájil poslanecký mandát dr. </a:t>
            </a:r>
            <a:r>
              <a:rPr lang="cs-CZ" sz="2600" dirty="0" err="1" smtClean="0"/>
              <a:t>Franz</a:t>
            </a:r>
            <a:r>
              <a:rPr lang="cs-CZ" sz="2600" dirty="0" smtClean="0"/>
              <a:t> Spina z nedalekého Městečka </a:t>
            </a:r>
            <a:r>
              <a:rPr lang="cs-CZ" sz="2600" dirty="0" err="1" smtClean="0"/>
              <a:t>Trnávky</a:t>
            </a:r>
            <a:r>
              <a:rPr lang="cs-CZ" sz="2600" dirty="0" smtClean="0"/>
              <a:t>.</a:t>
            </a:r>
          </a:p>
          <a:p>
            <a:r>
              <a:rPr lang="cs-CZ" sz="2600" dirty="0" err="1" smtClean="0"/>
              <a:t>SdP</a:t>
            </a:r>
            <a:r>
              <a:rPr lang="cs-CZ" sz="2600" dirty="0" smtClean="0"/>
              <a:t> získala ve Svitavách 3 327 hlasů (47,3 %), němečtí </a:t>
            </a:r>
            <a:r>
              <a:rPr lang="cs-CZ" sz="2600" dirty="0" err="1" smtClean="0"/>
              <a:t>křesť</a:t>
            </a:r>
            <a:r>
              <a:rPr lang="cs-CZ" sz="2600" dirty="0" smtClean="0"/>
              <a:t>.-sociálové získali 1 643 hlasů,  němečtí sociální demokraté 1 207 hlasů, na dalším místě již byli čeští sociální demokraté s 352 hlasy.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Situace před Mnichovem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I v dalších letech se projevoval ústup aktivistických stran. Důkaz  o tom podávají protihitlerovské projevy německých sociálních demokratů, které zůstávaly bez odezvy, zato když se u příležitosti příjezdu Konráda </a:t>
            </a:r>
            <a:r>
              <a:rPr lang="cs-CZ" sz="2400" dirty="0" err="1" smtClean="0">
                <a:solidFill>
                  <a:schemeClr val="tx1"/>
                </a:solidFill>
              </a:rPr>
              <a:t>Henleina</a:t>
            </a:r>
            <a:r>
              <a:rPr lang="cs-CZ" sz="2400" dirty="0" smtClean="0">
                <a:solidFill>
                  <a:schemeClr val="tx1"/>
                </a:solidFill>
              </a:rPr>
              <a:t> do Svitav konal tzv. kamarádský večer, musel být pro velký zájem rozdělen pro velký zájem na dvě části.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1 HARNA, Josef. </a:t>
            </a:r>
            <a:r>
              <a:rPr lang="cs-CZ" i="1" dirty="0" smtClean="0"/>
              <a:t>Dějiny českých zemí II: Od poloviny 18. století do vzniku České republiky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Fortuna, 1998, s. 142. ISBN 80-716-8522-4. </a:t>
            </a:r>
          </a:p>
          <a:p>
            <a:r>
              <a:rPr lang="cs-CZ" dirty="0" smtClean="0"/>
              <a:t>FIKEJZ, Radoslav a Vladimír VELEŠÍK. </a:t>
            </a:r>
            <a:r>
              <a:rPr lang="cs-CZ" i="1" dirty="0" smtClean="0"/>
              <a:t>Kronika města Svitavy. Svitavy: Městské muzeum a galerie ve Svitavách, 2006, 396 s. ISBN 80-239-7488-2.</a:t>
            </a:r>
          </a:p>
          <a:p>
            <a:pPr lvl="0"/>
            <a:r>
              <a:rPr lang="cs-CZ" dirty="0" smtClean="0"/>
              <a:t>SKŘIVÁNEK,MILAN. K průběhu vyhlášení ČSR v roce 1918 na území dnešního okresu Svitavy a jeho odrazu v kronikách. In: Vlastivědný sborník okresu Svitavy 1982-1983,Svitavy:Okresní muzeum dělnického hnutí ve Svitavách a Okresní archiv Svitavy se sídlem v Litomyšli,1983, s.55-66.</a:t>
            </a:r>
          </a:p>
          <a:p>
            <a:r>
              <a:rPr lang="cs-CZ" dirty="0" smtClean="0"/>
              <a:t>www.krajinazaskolou.cz</a:t>
            </a:r>
          </a:p>
          <a:p>
            <a:r>
              <a:rPr lang="cs-CZ" dirty="0"/>
              <a:t>Veškeré hypertextové odkazy jsou platně ke dní vytvoření díla.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649</TotalTime>
  <Words>1112</Words>
  <Application>Microsoft Office PowerPoint</Application>
  <PresentationFormat>Předvádění na obrazovce (4:3)</PresentationFormat>
  <Paragraphs>86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21</vt:i4>
      </vt:variant>
    </vt:vector>
  </HeadingPairs>
  <TitlesOfParts>
    <vt:vector size="24" baseType="lpstr">
      <vt:lpstr>Urbanistický</vt:lpstr>
      <vt:lpstr>1_Urbanistický</vt:lpstr>
      <vt:lpstr>2_Urbanistický</vt:lpstr>
      <vt:lpstr>Prezentace aplikace PowerPoint</vt:lpstr>
      <vt:lpstr>ANOTACE</vt:lpstr>
      <vt:lpstr>Úvodní charakteristika</vt:lpstr>
      <vt:lpstr>Co znázorňuje následující mapa? Zakreslete do ní Svitavy. Co bylo na jejich  poloze zvláštní? </vt:lpstr>
      <vt:lpstr>Zopakujte si:</vt:lpstr>
      <vt:lpstr>První poválečné roky</vt:lpstr>
      <vt:lpstr>Prezentace aplikace PowerPoint</vt:lpstr>
      <vt:lpstr>Prezentace aplikace PowerPoint</vt:lpstr>
      <vt:lpstr>Prezentace aplikace PowerPoint</vt:lpstr>
      <vt:lpstr>Prezentace aplikace PowerPoint</vt:lpstr>
      <vt:lpstr>Sledujte proměny města</vt:lpstr>
      <vt:lpstr>Období konsolidace</vt:lpstr>
      <vt:lpstr>Prezentace aplikace PowerPoint</vt:lpstr>
      <vt:lpstr>Statistika</vt:lpstr>
      <vt:lpstr>Prezentace aplikace PowerPoint</vt:lpstr>
      <vt:lpstr>Sledujte proměny města</vt:lpstr>
      <vt:lpstr>Počátky krize</vt:lpstr>
      <vt:lpstr>Prezentace aplikace PowerPoint</vt:lpstr>
      <vt:lpstr>Volby 1935</vt:lpstr>
      <vt:lpstr>Situace před Mnichovem</vt:lpstr>
      <vt:lpstr>Zdroje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pa</cp:lastModifiedBy>
  <cp:revision>44</cp:revision>
  <dcterms:created xsi:type="dcterms:W3CDTF">2012-07-02T08:03:24Z</dcterms:created>
  <dcterms:modified xsi:type="dcterms:W3CDTF">2014-05-02T09:02:53Z</dcterms:modified>
</cp:coreProperties>
</file>