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  <p:sldMasterId id="2147483785" r:id="rId3"/>
    <p:sldMasterId id="2147483797" r:id="rId4"/>
    <p:sldMasterId id="2147483809" r:id="rId5"/>
    <p:sldMasterId id="2147483821" r:id="rId6"/>
    <p:sldMasterId id="2147483833" r:id="rId7"/>
  </p:sldMasterIdLst>
  <p:sldIdLst>
    <p:sldId id="256" r:id="rId8"/>
    <p:sldId id="267" r:id="rId9"/>
    <p:sldId id="286" r:id="rId10"/>
    <p:sldId id="273" r:id="rId11"/>
    <p:sldId id="274" r:id="rId12"/>
    <p:sldId id="281" r:id="rId13"/>
    <p:sldId id="280" r:id="rId14"/>
    <p:sldId id="270" r:id="rId15"/>
    <p:sldId id="275" r:id="rId16"/>
    <p:sldId id="279" r:id="rId17"/>
    <p:sldId id="278" r:id="rId18"/>
    <p:sldId id="269" r:id="rId19"/>
    <p:sldId id="277" r:id="rId20"/>
    <p:sldId id="284" r:id="rId21"/>
    <p:sldId id="285" r:id="rId22"/>
    <p:sldId id="283" r:id="rId23"/>
    <p:sldId id="26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56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ecot.de/touristenobjekt/42652_budigs-villa-svitavy" TargetMode="External"/><Relationship Id="rId1" Type="http://schemas.openxmlformats.org/officeDocument/2006/relationships/slideLayout" Target="../slideLayouts/slideLayout7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2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Svitavské</a:t>
            </a:r>
            <a:r>
              <a:rPr lang="cs-CZ" dirty="0" smtClean="0"/>
              <a:t> památky– </a:t>
            </a:r>
            <a:r>
              <a:rPr lang="cs-CZ" dirty="0" err="1" smtClean="0"/>
              <a:t>Budigovy</a:t>
            </a:r>
            <a:r>
              <a:rPr lang="cs-CZ" dirty="0" smtClean="0"/>
              <a:t> vily </a:t>
            </a: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Ivana </a:t>
            </a:r>
            <a:r>
              <a:rPr lang="cs-CZ" dirty="0" err="1" smtClean="0"/>
              <a:t>Pavlišová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2606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6597352"/>
            <a:ext cx="9144000" cy="26064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VY_32_INOVACE_4.DE.08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listopad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3.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- čtyřleté gymnázium (RVP-G), 3. , 7. roč.  -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363207"/>
              </p:ext>
            </p:extLst>
          </p:nvPr>
        </p:nvGraphicFramePr>
        <p:xfrm>
          <a:off x="971600" y="3212976"/>
          <a:ext cx="7429552" cy="1202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15190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5573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941168"/>
            <a:ext cx="7429552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výuce regionálních dějin. Navazuje na obecné kulturní dějiny, které konkretizuje  na nejbližší okolí. Materiál slouží jako úvodní seznámení před exkurzí po </a:t>
            </a:r>
            <a:r>
              <a:rPr lang="cs-CZ" sz="1100" dirty="0" err="1" smtClean="0"/>
              <a:t>svitavských</a:t>
            </a:r>
            <a:r>
              <a:rPr lang="cs-CZ" sz="1100" dirty="0" smtClean="0"/>
              <a:t> památkách a úvodní část  tohoto materiálu slouží jako pracovní list s úkoly, které mají žáci během exkurze vypracovat. Druhá část  prezentace obsahuje řešení.</a:t>
            </a:r>
          </a:p>
          <a:p>
            <a:pPr algn="just"/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Budig</a:t>
            </a:r>
            <a:endParaRPr lang="cs-CZ" dirty="0"/>
          </a:p>
        </p:txBody>
      </p:sp>
      <p:pic>
        <p:nvPicPr>
          <p:cNvPr id="4" name="Zástupný symbol pro obsah 3" descr="02_Budig_Johann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1700808"/>
            <a:ext cx="2965161" cy="4114261"/>
          </a:xfrm>
        </p:spPr>
      </p:pic>
      <p:sp>
        <p:nvSpPr>
          <p:cNvPr id="5" name="TextovéPole 4"/>
          <p:cNvSpPr txBox="1"/>
          <p:nvPr/>
        </p:nvSpPr>
        <p:spPr>
          <a:xfrm>
            <a:off x="5940152" y="55892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Budig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jeho podnikatelské aktivity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Narodil se roku 1832 v Moravské Třebové. Po studiích v Litomyšli absolvoval právnickou fakultu vídeňské univerzity, právu se ale nevěnoval. R1866 odešel do Svitav, kde založil bavlnářský podnik </a:t>
            </a:r>
            <a:r>
              <a:rPr lang="cs-CZ" dirty="0" err="1" smtClean="0">
                <a:solidFill>
                  <a:schemeClr val="tx1"/>
                </a:solidFill>
              </a:rPr>
              <a:t>Budig</a:t>
            </a:r>
            <a:r>
              <a:rPr lang="cs-CZ" dirty="0" smtClean="0">
                <a:solidFill>
                  <a:schemeClr val="tx1"/>
                </a:solidFill>
              </a:rPr>
              <a:t> &amp; Co.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 bavlněnými a lněnými plátny zpočátku pouze obchodoval, po vybudování jemné přádelny s tkalcovnou se ale pustil i do vlastní výroby a slavil úspěch. Odbyt mu zajišťovaly především zakázky pro rakouskou armádu.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Roku 1889 se do rodinného podnikání zapojili </a:t>
            </a:r>
            <a:r>
              <a:rPr lang="cs-CZ" dirty="0" err="1" smtClean="0"/>
              <a:t>Budigovi</a:t>
            </a:r>
            <a:r>
              <a:rPr lang="cs-CZ" dirty="0" smtClean="0"/>
              <a:t> synové </a:t>
            </a:r>
            <a:r>
              <a:rPr lang="cs-CZ" dirty="0" err="1" smtClean="0"/>
              <a:t>Maxmilian</a:t>
            </a:r>
            <a:r>
              <a:rPr lang="cs-CZ" dirty="0" smtClean="0"/>
              <a:t> a Friedrich a název podniku se změnil na </a:t>
            </a:r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Budig</a:t>
            </a:r>
            <a:r>
              <a:rPr lang="cs-CZ" dirty="0" smtClean="0"/>
              <a:t> &amp; </a:t>
            </a:r>
            <a:r>
              <a:rPr lang="cs-CZ" dirty="0" err="1" smtClean="0"/>
              <a:t>Söhne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Kromě textilního podnikání se </a:t>
            </a:r>
            <a:r>
              <a:rPr lang="cs-CZ" dirty="0" err="1" smtClean="0"/>
              <a:t>Budig</a:t>
            </a:r>
            <a:r>
              <a:rPr lang="cs-CZ" dirty="0" smtClean="0"/>
              <a:t> aktivně podílel také na založení největšího </a:t>
            </a:r>
            <a:r>
              <a:rPr lang="cs-CZ" dirty="0" err="1" smtClean="0"/>
              <a:t>svitavského</a:t>
            </a:r>
            <a:r>
              <a:rPr lang="cs-CZ" dirty="0" smtClean="0"/>
              <a:t> podniku – státní tabákové továrny. Výroba byla zahájena roku 1874 a sortiment tvořily zpočátku hlavně doutníky.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Polické angažmá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421087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Podnikatelský úspěch přinesl </a:t>
            </a:r>
            <a:r>
              <a:rPr lang="cs-CZ" dirty="0" err="1" smtClean="0"/>
              <a:t>Johannu</a:t>
            </a:r>
            <a:r>
              <a:rPr lang="cs-CZ" dirty="0" smtClean="0"/>
              <a:t> </a:t>
            </a:r>
            <a:r>
              <a:rPr lang="cs-CZ" dirty="0" err="1" smtClean="0"/>
              <a:t>Budigovi</a:t>
            </a:r>
            <a:r>
              <a:rPr lang="cs-CZ" dirty="0" smtClean="0"/>
              <a:t> nejen značné jmění, ale také všeobecnou vážnost. Stal se členem obecní rady ve Svitavách a v letech 1878 až 1884 a 1893 až 1902 byl starostou města. </a:t>
            </a:r>
          </a:p>
          <a:p>
            <a:r>
              <a:rPr lang="cs-CZ" dirty="0" smtClean="0"/>
              <a:t>K jeho nejvýznamnějším činům v této funkci patřilo navázání kontaktu se </a:t>
            </a:r>
            <a:r>
              <a:rPr lang="cs-CZ" dirty="0" err="1" smtClean="0"/>
              <a:t>svitavským</a:t>
            </a:r>
            <a:r>
              <a:rPr lang="cs-CZ" dirty="0" smtClean="0"/>
              <a:t> rodákem </a:t>
            </a:r>
            <a:r>
              <a:rPr lang="cs-CZ" dirty="0" err="1" smtClean="0"/>
              <a:t>Oswaldem</a:t>
            </a:r>
            <a:r>
              <a:rPr lang="cs-CZ" dirty="0" smtClean="0"/>
              <a:t> </a:t>
            </a:r>
            <a:r>
              <a:rPr lang="cs-CZ" dirty="0" err="1" smtClean="0"/>
              <a:t>Ottendorferem</a:t>
            </a:r>
            <a:r>
              <a:rPr lang="cs-CZ" dirty="0" smtClean="0"/>
              <a:t>, který městu věnoval dvacet tisíc zlatých na výstavbu sirotčince s chudobincem a nemocnice.</a:t>
            </a:r>
          </a:p>
          <a:p>
            <a:r>
              <a:rPr lang="cs-CZ" dirty="0" smtClean="0"/>
              <a:t>Roku 1876 byl </a:t>
            </a:r>
            <a:r>
              <a:rPr lang="cs-CZ" dirty="0" err="1" smtClean="0"/>
              <a:t>Budig</a:t>
            </a:r>
            <a:r>
              <a:rPr lang="cs-CZ" dirty="0" smtClean="0"/>
              <a:t> zvolen také poslancem říšské rady ve Vídni za volební obvod Moravská Třebová – Svitavy.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Budigovi</a:t>
            </a:r>
            <a:r>
              <a:rPr lang="cs-CZ" dirty="0" smtClean="0"/>
              <a:t> synové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Roku 1915 </a:t>
            </a:r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Budig</a:t>
            </a:r>
            <a:r>
              <a:rPr lang="cs-CZ" dirty="0" smtClean="0"/>
              <a:t> zemřel a vedení bavlnářské firmy převzali synové </a:t>
            </a:r>
            <a:r>
              <a:rPr lang="cs-CZ" dirty="0" err="1" smtClean="0"/>
              <a:t>Maxmilian</a:t>
            </a:r>
            <a:r>
              <a:rPr lang="cs-CZ" dirty="0" smtClean="0"/>
              <a:t> a Friedrich. V podnikání ale pokračovali už jen do roku 1932, kdy skomírající textilní závod prodali. </a:t>
            </a:r>
            <a:r>
              <a:rPr lang="cs-CZ" dirty="0" err="1" smtClean="0"/>
              <a:t>Maxmilian</a:t>
            </a:r>
            <a:r>
              <a:rPr lang="cs-CZ" dirty="0" smtClean="0"/>
              <a:t> poté odešel do Německa a vykonával i funkci prezidenta Rakouské průmyslové a obchodní banky ve Vídni.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Vila na </a:t>
            </a:r>
            <a:r>
              <a:rPr lang="cs-CZ" dirty="0" err="1" smtClean="0"/>
              <a:t>Dimitrovově</a:t>
            </a:r>
            <a:r>
              <a:rPr lang="cs-CZ" dirty="0" smtClean="0"/>
              <a:t> ulici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3124944"/>
          </a:xfrm>
        </p:spPr>
        <p:txBody>
          <a:bodyPr>
            <a:normAutofit fontScale="40000" lnSpcReduction="20000"/>
          </a:bodyPr>
          <a:lstStyle/>
          <a:p>
            <a:r>
              <a:rPr lang="cs-CZ" sz="6000" dirty="0" err="1" smtClean="0"/>
              <a:t>Johann</a:t>
            </a:r>
            <a:r>
              <a:rPr lang="cs-CZ" sz="6000" dirty="0" smtClean="0"/>
              <a:t> </a:t>
            </a:r>
            <a:r>
              <a:rPr lang="cs-CZ" sz="6000" dirty="0" err="1" smtClean="0"/>
              <a:t>Budig</a:t>
            </a:r>
            <a:r>
              <a:rPr lang="cs-CZ" sz="6000" dirty="0" smtClean="0"/>
              <a:t> si nechal v roce 1891  postavit rezidenci s parkovou úpravou na dnešní ulici </a:t>
            </a:r>
            <a:r>
              <a:rPr lang="cs-CZ" sz="6000" dirty="0" err="1" smtClean="0"/>
              <a:t>Dimitrovově</a:t>
            </a:r>
            <a:r>
              <a:rPr lang="cs-CZ" sz="6000" dirty="0" smtClean="0"/>
              <a:t>, od roku  1947 zde sídlí okresní soud.</a:t>
            </a:r>
          </a:p>
          <a:p>
            <a:r>
              <a:rPr lang="cs-CZ" sz="6000" dirty="0" smtClean="0">
                <a:hlinkClick r:id="rId2"/>
              </a:rPr>
              <a:t>Okresní soud ve Svitavách</a:t>
            </a:r>
            <a:endParaRPr lang="cs-CZ" sz="6000" dirty="0" smtClean="0"/>
          </a:p>
          <a:p>
            <a:endParaRPr lang="cs-CZ" sz="9600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&amp;ecaron;stský dv&amp;uring;r, Svitavy,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762000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32440" y="60212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Vila Městský dvůr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sz="1800" dirty="0" smtClean="0"/>
          </a:p>
          <a:p>
            <a:r>
              <a:rPr lang="cs-CZ" dirty="0" smtClean="0"/>
              <a:t>V roce 1896 zakoupil bývalý právovárečný dům na náměstí, z něhož  vznikl v 18. století zájezdní hostinec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Goldene</a:t>
            </a:r>
            <a:r>
              <a:rPr lang="cs-CZ" dirty="0" smtClean="0"/>
              <a:t> Krone, který si v roce 1758 vybral k noclehu pruský král Fridrich II. Veliký. </a:t>
            </a:r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Budig</a:t>
            </a:r>
            <a:r>
              <a:rPr lang="cs-CZ" dirty="0" smtClean="0"/>
              <a:t>  jej zcela přestavěl, vybudoval luxusní restauraci, hotelové pokoje a překrásný zrcadlový plesový sál. Tento sál se na dlouhou dobu stal kulturním centrem města, sloužil i jako kinosál.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Budig</a:t>
            </a:r>
            <a:r>
              <a:rPr lang="cs-CZ" dirty="0" smtClean="0"/>
              <a:t> se rozhodl rekonstruovaný dům, přejmenovaný na hotel Městský dvůr, bezúplatně věnovat městu. </a:t>
            </a:r>
          </a:p>
          <a:p>
            <a:r>
              <a:rPr lang="cs-CZ" dirty="0" smtClean="0"/>
              <a:t>Po 2. světové válce se dům stal majetkem podniku Restaurace a jídelny, který jej v rámci malé privatizace odprodal soukromému majiteli. Dům byl zcela zdevastován, zničen byl i cenný interiér hotelu a sálu. Dnes je objekt zčásti opraven a využíván ke komerčním účelům.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90600" y="228600"/>
            <a:ext cx="8153400" cy="990600"/>
          </a:xfrm>
        </p:spPr>
        <p:txBody>
          <a:bodyPr/>
          <a:lstStyle/>
          <a:p>
            <a:r>
              <a:rPr lang="cs-CZ" dirty="0" err="1" smtClean="0"/>
              <a:t>Muze</a:t>
            </a:r>
            <a:endParaRPr lang="cs-CZ" dirty="0"/>
          </a:p>
        </p:txBody>
      </p:sp>
      <p:pic>
        <p:nvPicPr>
          <p:cNvPr id="1026" name="Picture 2" descr="Soubor:Urba muzeo en Svitav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762000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316416" y="61653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Vila v Máchově aleji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roce 1892 dokončil stavitel </a:t>
            </a:r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Bier</a:t>
            </a:r>
            <a:r>
              <a:rPr lang="cs-CZ" dirty="0" smtClean="0"/>
              <a:t> na Jižní aleji rodinnou vilu </a:t>
            </a:r>
            <a:r>
              <a:rPr lang="cs-CZ" dirty="0" err="1" smtClean="0"/>
              <a:t>Budigových</a:t>
            </a:r>
            <a:r>
              <a:rPr lang="cs-CZ" dirty="0" smtClean="0"/>
              <a:t> (v tzv. germánském norimberském stylu).</a:t>
            </a:r>
          </a:p>
          <a:p>
            <a:r>
              <a:rPr lang="cs-CZ" dirty="0" smtClean="0"/>
              <a:t>Majitel po roce 1900 nechal k domu přistavět ještě dvě křídla, v jednom bylo technické zázemí a </a:t>
            </a:r>
            <a:r>
              <a:rPr lang="cs-CZ" dirty="0" err="1" smtClean="0"/>
              <a:t>kočárovna</a:t>
            </a:r>
            <a:r>
              <a:rPr lang="cs-CZ" dirty="0" smtClean="0"/>
              <a:t>. Křídlo s věží sloužilo k bydlení. Rodině </a:t>
            </a:r>
            <a:r>
              <a:rPr lang="cs-CZ" dirty="0" err="1" smtClean="0"/>
              <a:t>Budigů</a:t>
            </a:r>
            <a:r>
              <a:rPr lang="cs-CZ" dirty="0" smtClean="0"/>
              <a:t> patřila honosná vila až do roku 1945, kdy jim byl zkonfiskovaný majetek.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Městské muzeum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27. dubna 1947 bylo v bývalé Budigově vile na tehdejším Smetanově náměstí slavnostně otevřeno nové městské muzeum. </a:t>
            </a:r>
          </a:p>
          <a:p>
            <a:r>
              <a:rPr lang="cs-CZ" dirty="0" smtClean="0"/>
              <a:t>Muzejní budova však chátrala. Konstrukce byly napadeny dřevokaznou houbou a oprava budovy trvala až do roku 1969. </a:t>
            </a:r>
          </a:p>
          <a:p>
            <a:r>
              <a:rPr lang="cs-CZ" dirty="0" smtClean="0"/>
              <a:t>V roce 1976 pak bylo v nové přístavbě budovy zřízeno Okresní muzeum dělnického hnutí. V roce 1990 se statut muzea změnil na Výstavní galerii ve Svitavách a od roku 1991 Městské muzeum a galerie ve Svitavách.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Jakému podnikání se věnoval </a:t>
            </a:r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Budig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Jakým dalším aktivitám se věnoval?</a:t>
            </a:r>
          </a:p>
          <a:p>
            <a:r>
              <a:rPr lang="cs-CZ" dirty="0" smtClean="0"/>
              <a:t>Které </a:t>
            </a:r>
            <a:r>
              <a:rPr lang="cs-CZ" dirty="0" err="1" smtClean="0"/>
              <a:t>svitavské</a:t>
            </a:r>
            <a:r>
              <a:rPr lang="cs-CZ" dirty="0" smtClean="0"/>
              <a:t> budovy jsou spojeny s jeho jménem?</a:t>
            </a:r>
          </a:p>
          <a:p>
            <a:r>
              <a:rPr lang="cs-CZ" dirty="0" smtClean="0"/>
              <a:t>Čemu tyto budovy slouží dnes?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46000" b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60432" y="62373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301208"/>
            <a:ext cx="3168352" cy="83099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textilní výroba</a:t>
            </a:r>
          </a:p>
          <a:p>
            <a:r>
              <a:rPr lang="cs-CZ" sz="2400" dirty="0" smtClean="0"/>
              <a:t> a tabákový průmysl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32656"/>
            <a:ext cx="3240360" cy="64633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politickým – starosta města </a:t>
            </a:r>
          </a:p>
          <a:p>
            <a:r>
              <a:rPr lang="cs-CZ" dirty="0" smtClean="0"/>
              <a:t>a poslanec říšské rady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43600" y="908720"/>
            <a:ext cx="3600400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vila na dnešní </a:t>
            </a:r>
            <a:r>
              <a:rPr lang="cs-CZ" dirty="0" err="1" smtClean="0"/>
              <a:t>Dimitrovově</a:t>
            </a:r>
            <a:r>
              <a:rPr lang="cs-CZ" dirty="0" smtClean="0"/>
              <a:t> ulici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31632" y="3573016"/>
            <a:ext cx="331236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hotel Městský dvůr na náměstí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5301208"/>
            <a:ext cx="3024336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vila v dnešní Máchově aleji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1268760"/>
            <a:ext cx="3635896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budova soudu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3933056"/>
            <a:ext cx="3275856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komerční prostory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5661248"/>
            <a:ext cx="309634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Mětské</a:t>
            </a:r>
            <a:r>
              <a:rPr lang="cs-CZ" dirty="0" smtClean="0"/>
              <a:t> muzeum a galerie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12776"/>
            <a:ext cx="8280920" cy="460851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FIKEJZ, Radoslav a Vladimír VELEŠÍK. </a:t>
            </a:r>
            <a:r>
              <a:rPr lang="cs-CZ" sz="1600" i="1" dirty="0" smtClean="0"/>
              <a:t>Kronika města Svitavy</a:t>
            </a:r>
            <a:r>
              <a:rPr lang="cs-CZ" sz="1600" dirty="0" smtClean="0"/>
              <a:t>. Svitavy: Městské muzeum a galerie ve Svitavách, 2006, S. 125.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JARDA 75. </a:t>
            </a:r>
            <a:r>
              <a:rPr lang="cs-CZ" sz="1600" i="1" dirty="0" err="1" smtClean="0"/>
              <a:t>Wikipedie.cz</a:t>
            </a:r>
            <a:r>
              <a:rPr lang="cs-CZ" sz="1600" dirty="0" smtClean="0"/>
              <a:t> [online]. [cit. 1.12.2013]. Dostupný na WWW: http://cs.wikipedia.org/wiki/Soubor:M%C4%9Bstsk%C3%BD_dv%C5%AFr,_Svitavy,_3.JPG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UNIESERT. </a:t>
            </a:r>
            <a:r>
              <a:rPr lang="cs-CZ" sz="1600" i="1" dirty="0" err="1" smtClean="0"/>
              <a:t>Wikipedie.cz</a:t>
            </a:r>
            <a:r>
              <a:rPr lang="cs-CZ" sz="1600" dirty="0" smtClean="0"/>
              <a:t> [online]. [cit. 1.12.2013]. Dostupný na WWW: http://cs.wikipedia.org/wiki/Soubor:Urba_muzeo_en_Svitavy.jpg </a:t>
            </a:r>
          </a:p>
          <a:p>
            <a:pPr marL="457200" indent="-457200">
              <a:buNone/>
            </a:pPr>
            <a:r>
              <a:rPr lang="cs-CZ" sz="1600" dirty="0" err="1" smtClean="0"/>
              <a:t>Fikejz</a:t>
            </a:r>
            <a:r>
              <a:rPr lang="cs-CZ" sz="1600" dirty="0" smtClean="0"/>
              <a:t>, Radoslav a Blanka Čuhelová. </a:t>
            </a:r>
            <a:r>
              <a:rPr lang="cs-CZ" sz="1600" i="1" dirty="0" smtClean="0"/>
              <a:t>Městský památkový okruh</a:t>
            </a:r>
            <a:r>
              <a:rPr lang="cs-CZ" sz="1600" dirty="0" smtClean="0"/>
              <a:t> [online]. [cit. 13.11.2013]. Dostupný na WWW: http://www.muzeum.</a:t>
            </a:r>
            <a:r>
              <a:rPr lang="cs-CZ" sz="1600" dirty="0" err="1" smtClean="0"/>
              <a:t>svitavy.cz</a:t>
            </a:r>
            <a:r>
              <a:rPr lang="cs-CZ" sz="1600" dirty="0" smtClean="0"/>
              <a:t>/stale-exp/</a:t>
            </a:r>
            <a:r>
              <a:rPr lang="cs-CZ" sz="1600" dirty="0" err="1" smtClean="0"/>
              <a:t>mestsky</a:t>
            </a:r>
            <a:r>
              <a:rPr lang="cs-CZ" sz="1600" dirty="0" smtClean="0"/>
              <a:t>-</a:t>
            </a:r>
            <a:r>
              <a:rPr lang="cs-CZ" sz="1600" dirty="0" err="1" smtClean="0"/>
              <a:t>pamatkovy</a:t>
            </a:r>
            <a:r>
              <a:rPr lang="cs-CZ" sz="1600" dirty="0" smtClean="0"/>
              <a:t>-okruh</a:t>
            </a:r>
          </a:p>
          <a:p>
            <a:pPr marL="457200" indent="-457200">
              <a:buNone/>
            </a:pPr>
            <a:r>
              <a:rPr lang="cs-CZ" sz="1600" dirty="0" err="1" smtClean="0"/>
              <a:t>Fikejz</a:t>
            </a:r>
            <a:r>
              <a:rPr lang="cs-CZ" sz="1600" dirty="0" smtClean="0"/>
              <a:t>, Radoslav. </a:t>
            </a:r>
            <a:r>
              <a:rPr lang="cs-CZ" sz="1600" i="1" dirty="0" smtClean="0"/>
              <a:t>Historie</a:t>
            </a:r>
            <a:r>
              <a:rPr lang="cs-CZ" sz="1600" dirty="0" smtClean="0"/>
              <a:t> [online]. [cit. 1.12.2013]. Dostupný na WWW: http://www.muzeum.</a:t>
            </a:r>
            <a:r>
              <a:rPr lang="cs-CZ" sz="1600" dirty="0" err="1" smtClean="0"/>
              <a:t>svitavy.cz</a:t>
            </a:r>
            <a:r>
              <a:rPr lang="cs-CZ" sz="1600" dirty="0" smtClean="0"/>
              <a:t>/o-muzeu/historie/16-1/ </a:t>
            </a:r>
          </a:p>
          <a:p>
            <a:pPr marL="457200" indent="-457200">
              <a:buNone/>
            </a:pPr>
            <a:r>
              <a:rPr lang="cs-CZ" sz="1600" dirty="0" smtClean="0"/>
              <a:t>FIKEJZ, Radoslav a Vladimír VELEŠÍK. </a:t>
            </a:r>
            <a:r>
              <a:rPr lang="cs-CZ" sz="1600" i="1" dirty="0" smtClean="0"/>
              <a:t>Kronika města Svitavy</a:t>
            </a:r>
            <a:r>
              <a:rPr lang="cs-CZ" sz="1600" dirty="0" smtClean="0"/>
              <a:t>. Svitavy: Městské muzeum a galerie ve Svitavách, 2006, 396 s. ISBN 80-239-7488-2.</a:t>
            </a:r>
          </a:p>
          <a:p>
            <a:pPr marL="457200" indent="-457200">
              <a:buNone/>
            </a:pPr>
            <a:r>
              <a:rPr lang="cs-CZ" sz="1600"/>
              <a:t>Veškeré hypertextové odkazy jsou platně ke dní vytvoření díla.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654</TotalTime>
  <Words>821</Words>
  <Application>Microsoft Office PowerPoint</Application>
  <PresentationFormat>Předvádění na obrazovce (4:3)</PresentationFormat>
  <Paragraphs>84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projekt_logo_cent</vt:lpstr>
      <vt:lpstr>Medián</vt:lpstr>
      <vt:lpstr>1_Medián</vt:lpstr>
      <vt:lpstr>2_Medián</vt:lpstr>
      <vt:lpstr>3_Medián</vt:lpstr>
      <vt:lpstr>4_Medián</vt:lpstr>
      <vt:lpstr>5_Medián</vt:lpstr>
      <vt:lpstr>Svitavské památky– Budigovy vily  </vt:lpstr>
      <vt:lpstr>ANOTACE</vt:lpstr>
      <vt:lpstr>Johann Budig</vt:lpstr>
      <vt:lpstr>Johann Budig  a jeho podnikatelské aktivity</vt:lpstr>
      <vt:lpstr>Prezentace aplikace PowerPoint</vt:lpstr>
      <vt:lpstr>Polické angažmá</vt:lpstr>
      <vt:lpstr>Budigovi synové</vt:lpstr>
      <vt:lpstr>Vila na Dimitrovově ulici</vt:lpstr>
      <vt:lpstr>Prezentace aplikace PowerPoint</vt:lpstr>
      <vt:lpstr>Vila Městský dvůr</vt:lpstr>
      <vt:lpstr>Prezentace aplikace PowerPoint</vt:lpstr>
      <vt:lpstr>Muze</vt:lpstr>
      <vt:lpstr>Vila v Máchově aleji</vt:lpstr>
      <vt:lpstr>Městské muzeum</vt:lpstr>
      <vt:lpstr>Zopakujte si</vt:lpstr>
      <vt:lpstr>Prezentace aplikace PowerPoint</vt:lpstr>
      <vt:lpstr>Zdroje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pa</cp:lastModifiedBy>
  <cp:revision>40</cp:revision>
  <dcterms:created xsi:type="dcterms:W3CDTF">2012-07-02T08:03:24Z</dcterms:created>
  <dcterms:modified xsi:type="dcterms:W3CDTF">2014-04-30T08:11:48Z</dcterms:modified>
</cp:coreProperties>
</file>