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59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-9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3058D-8C45-4A5E-B951-5C26B350464F}" type="datetimeFigureOut">
              <a:rPr lang="cs-CZ" smtClean="0"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BE57-9CE7-48B7-B0A0-91041C74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517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3058D-8C45-4A5E-B951-5C26B350464F}" type="datetimeFigureOut">
              <a:rPr lang="cs-CZ" smtClean="0"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BE57-9CE7-48B7-B0A0-91041C74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931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3058D-8C45-4A5E-B951-5C26B350464F}" type="datetimeFigureOut">
              <a:rPr lang="cs-CZ" smtClean="0"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BE57-9CE7-48B7-B0A0-91041C74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179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3058D-8C45-4A5E-B951-5C26B350464F}" type="datetimeFigureOut">
              <a:rPr lang="cs-CZ" smtClean="0"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BE57-9CE7-48B7-B0A0-91041C74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185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3058D-8C45-4A5E-B951-5C26B350464F}" type="datetimeFigureOut">
              <a:rPr lang="cs-CZ" smtClean="0"/>
              <a:t>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BE57-9CE7-48B7-B0A0-91041C74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020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3058D-8C45-4A5E-B951-5C26B350464F}" type="datetimeFigureOut">
              <a:rPr lang="cs-CZ" smtClean="0"/>
              <a:t>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BE57-9CE7-48B7-B0A0-91041C74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695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3058D-8C45-4A5E-B951-5C26B350464F}" type="datetimeFigureOut">
              <a:rPr lang="cs-CZ" smtClean="0"/>
              <a:t>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BE57-9CE7-48B7-B0A0-91041C74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512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3058D-8C45-4A5E-B951-5C26B350464F}" type="datetimeFigureOut">
              <a:rPr lang="cs-CZ" smtClean="0"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BE57-9CE7-48B7-B0A0-91041C74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733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3058D-8C45-4A5E-B951-5C26B350464F}" type="datetimeFigureOut">
              <a:rPr lang="cs-CZ" smtClean="0"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BE57-9CE7-48B7-B0A0-91041C74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567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3058D-8C45-4A5E-B951-5C26B350464F}" type="datetimeFigureOut">
              <a:rPr lang="cs-CZ" smtClean="0"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BE57-9CE7-48B7-B0A0-91041C74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267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3058D-8C45-4A5E-B951-5C26B350464F}" type="datetimeFigureOut">
              <a:rPr lang="cs-CZ" smtClean="0"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6BE57-9CE7-48B7-B0A0-91041C74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392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73058D-8C45-4A5E-B951-5C26B350464F}" type="datetimeFigureOut">
              <a:rPr lang="cs-CZ" smtClean="0"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06BE57-9CE7-48B7-B0A0-91041C748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301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tm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microsoft.com/office/2007/relationships/hdphoto" Target="../media/hdphoto1.wdp"/><Relationship Id="rId7" Type="http://schemas.openxmlformats.org/officeDocument/2006/relationships/hyperlink" Target="http://upload.wikimedia.org/wikipedia/commons/d/da/Lord_Byron1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11" Type="http://schemas.openxmlformats.org/officeDocument/2006/relationships/image" Target="../media/image10.png"/><Relationship Id="rId5" Type="http://schemas.openxmlformats.org/officeDocument/2006/relationships/hyperlink" Target="http://upload.wikimedia.org/wikipedia/commons/e/e3/Lord_Byron_on_his_Death-bed_c._1826.jpg" TargetMode="External"/><Relationship Id="rId10" Type="http://schemas.openxmlformats.org/officeDocument/2006/relationships/image" Target="../media/image9.jpeg"/><Relationship Id="rId4" Type="http://schemas.openxmlformats.org/officeDocument/2006/relationships/image" Target="../media/image6.jpeg"/><Relationship Id="rId9" Type="http://schemas.openxmlformats.org/officeDocument/2006/relationships/hyperlink" Target="http://sk.wikipedia.org/wiki/S%C3%BAbor:Percy_Bysshe_Shelley_by_Alfred_Clint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b/bd/Lord_Byron_-_Childe_Harold%27s_Pilgimage_-_Dugdale_edition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Námořník, Plachetnice, Námořní, Plachtění, Loď, Doprav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521"/>
            <a:ext cx="9144000" cy="515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38398564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George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Gordon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Byron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představuje básníka anglického romantismu – George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Gordona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Byrona. Seznamuje žáky s jeho bouřlivým životem i s jeho tvorbou.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2. 7. 2013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8" name="Skupina 7"/>
          <p:cNvGrpSpPr/>
          <p:nvPr/>
        </p:nvGrpSpPr>
        <p:grpSpPr>
          <a:xfrm>
            <a:off x="130145" y="-1019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398190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Námořník, Plachetnice, Námořní, Plachtění, Loď, Doprav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521"/>
            <a:ext cx="9144000" cy="515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GEORGE GORDON BYRON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6516216" y="4587974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94776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Námořník, Plachetnice, Námořní, Plachtění, Loď, Doprav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521"/>
            <a:ext cx="9144000" cy="515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4521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GEORGE GORDON BYRON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ÚVOD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19871" y="1275606"/>
            <a:ext cx="5724129" cy="3867894"/>
          </a:xfrm>
        </p:spPr>
        <p:txBody>
          <a:bodyPr>
            <a:normAutofit/>
          </a:bodyPr>
          <a:lstStyle/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</a:rPr>
              <a:t>anglický básník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smtClean="0">
                <a:solidFill>
                  <a:schemeClr val="tx1"/>
                </a:solidFill>
              </a:rPr>
              <a:t>jeden                                            </a:t>
            </a:r>
            <a:r>
              <a:rPr lang="cs-CZ" sz="2400" dirty="0" smtClean="0">
                <a:solidFill>
                  <a:schemeClr val="tx1"/>
                </a:solidFill>
              </a:rPr>
              <a:t>z nejvýznamnějších představitelů světového romantismu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žil v letech </a:t>
            </a:r>
            <a:r>
              <a:rPr lang="cs-CZ" sz="2400" dirty="0" smtClean="0">
                <a:solidFill>
                  <a:srgbClr val="FF0000"/>
                </a:solidFill>
              </a:rPr>
              <a:t>1788 – 1842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a</a:t>
            </a:r>
            <a:r>
              <a:rPr lang="cs-CZ" sz="2400" dirty="0" smtClean="0">
                <a:solidFill>
                  <a:schemeClr val="tx1"/>
                </a:solidFill>
              </a:rPr>
              <a:t>ktivní </a:t>
            </a:r>
            <a:r>
              <a:rPr lang="cs-CZ" sz="2400" dirty="0" smtClean="0">
                <a:solidFill>
                  <a:srgbClr val="FF0000"/>
                </a:solidFill>
              </a:rPr>
              <a:t>bojovník za práva utlačovaných národů</a:t>
            </a:r>
            <a:r>
              <a:rPr lang="cs-CZ" sz="2400" dirty="0" smtClean="0">
                <a:solidFill>
                  <a:schemeClr val="tx1"/>
                </a:solidFill>
              </a:rPr>
              <a:t> na samostatnou existenci, ctitel svobody a demokracie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rožil velmi dobrodružný život, zcela                v duchu romantických hrdinů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5" name="Picture 2" descr="http://upload.wikimedia.org/wikipedia/commons/thumb/0/0a/Lord_Byron.jpg/640px-Lord_Byro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347614"/>
            <a:ext cx="1799578" cy="2155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196070" y="3662869"/>
            <a:ext cx="3223801" cy="134761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Romantismus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u</a:t>
            </a:r>
            <a:r>
              <a:rPr lang="cs-CZ" sz="1200" dirty="0" smtClean="0">
                <a:solidFill>
                  <a:srgbClr val="002060"/>
                </a:solidFill>
              </a:rPr>
              <a:t>mělecký směr přibližně konce 18. a první poloviny 19. století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k</a:t>
            </a:r>
            <a:r>
              <a:rPr lang="cs-CZ" sz="1200" dirty="0" smtClean="0">
                <a:solidFill>
                  <a:srgbClr val="002060"/>
                </a:solidFill>
              </a:rPr>
              <a:t>lade důraz především na cit (</a:t>
            </a:r>
            <a:r>
              <a:rPr lang="cs-CZ" sz="1200" dirty="0" smtClean="0">
                <a:solidFill>
                  <a:srgbClr val="002060"/>
                </a:solidFill>
              </a:rPr>
              <a:t>lásku), </a:t>
            </a:r>
            <a:r>
              <a:rPr lang="cs-CZ" sz="1200" dirty="0" smtClean="0">
                <a:solidFill>
                  <a:srgbClr val="002060"/>
                </a:solidFill>
              </a:rPr>
              <a:t>prožitek, fantazii  a snění, má oblibu v historii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p</a:t>
            </a:r>
            <a:r>
              <a:rPr lang="cs-CZ" sz="1200" dirty="0" smtClean="0">
                <a:solidFill>
                  <a:srgbClr val="002060"/>
                </a:solidFill>
              </a:rPr>
              <a:t>odporuje </a:t>
            </a:r>
            <a:r>
              <a:rPr lang="cs-CZ" sz="1200" dirty="0" smtClean="0">
                <a:solidFill>
                  <a:srgbClr val="002060"/>
                </a:solidFill>
              </a:rPr>
              <a:t>ideál </a:t>
            </a:r>
            <a:r>
              <a:rPr lang="cs-CZ" sz="1200" dirty="0" smtClean="0">
                <a:solidFill>
                  <a:srgbClr val="002060"/>
                </a:solidFill>
              </a:rPr>
              <a:t>svobody jedince i národa</a:t>
            </a:r>
            <a:endParaRPr lang="cs-CZ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071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Námořník, Plachetnice, Námořní, Plachtění, Loď, Doprav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521"/>
            <a:ext cx="9144000" cy="515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4521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GEORGE GORDON BYRON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ŽIVOTNÍ OSUDY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7524" y="1131590"/>
            <a:ext cx="8568952" cy="4011910"/>
          </a:xfrm>
        </p:spPr>
        <p:txBody>
          <a:bodyPr>
            <a:normAutofit fontScale="92500" lnSpcReduction="10000"/>
          </a:bodyPr>
          <a:lstStyle/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narozen </a:t>
            </a:r>
            <a:r>
              <a:rPr lang="cs-CZ" sz="1600" dirty="0" smtClean="0">
                <a:solidFill>
                  <a:srgbClr val="FF0000"/>
                </a:solidFill>
              </a:rPr>
              <a:t>22. 1. 1788 v Londýně </a:t>
            </a:r>
            <a:r>
              <a:rPr lang="cs-CZ" sz="1600" dirty="0" smtClean="0">
                <a:solidFill>
                  <a:schemeClr val="tx1"/>
                </a:solidFill>
              </a:rPr>
              <a:t>ve zchudlé </a:t>
            </a:r>
            <a:r>
              <a:rPr lang="cs-CZ" sz="1600" dirty="0" smtClean="0">
                <a:solidFill>
                  <a:schemeClr val="tx1"/>
                </a:solidFill>
              </a:rPr>
              <a:t>rozvrácené šlechtické </a:t>
            </a:r>
            <a:r>
              <a:rPr lang="cs-CZ" sz="1600" dirty="0" smtClean="0">
                <a:solidFill>
                  <a:schemeClr val="tx1"/>
                </a:solidFill>
              </a:rPr>
              <a:t>rodině (odtud titul sir)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vrozená vada nohy a podmínky, v nichž </a:t>
            </a:r>
            <a:r>
              <a:rPr lang="cs-CZ" sz="1600" dirty="0" smtClean="0">
                <a:solidFill>
                  <a:schemeClr val="tx1"/>
                </a:solidFill>
              </a:rPr>
              <a:t>vyrůstal (hysterická matka, terorizující chůva), </a:t>
            </a:r>
            <a:r>
              <a:rPr lang="cs-CZ" sz="1600" dirty="0" smtClean="0">
                <a:solidFill>
                  <a:schemeClr val="tx1"/>
                </a:solidFill>
              </a:rPr>
              <a:t>značně poznamenaly jeho povahové rysy – miloval četbu rytířských románů (touha dorovnat se, touha po ideálech?), zrovna tak ale dovedl jednat neobyčejně krutě vůči svému okolí (touha mstít se</a:t>
            </a:r>
            <a:r>
              <a:rPr lang="cs-CZ" sz="1600" dirty="0" smtClean="0">
                <a:solidFill>
                  <a:schemeClr val="tx1"/>
                </a:solidFill>
              </a:rPr>
              <a:t>?)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j</a:t>
            </a:r>
            <a:r>
              <a:rPr lang="cs-CZ" sz="1600" dirty="0" smtClean="0">
                <a:solidFill>
                  <a:schemeClr val="tx1"/>
                </a:solidFill>
              </a:rPr>
              <a:t>eho dílo je pak velmi často prodchnuto pesimismem, skepsí a melancholií</a:t>
            </a:r>
            <a:endParaRPr lang="cs-CZ" sz="1600" dirty="0" smtClean="0">
              <a:solidFill>
                <a:schemeClr val="tx1"/>
              </a:solidFill>
            </a:endParaRP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vedl velmi </a:t>
            </a:r>
            <a:r>
              <a:rPr lang="cs-CZ" sz="1600" dirty="0" smtClean="0">
                <a:solidFill>
                  <a:srgbClr val="FF0000"/>
                </a:solidFill>
              </a:rPr>
              <a:t>dobrodružný </a:t>
            </a:r>
            <a:r>
              <a:rPr lang="cs-CZ" sz="1600" dirty="0" smtClean="0">
                <a:solidFill>
                  <a:srgbClr val="FF0000"/>
                </a:solidFill>
              </a:rPr>
              <a:t>život plný skandálů </a:t>
            </a:r>
            <a:r>
              <a:rPr lang="cs-CZ" sz="1600" dirty="0" smtClean="0">
                <a:solidFill>
                  <a:schemeClr val="tx1"/>
                </a:solidFill>
              </a:rPr>
              <a:t>– hodně cestoval po celé Evropě, prodělal mnoho milostných a sexuálních afér (včetně podezření z incestu s nevlastní sestrou, jehož se pravděpodobně skutečně dopouštěl)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studoval v Cambridgi, měl </a:t>
            </a:r>
            <a:r>
              <a:rPr lang="cs-CZ" sz="1600" dirty="0" smtClean="0">
                <a:solidFill>
                  <a:srgbClr val="FF0000"/>
                </a:solidFill>
              </a:rPr>
              <a:t>velmi silné sociální cítění </a:t>
            </a:r>
            <a:r>
              <a:rPr lang="cs-CZ" sz="1600" dirty="0" smtClean="0">
                <a:solidFill>
                  <a:schemeClr val="tx1"/>
                </a:solidFill>
              </a:rPr>
              <a:t>(jako lord účastnící se zasedání sněmovny vždy velmi ostře hájil práva dělníků)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podnikl velkou výpravu do západní a jižní Evropy a posléze se </a:t>
            </a:r>
            <a:r>
              <a:rPr lang="cs-CZ" sz="1600" dirty="0" smtClean="0">
                <a:solidFill>
                  <a:srgbClr val="FF0000"/>
                </a:solidFill>
              </a:rPr>
              <a:t>seznámil se svým kolegou básníkem Percy Bysshe Shelleym, se kterým se spřátelil</a:t>
            </a:r>
            <a:r>
              <a:rPr lang="cs-CZ" sz="1600" dirty="0" smtClean="0">
                <a:solidFill>
                  <a:schemeClr val="tx1"/>
                </a:solidFill>
              </a:rPr>
              <a:t>, třebaže se několikrát střetli v lásce k různým ženám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pobýval ve Švýcarsku a Itálii, odkud se roku </a:t>
            </a:r>
            <a:r>
              <a:rPr lang="cs-CZ" sz="1600" dirty="0" smtClean="0">
                <a:solidFill>
                  <a:srgbClr val="FF0000"/>
                </a:solidFill>
              </a:rPr>
              <a:t>1823 vydal na lodi pomoci řeckým povstalcům v boji za nezávislost proti turecké nadvládě</a:t>
            </a: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p</a:t>
            </a:r>
            <a:r>
              <a:rPr lang="cs-CZ" sz="1600" dirty="0" smtClean="0">
                <a:solidFill>
                  <a:schemeClr val="tx1"/>
                </a:solidFill>
              </a:rPr>
              <a:t>oskytl jim velké finanční prostředky a vyzbrojil loďstvo, do boje po jejich boku se však už nezapojil – onemocněl vysokými horečkami a </a:t>
            </a:r>
            <a:r>
              <a:rPr lang="cs-CZ" sz="1600" dirty="0" smtClean="0">
                <a:solidFill>
                  <a:srgbClr val="FF0000"/>
                </a:solidFill>
              </a:rPr>
              <a:t>19. 4. 1824 v řeckém Mesolongionu </a:t>
            </a:r>
            <a:r>
              <a:rPr lang="cs-CZ" sz="1600" dirty="0" smtClean="0">
                <a:solidFill>
                  <a:schemeClr val="tx1"/>
                </a:solidFill>
              </a:rPr>
              <a:t>zemřel  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endParaRPr lang="cs-CZ" sz="16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9072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Námořník, Plachetnice, Námořní, Plachtění, Loď, Doprav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521"/>
            <a:ext cx="9144000" cy="515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4521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GEORGE GORDON BYRON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ŽIVOTNÍ OSUDY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591780" y="1173397"/>
            <a:ext cx="3960440" cy="194421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b="1" dirty="0" smtClean="0">
                <a:solidFill>
                  <a:srgbClr val="002060"/>
                </a:solidFill>
              </a:rPr>
              <a:t>Evropa doby </a:t>
            </a:r>
            <a:r>
              <a:rPr lang="cs-CZ" sz="1200" b="1" dirty="0" err="1" smtClean="0">
                <a:solidFill>
                  <a:srgbClr val="002060"/>
                </a:solidFill>
              </a:rPr>
              <a:t>Byronovy</a:t>
            </a:r>
            <a:endParaRPr lang="cs-CZ" sz="1200" b="1" dirty="0" smtClean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 smtClean="0">
                <a:solidFill>
                  <a:srgbClr val="002060"/>
                </a:solidFill>
              </a:rPr>
              <a:t>Byronovo mládí  (a raná dospělost) bylo dobou Napoleonských válek, po nich roku 1815 došlo k opětovnému nastolení absolutistických monarchií v Evropě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m</a:t>
            </a:r>
            <a:r>
              <a:rPr lang="cs-CZ" sz="1200" dirty="0" smtClean="0">
                <a:solidFill>
                  <a:srgbClr val="002060"/>
                </a:solidFill>
              </a:rPr>
              <a:t>ezi národy, které nemohly svobodně žít ve vlastním státě (mj. i Češi), patřili rovněž Řekové, kteří byli pod tureckou nadvládou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200" dirty="0">
                <a:solidFill>
                  <a:srgbClr val="002060"/>
                </a:solidFill>
              </a:rPr>
              <a:t>j</a:t>
            </a:r>
            <a:r>
              <a:rPr lang="cs-CZ" sz="1200" dirty="0" smtClean="0">
                <a:solidFill>
                  <a:srgbClr val="002060"/>
                </a:solidFill>
              </a:rPr>
              <a:t>ejich povstání za svobodu se romanticky smýšlející Byron vydal podpořit…</a:t>
            </a:r>
            <a:endParaRPr lang="cs-CZ" sz="1200" dirty="0">
              <a:solidFill>
                <a:srgbClr val="002060"/>
              </a:solidFill>
            </a:endParaRPr>
          </a:p>
        </p:txBody>
      </p:sp>
      <p:pic>
        <p:nvPicPr>
          <p:cNvPr id="6" name="Picture 2" descr="http://upload.wikimedia.org/wikipedia/commons/1/1a/Lord_Byron_at_Missolonghi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59866"/>
            <a:ext cx="2276252" cy="1615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Lord Byron on his Death-bed c. 1826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93" y="3219822"/>
            <a:ext cx="2276252" cy="1596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Lord Byron1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7" y="1498548"/>
            <a:ext cx="2101045" cy="280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Podnadpis 2"/>
          <p:cNvSpPr txBox="1">
            <a:spLocks/>
          </p:cNvSpPr>
          <p:nvPr/>
        </p:nvSpPr>
        <p:spPr>
          <a:xfrm>
            <a:off x="6768363" y="4458531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Byronova</a:t>
            </a:r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socha v Athénách</a:t>
            </a:r>
            <a:endParaRPr lang="cs-CZ" sz="1400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209514" y="2775271"/>
            <a:ext cx="217424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Byron po připlutí do Řecka</a:t>
            </a:r>
            <a:endParaRPr lang="cs-CZ" sz="1400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162298" y="4800873"/>
            <a:ext cx="217424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Byron na smrtelné posteli</a:t>
            </a:r>
            <a:endParaRPr lang="cs-CZ" sz="1400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2" name="Picture 8" descr="Percy Bysshe Shelley">
            <a:hlinkClick r:id="rId9" tooltip="Percy Bysshe Shelley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17" y="3234797"/>
            <a:ext cx="1368152" cy="1683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Podnadpis 2"/>
          <p:cNvSpPr txBox="1">
            <a:spLocks/>
          </p:cNvSpPr>
          <p:nvPr/>
        </p:nvSpPr>
        <p:spPr>
          <a:xfrm>
            <a:off x="4193169" y="4458531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ásník Percy Bysshe Shelley –</a:t>
            </a:r>
            <a:r>
              <a:rPr lang="cs-CZ" sz="1400" i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Byronův</a:t>
            </a:r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přítel</a:t>
            </a:r>
            <a:endParaRPr lang="cs-CZ" sz="1400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4" name="Picture 10" descr="http://upload.wikimedia.org/wikipedia/commons/2/22/Autograph-LordByron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1785" y="3222843"/>
            <a:ext cx="2251039" cy="810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Podnadpis 2"/>
          <p:cNvSpPr txBox="1">
            <a:spLocks/>
          </p:cNvSpPr>
          <p:nvPr/>
        </p:nvSpPr>
        <p:spPr>
          <a:xfrm>
            <a:off x="4873894" y="4029155"/>
            <a:ext cx="1380000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400" i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Byronův</a:t>
            </a:r>
            <a:r>
              <a:rPr lang="cs-CZ" sz="1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podpis</a:t>
            </a:r>
            <a:endParaRPr lang="cs-CZ" sz="1400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4041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Námořník, Plachetnice, Námořní, Plachtění, Loď, Doprav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521"/>
            <a:ext cx="9144000" cy="515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4521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GEORGE GORDON BYRON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7524" y="1131590"/>
            <a:ext cx="8604956" cy="2088232"/>
          </a:xfrm>
        </p:spPr>
        <p:txBody>
          <a:bodyPr>
            <a:normAutofit/>
          </a:bodyPr>
          <a:lstStyle/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chemeClr val="tx1"/>
                </a:solidFill>
              </a:rPr>
              <a:t>v</a:t>
            </a:r>
            <a:r>
              <a:rPr lang="cs-CZ" sz="1600" dirty="0" smtClean="0">
                <a:solidFill>
                  <a:schemeClr val="tx1"/>
                </a:solidFill>
              </a:rPr>
              <a:t>ýznamným Byronovým dílem je rozsáhlý básnický epos </a:t>
            </a:r>
            <a:r>
              <a:rPr lang="cs-CZ" sz="1600" dirty="0" err="1" smtClean="0">
                <a:solidFill>
                  <a:srgbClr val="FF0000"/>
                </a:solidFill>
              </a:rPr>
              <a:t>Child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Haroldaova</a:t>
            </a:r>
            <a:r>
              <a:rPr lang="cs-CZ" sz="1600" dirty="0" smtClean="0">
                <a:solidFill>
                  <a:srgbClr val="FF0000"/>
                </a:solidFill>
              </a:rPr>
              <a:t> pouť 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>
                <a:solidFill>
                  <a:schemeClr val="tx1"/>
                </a:solidFill>
              </a:rPr>
              <a:t>s</a:t>
            </a:r>
            <a:r>
              <a:rPr lang="cs-CZ" sz="1600" dirty="0" smtClean="0">
                <a:solidFill>
                  <a:schemeClr val="tx1"/>
                </a:solidFill>
              </a:rPr>
              <a:t>kládá se ze čtyř zpěvů (částí), které vyšly postupně  v letech 1812 – 1818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>
                <a:solidFill>
                  <a:schemeClr val="tx1"/>
                </a:solidFill>
              </a:rPr>
              <a:t>d</a:t>
            </a:r>
            <a:r>
              <a:rPr lang="cs-CZ" sz="1600" dirty="0" smtClean="0">
                <a:solidFill>
                  <a:schemeClr val="tx1"/>
                </a:solidFill>
              </a:rPr>
              <a:t>ílo nese silné autobiografické rysy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>
                <a:solidFill>
                  <a:schemeClr val="tx1"/>
                </a:solidFill>
              </a:rPr>
              <a:t>p</a:t>
            </a:r>
            <a:r>
              <a:rPr lang="cs-CZ" sz="1600" dirty="0" smtClean="0">
                <a:solidFill>
                  <a:schemeClr val="tx1"/>
                </a:solidFill>
              </a:rPr>
              <a:t>opisuje v něm putování hlavního hrdiny z Anglie do států jižní Evropy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>
                <a:solidFill>
                  <a:schemeClr val="tx1"/>
                </a:solidFill>
              </a:rPr>
              <a:t>z</a:t>
            </a:r>
            <a:r>
              <a:rPr lang="cs-CZ" sz="1600" dirty="0" smtClean="0">
                <a:solidFill>
                  <a:schemeClr val="tx1"/>
                </a:solidFill>
              </a:rPr>
              <a:t>ahořklý a v lidech zklamaný hlavní hrdina nachází uspokojení jen v přírodě a neustálém bloudění z místa na místo</a:t>
            </a:r>
            <a:endParaRPr lang="cs-CZ" sz="1600" dirty="0" smtClean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88840" y="3003798"/>
            <a:ext cx="3132348" cy="194421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dirty="0">
                <a:solidFill>
                  <a:srgbClr val="002060"/>
                </a:solidFill>
              </a:rPr>
              <a:t>Já k světu nepřilnul, ni ke mně svět;</a:t>
            </a:r>
          </a:p>
          <a:p>
            <a:r>
              <a:rPr lang="cs-CZ" sz="1200" dirty="0">
                <a:solidFill>
                  <a:srgbClr val="002060"/>
                </a:solidFill>
              </a:rPr>
              <a:t>já nelichotil jeho vilné vládě,</a:t>
            </a:r>
          </a:p>
          <a:p>
            <a:r>
              <a:rPr lang="cs-CZ" sz="1200" dirty="0">
                <a:solidFill>
                  <a:srgbClr val="002060"/>
                </a:solidFill>
              </a:rPr>
              <a:t>ni nepoklekal v model jeho sled,</a:t>
            </a:r>
          </a:p>
          <a:p>
            <a:r>
              <a:rPr lang="es-ES" sz="1200" dirty="0">
                <a:solidFill>
                  <a:srgbClr val="002060"/>
                </a:solidFill>
              </a:rPr>
              <a:t>ni v ohlas nekřičel, ni za ním pádě</a:t>
            </a:r>
          </a:p>
          <a:p>
            <a:r>
              <a:rPr lang="cs-CZ" sz="1200" dirty="0">
                <a:solidFill>
                  <a:srgbClr val="002060"/>
                </a:solidFill>
              </a:rPr>
              <a:t>tvář v úsměv nešklebil, že v lidském stádě</a:t>
            </a:r>
          </a:p>
          <a:p>
            <a:r>
              <a:rPr lang="cs-CZ" sz="1200" dirty="0">
                <a:solidFill>
                  <a:srgbClr val="002060"/>
                </a:solidFill>
              </a:rPr>
              <a:t>mě nemohli mít za svého; já dlel</a:t>
            </a:r>
          </a:p>
          <a:p>
            <a:r>
              <a:rPr lang="cs-CZ" sz="1200" dirty="0">
                <a:solidFill>
                  <a:srgbClr val="002060"/>
                </a:solidFill>
              </a:rPr>
              <a:t>v jich davu, nejsa z nich; byl v stálé </a:t>
            </a:r>
            <a:r>
              <a:rPr lang="cs-CZ" sz="1200" dirty="0" err="1">
                <a:solidFill>
                  <a:srgbClr val="002060"/>
                </a:solidFill>
              </a:rPr>
              <a:t>svádě</a:t>
            </a:r>
            <a:endParaRPr lang="cs-CZ" sz="1200" dirty="0">
              <a:solidFill>
                <a:srgbClr val="002060"/>
              </a:solidFill>
            </a:endParaRPr>
          </a:p>
          <a:p>
            <a:r>
              <a:rPr lang="cs-CZ" sz="1200" dirty="0">
                <a:solidFill>
                  <a:srgbClr val="002060"/>
                </a:solidFill>
              </a:rPr>
              <a:t>můj názor s jejich; můj se tříbit chtěl</a:t>
            </a:r>
          </a:p>
          <a:p>
            <a:r>
              <a:rPr lang="pl-PL" sz="1200" dirty="0">
                <a:solidFill>
                  <a:srgbClr val="002060"/>
                </a:solidFill>
              </a:rPr>
              <a:t>a sobě samu jen se podrobiti směl</a:t>
            </a:r>
            <a:r>
              <a:rPr lang="pl-PL" sz="1200" dirty="0" smtClean="0">
                <a:solidFill>
                  <a:srgbClr val="002060"/>
                </a:solidFill>
              </a:rPr>
              <a:t>.</a:t>
            </a:r>
            <a:endParaRPr lang="cs-CZ" sz="1200" dirty="0" smtClean="0">
              <a:solidFill>
                <a:srgbClr val="002060"/>
              </a:solidFill>
            </a:endParaRPr>
          </a:p>
        </p:txBody>
      </p:sp>
      <p:pic>
        <p:nvPicPr>
          <p:cNvPr id="2050" name="Picture 2" descr="File:Lord Byron - Childe Harold's Pilgimage - Dugdale editio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82734"/>
            <a:ext cx="1443103" cy="2434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2999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Námořník, Plachetnice, Námořní, Plachtění, Loď, Doprav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521"/>
            <a:ext cx="9144000" cy="515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4521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GEORGE GORDON BYRON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7524" y="1131590"/>
            <a:ext cx="5508612" cy="3816424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elký ohlas měla i </a:t>
            </a:r>
            <a:r>
              <a:rPr lang="cs-CZ" sz="2400" dirty="0" err="1" smtClean="0">
                <a:solidFill>
                  <a:schemeClr val="tx1"/>
                </a:solidFill>
              </a:rPr>
              <a:t>Byronova</a:t>
            </a:r>
            <a:r>
              <a:rPr lang="cs-CZ" sz="2400" dirty="0" smtClean="0">
                <a:solidFill>
                  <a:schemeClr val="tx1"/>
                </a:solidFill>
              </a:rPr>
              <a:t> veršovaná knižní filosofická drama zobrazující odbojné hrdiny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400" dirty="0" smtClean="0">
                <a:solidFill>
                  <a:srgbClr val="FF0000"/>
                </a:solidFill>
              </a:rPr>
              <a:t>Manfréd  </a:t>
            </a:r>
            <a:r>
              <a:rPr lang="cs-CZ" sz="2400" dirty="0" smtClean="0">
                <a:solidFill>
                  <a:schemeClr val="tx1"/>
                </a:solidFill>
              </a:rPr>
              <a:t>(1817) –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skladba na faustovské téma, hlavní hrdina žádá od duchů dar zapomnění, neboť zavinil smrt své milé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400" dirty="0" smtClean="0">
                <a:solidFill>
                  <a:srgbClr val="FF0000"/>
                </a:solidFill>
              </a:rPr>
              <a:t>Kain </a:t>
            </a:r>
            <a:r>
              <a:rPr lang="cs-CZ" sz="2400" dirty="0" smtClean="0">
                <a:solidFill>
                  <a:schemeClr val="tx1"/>
                </a:solidFill>
              </a:rPr>
              <a:t>(1821) -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filosofická úvaha v dialogu Kaina s ďáblem</a:t>
            </a:r>
            <a:endParaRPr lang="cs-CZ" sz="2400" dirty="0" smtClean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940152" y="1491630"/>
            <a:ext cx="3024336" cy="294730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dirty="0" smtClean="0">
                <a:solidFill>
                  <a:srgbClr val="002060"/>
                </a:solidFill>
              </a:rPr>
              <a:t>Poroučím duchům – ti mne nedbají.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Studuji kouzla, která mě jen matou.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Užívám léky, působící trýzeň.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Nemohu doufat v nadpozemské síly,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Vždyť poznal jsem, že nad tím, co již bylo,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Nemají moc. A po věcech, co přijdou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Nechci pátrat, než má minulost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Utone ve tmách. – Země, matko má!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Ty mocné horstvo, svítající dni!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Proč jste tak krásné? – Nic k vám necítím. Ty rozzářené oko vesmíru,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Jak teple shlížíš na celičký svět, </a:t>
            </a:r>
          </a:p>
          <a:p>
            <a:r>
              <a:rPr lang="cs-CZ" sz="1200" dirty="0" smtClean="0">
                <a:solidFill>
                  <a:srgbClr val="002060"/>
                </a:solidFill>
              </a:rPr>
              <a:t>jenž k tobě plesá! – Proč mám v duši stín?                             (Manfred – ukázka)</a:t>
            </a:r>
          </a:p>
        </p:txBody>
      </p:sp>
    </p:spTree>
    <p:extLst>
      <p:ext uri="{BB962C8B-B14F-4D97-AF65-F5344CB8AC3E}">
        <p14:creationId xmlns:p14="http://schemas.microsoft.com/office/powerpoint/2010/main" val="4203734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Námořník, Plachetnice, Námořní, Plachtění, Loď, Doprav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521"/>
            <a:ext cx="9144000" cy="515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4521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GEORGE GORDON BYRON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7524" y="1131590"/>
            <a:ext cx="8604956" cy="3816424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po Byronovi byl pojmenován literární útvar zvaný </a:t>
            </a:r>
            <a:r>
              <a:rPr lang="cs-CZ" sz="2000" dirty="0" smtClean="0">
                <a:solidFill>
                  <a:srgbClr val="FF0000"/>
                </a:solidFill>
              </a:rPr>
              <a:t>byronská povídka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chemeClr val="tx1"/>
                </a:solidFill>
              </a:rPr>
              <a:t>básnický lyricko-epický útvar, který líčí příběh z tajuplného prostředí, hrdinové zažívající mnohá dobrodružství se v nich opět bouří proti společenské morálce 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rgbClr val="FF0000"/>
                </a:solidFill>
              </a:rPr>
              <a:t>Džaur </a:t>
            </a:r>
            <a:r>
              <a:rPr lang="cs-CZ" sz="2000" dirty="0" smtClean="0">
                <a:solidFill>
                  <a:schemeClr val="tx1"/>
                </a:solidFill>
              </a:rPr>
              <a:t>(1813) – posmrtná zpověď mnicha, který před vstupem do kláštera pomstil smrt milované dívky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rgbClr val="FF0000"/>
                </a:solidFill>
              </a:rPr>
              <a:t>Lara </a:t>
            </a:r>
            <a:r>
              <a:rPr lang="cs-CZ" sz="2000" dirty="0" smtClean="0">
                <a:solidFill>
                  <a:schemeClr val="tx1"/>
                </a:solidFill>
              </a:rPr>
              <a:t>(1814) –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příběh mladého šlechtice, který se chová vůči svému okolí nepřístupně, pomáhá však utlačovaným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rgbClr val="FF0000"/>
                </a:solidFill>
              </a:rPr>
              <a:t>Vězeň chillonský </a:t>
            </a:r>
            <a:r>
              <a:rPr lang="cs-CZ" sz="2000" dirty="0" smtClean="0">
                <a:solidFill>
                  <a:schemeClr val="tx1"/>
                </a:solidFill>
              </a:rPr>
              <a:t>(1816) –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příběhy lidí, kteří, ač trpí pro své názory ve vězení, zůstávají nepoddajní (inspirace pro Máchovu tvorbu)</a:t>
            </a:r>
            <a:endParaRPr lang="cs-CZ" sz="2000" dirty="0" smtClean="0">
              <a:solidFill>
                <a:srgbClr val="FF0000"/>
              </a:solidFill>
            </a:endParaRPr>
          </a:p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b</a:t>
            </a:r>
            <a:r>
              <a:rPr lang="cs-CZ" sz="2000" dirty="0" smtClean="0">
                <a:solidFill>
                  <a:schemeClr val="tx1"/>
                </a:solidFill>
              </a:rPr>
              <a:t>ásnický směr této protispolečenské revoltující poezi</a:t>
            </a:r>
            <a:r>
              <a:rPr lang="cs-CZ" sz="2000" dirty="0" smtClean="0">
                <a:solidFill>
                  <a:schemeClr val="tx1"/>
                </a:solidFill>
              </a:rPr>
              <a:t>e pak bývá nazýván </a:t>
            </a:r>
            <a:r>
              <a:rPr lang="cs-CZ" sz="2000" dirty="0" smtClean="0">
                <a:solidFill>
                  <a:srgbClr val="FF0000"/>
                </a:solidFill>
              </a:rPr>
              <a:t>byronismus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447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Námořník, Plachetnice, Námořní, Plachtění, Loď, Doprav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521"/>
            <a:ext cx="9144000" cy="515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4521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GEORGE GORDON BYRON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7524" y="1131590"/>
            <a:ext cx="8604956" cy="2664296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atirickým Byronovým dílem je pak nedokončený komický epos </a:t>
            </a:r>
            <a:r>
              <a:rPr lang="cs-CZ" sz="2400" dirty="0" smtClean="0">
                <a:solidFill>
                  <a:srgbClr val="FF0000"/>
                </a:solidFill>
              </a:rPr>
              <a:t>Don Juan </a:t>
            </a:r>
            <a:r>
              <a:rPr lang="cs-CZ" sz="2400" dirty="0" smtClean="0">
                <a:solidFill>
                  <a:schemeClr val="tx1"/>
                </a:solidFill>
              </a:rPr>
              <a:t>(1819 – 1824)  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400" dirty="0">
                <a:solidFill>
                  <a:schemeClr val="tx1"/>
                </a:solidFill>
              </a:rPr>
              <a:t>m</a:t>
            </a:r>
            <a:r>
              <a:rPr lang="cs-CZ" sz="2400" dirty="0" smtClean="0">
                <a:solidFill>
                  <a:schemeClr val="tx1"/>
                </a:solidFill>
              </a:rPr>
              <a:t>ilostná dobrodružství tradičního literárního hrdiny slouží jako prostředek k satirické kritice tehdejší společnosti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400" dirty="0" smtClean="0">
                <a:solidFill>
                  <a:schemeClr val="tx1"/>
                </a:solidFill>
              </a:rPr>
              <a:t>dílo nese opět řadu autobiografických rysů  </a:t>
            </a:r>
            <a:endParaRPr lang="cs-CZ" sz="2400" dirty="0" smtClean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60099" y="3363838"/>
            <a:ext cx="3223801" cy="134761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600" b="1" dirty="0" smtClean="0">
                <a:solidFill>
                  <a:srgbClr val="002060"/>
                </a:solidFill>
              </a:rPr>
              <a:t>Satira</a:t>
            </a:r>
            <a:endParaRPr lang="cs-CZ" sz="1600" b="1" dirty="0" smtClean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>
                <a:solidFill>
                  <a:srgbClr val="002060"/>
                </a:solidFill>
              </a:rPr>
              <a:t>d</a:t>
            </a:r>
            <a:r>
              <a:rPr lang="cs-CZ" sz="1600" dirty="0" smtClean="0">
                <a:solidFill>
                  <a:srgbClr val="002060"/>
                </a:solidFill>
              </a:rPr>
              <a:t>ílo, které za pomoci humoru             a komiky zesměšňuje realitu, a kritizuje tak její nedostatky </a:t>
            </a:r>
            <a:endParaRPr lang="cs-CZ" sz="16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066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4521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GEORGE GORDON BYRON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CITÁTY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9512" y="1275606"/>
            <a:ext cx="8784975" cy="367240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600" dirty="0">
                <a:solidFill>
                  <a:srgbClr val="002060"/>
                </a:solidFill>
              </a:rPr>
              <a:t>Nechte nám víno a ženy, radost a smích. Kázání a sodovku pak na druhý den</a:t>
            </a:r>
            <a:r>
              <a:rPr lang="cs-CZ" sz="1600" dirty="0" smtClean="0">
                <a:solidFill>
                  <a:srgbClr val="002060"/>
                </a:solidFill>
              </a:rPr>
              <a:t>.</a:t>
            </a: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>
                <a:solidFill>
                  <a:srgbClr val="002060"/>
                </a:solidFill>
              </a:rPr>
              <a:t>Kdo chce radost vychutnat, musí se o ni rozdělit. Štěstí se narodilo jako dvojče, musí se </a:t>
            </a:r>
            <a:r>
              <a:rPr lang="cs-CZ" sz="1600" dirty="0" smtClean="0">
                <a:solidFill>
                  <a:srgbClr val="002060"/>
                </a:solidFill>
              </a:rPr>
              <a:t>sdílet</a:t>
            </a: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>
                <a:solidFill>
                  <a:srgbClr val="002060"/>
                </a:solidFill>
              </a:rPr>
              <a:t>Láska se podobá spalničkám. Čím jsou milenci zapálenější, tím je to pro ně nemoc </a:t>
            </a:r>
            <a:r>
              <a:rPr lang="cs-CZ" sz="1600" dirty="0" smtClean="0">
                <a:solidFill>
                  <a:srgbClr val="002060"/>
                </a:solidFill>
              </a:rPr>
              <a:t>nebezpečnější…</a:t>
            </a: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>
                <a:solidFill>
                  <a:srgbClr val="002060"/>
                </a:solidFill>
              </a:rPr>
              <a:t>To, co nás činí v lásce šťastnými, je nešťastná láska</a:t>
            </a:r>
            <a:r>
              <a:rPr lang="cs-CZ" sz="1600" dirty="0" smtClean="0">
                <a:solidFill>
                  <a:srgbClr val="002060"/>
                </a:solidFill>
              </a:rPr>
              <a:t>.</a:t>
            </a: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>
                <a:solidFill>
                  <a:srgbClr val="002060"/>
                </a:solidFill>
              </a:rPr>
              <a:t>Manželství vzniká z lásky stejně jako ocet z </a:t>
            </a:r>
            <a:r>
              <a:rPr lang="cs-CZ" sz="1600" dirty="0" smtClean="0">
                <a:solidFill>
                  <a:srgbClr val="002060"/>
                </a:solidFill>
              </a:rPr>
              <a:t>vína.</a:t>
            </a:r>
          </a:p>
          <a:p>
            <a:endParaRPr lang="cs-CZ" sz="1600" dirty="0">
              <a:solidFill>
                <a:srgbClr val="002060"/>
              </a:solidFill>
            </a:endParaRPr>
          </a:p>
          <a:p>
            <a:r>
              <a:rPr lang="cs-CZ" sz="1600" dirty="0">
                <a:solidFill>
                  <a:srgbClr val="002060"/>
                </a:solidFill>
              </a:rPr>
              <a:t>Strašné je, že není možno žít ani s ženami, ani bez </a:t>
            </a:r>
            <a:r>
              <a:rPr lang="cs-CZ" sz="1600" dirty="0" smtClean="0">
                <a:solidFill>
                  <a:srgbClr val="002060"/>
                </a:solidFill>
              </a:rPr>
              <a:t>nich…</a:t>
            </a:r>
            <a:endParaRPr lang="cs-CZ" sz="16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5611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4521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GEORGE GORDON BYRON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267744" y="2400674"/>
            <a:ext cx="5040560" cy="67522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POZORNOST.</a:t>
            </a:r>
            <a:endParaRPr lang="cs-CZ" sz="40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3293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Námořník, Plachetnice, Námořní, Plachtění, Loď, Doprav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521"/>
            <a:ext cx="9144000" cy="5157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4521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GEORGE GORDON BYRON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5606"/>
            <a:ext cx="8568952" cy="3960440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1300" dirty="0" smtClean="0">
                <a:solidFill>
                  <a:schemeClr val="tx1"/>
                </a:solidFill>
              </a:rPr>
              <a:t>Literatura pro 2. Ročník středních škol – Učebnice. 1. Vyd. Brno, </a:t>
            </a:r>
            <a:r>
              <a:rPr lang="cs-CZ" sz="1300" dirty="0" err="1" smtClean="0">
                <a:solidFill>
                  <a:schemeClr val="tx1"/>
                </a:solidFill>
              </a:rPr>
              <a:t>Didaktis</a:t>
            </a:r>
            <a:r>
              <a:rPr lang="cs-CZ" sz="1300" dirty="0" smtClean="0">
                <a:solidFill>
                  <a:schemeClr val="tx1"/>
                </a:solidFill>
              </a:rPr>
              <a:t> 2009. 151 s. ISBN 978-80.7358-129-9</a:t>
            </a:r>
          </a:p>
          <a:p>
            <a:pPr algn="l"/>
            <a:r>
              <a:rPr lang="cs-CZ" sz="1300" dirty="0" smtClean="0">
                <a:solidFill>
                  <a:schemeClr val="tx1"/>
                </a:solidFill>
              </a:rPr>
              <a:t>KOLEKTIV AUTORŮ. </a:t>
            </a:r>
            <a:r>
              <a:rPr lang="cs-CZ" sz="1300" i="1" dirty="0" smtClean="0">
                <a:solidFill>
                  <a:schemeClr val="tx1"/>
                </a:solidFill>
              </a:rPr>
              <a:t>Malá </a:t>
            </a:r>
            <a:r>
              <a:rPr lang="cs-CZ" sz="1300" i="1" dirty="0" err="1" smtClean="0">
                <a:solidFill>
                  <a:schemeClr val="tx1"/>
                </a:solidFill>
              </a:rPr>
              <a:t>encyklopédia</a:t>
            </a:r>
            <a:r>
              <a:rPr lang="cs-CZ" sz="1300" i="1" dirty="0" smtClean="0">
                <a:solidFill>
                  <a:schemeClr val="tx1"/>
                </a:solidFill>
              </a:rPr>
              <a:t> </a:t>
            </a:r>
            <a:r>
              <a:rPr lang="cs-CZ" sz="1300" i="1" dirty="0" err="1" smtClean="0">
                <a:solidFill>
                  <a:schemeClr val="tx1"/>
                </a:solidFill>
              </a:rPr>
              <a:t>spisovateľov</a:t>
            </a:r>
            <a:r>
              <a:rPr lang="cs-CZ" sz="1300" i="1" dirty="0" smtClean="0">
                <a:solidFill>
                  <a:schemeClr val="tx1"/>
                </a:solidFill>
              </a:rPr>
              <a:t> </a:t>
            </a:r>
            <a:r>
              <a:rPr lang="cs-CZ" sz="1300" i="1" dirty="0" err="1" smtClean="0">
                <a:solidFill>
                  <a:schemeClr val="tx1"/>
                </a:solidFill>
              </a:rPr>
              <a:t>sveta</a:t>
            </a:r>
            <a:r>
              <a:rPr lang="cs-CZ" sz="1300" dirty="0" smtClean="0">
                <a:solidFill>
                  <a:schemeClr val="tx1"/>
                </a:solidFill>
              </a:rPr>
              <a:t>. Bratislava: Obzor, 1978, ISBN NEUVEDENO.</a:t>
            </a:r>
          </a:p>
          <a:p>
            <a:pPr algn="l"/>
            <a:r>
              <a:rPr lang="cs-CZ" sz="1300" dirty="0" smtClean="0">
                <a:solidFill>
                  <a:schemeClr val="tx1"/>
                </a:solidFill>
                <a:effectLst/>
              </a:rPr>
              <a:t>AUTOR NEUVEDEN. </a:t>
            </a:r>
            <a:r>
              <a:rPr lang="cs-CZ" sz="1300" i="1" dirty="0" smtClean="0">
                <a:solidFill>
                  <a:schemeClr val="tx1"/>
                </a:solidFill>
                <a:effectLst/>
              </a:rPr>
              <a:t>George </a:t>
            </a:r>
            <a:r>
              <a:rPr lang="cs-CZ" sz="1300" i="1" dirty="0" err="1" smtClean="0">
                <a:solidFill>
                  <a:schemeClr val="tx1"/>
                </a:solidFill>
                <a:effectLst/>
              </a:rPr>
              <a:t>Gordon</a:t>
            </a:r>
            <a:r>
              <a:rPr lang="cs-CZ" sz="1300" i="1" dirty="0" smtClean="0">
                <a:solidFill>
                  <a:schemeClr val="tx1"/>
                </a:solidFill>
                <a:effectLst/>
              </a:rPr>
              <a:t> Byron</a:t>
            </a:r>
            <a:r>
              <a:rPr lang="cs-CZ" sz="1300" dirty="0" smtClean="0">
                <a:solidFill>
                  <a:schemeClr val="tx1"/>
                </a:solidFill>
                <a:effectLst/>
              </a:rPr>
              <a:t> [online]. [cit. 2.7.2013]. Dostupný na WWW: http://cs.wikipedia.org/wiki/George_Gordon_Byron</a:t>
            </a:r>
          </a:p>
          <a:p>
            <a:pPr algn="l"/>
            <a:r>
              <a:rPr lang="cs-CZ" sz="1300" dirty="0">
                <a:solidFill>
                  <a:schemeClr val="tx1"/>
                </a:solidFill>
              </a:rPr>
              <a:t>AUTOR NEUVEDEN. </a:t>
            </a:r>
            <a:r>
              <a:rPr lang="cs-CZ" sz="1300" i="1" dirty="0" err="1">
                <a:solidFill>
                  <a:schemeClr val="tx1"/>
                </a:solidFill>
              </a:rPr>
              <a:t>Wikimedia</a:t>
            </a:r>
            <a:r>
              <a:rPr lang="cs-CZ" sz="1300" i="1" dirty="0">
                <a:solidFill>
                  <a:schemeClr val="tx1"/>
                </a:solidFill>
              </a:rPr>
              <a:t> </a:t>
            </a:r>
            <a:r>
              <a:rPr lang="cs-CZ" sz="1300" i="1" dirty="0" err="1">
                <a:solidFill>
                  <a:schemeClr val="tx1"/>
                </a:solidFill>
              </a:rPr>
              <a:t>Commons</a:t>
            </a:r>
            <a:r>
              <a:rPr lang="cs-CZ" sz="1300" dirty="0">
                <a:solidFill>
                  <a:schemeClr val="tx1"/>
                </a:solidFill>
              </a:rPr>
              <a:t> [online]. [cit. </a:t>
            </a:r>
            <a:r>
              <a:rPr lang="cs-CZ" sz="1300" dirty="0" smtClean="0">
                <a:solidFill>
                  <a:schemeClr val="tx1"/>
                </a:solidFill>
              </a:rPr>
              <a:t>2.7.2013]. </a:t>
            </a:r>
            <a:r>
              <a:rPr lang="cs-CZ" sz="1300" dirty="0">
                <a:solidFill>
                  <a:schemeClr val="tx1"/>
                </a:solidFill>
              </a:rPr>
              <a:t>Dostupný na WWW: http://</a:t>
            </a:r>
            <a:r>
              <a:rPr lang="cs-CZ" sz="1300" dirty="0" smtClean="0">
                <a:solidFill>
                  <a:schemeClr val="tx1"/>
                </a:solidFill>
              </a:rPr>
              <a:t>cs.wikipedia.org/wiki/George_Gordon_Byron#mediaviewer/Soubor:Lord_Byron.jpg</a:t>
            </a:r>
          </a:p>
          <a:p>
            <a:pPr algn="l"/>
            <a:r>
              <a:rPr lang="cs-CZ" sz="1300" dirty="0">
                <a:solidFill>
                  <a:schemeClr val="tx1"/>
                </a:solidFill>
              </a:rPr>
              <a:t>VRYZAKIS, </a:t>
            </a:r>
            <a:r>
              <a:rPr lang="cs-CZ" sz="1300" dirty="0" err="1">
                <a:solidFill>
                  <a:schemeClr val="tx1"/>
                </a:solidFill>
              </a:rPr>
              <a:t>Theodoros</a:t>
            </a:r>
            <a:r>
              <a:rPr lang="cs-CZ" sz="1300" dirty="0">
                <a:solidFill>
                  <a:schemeClr val="tx1"/>
                </a:solidFill>
              </a:rPr>
              <a:t>. </a:t>
            </a:r>
            <a:r>
              <a:rPr lang="cs-CZ" sz="1300" i="1" dirty="0" err="1">
                <a:solidFill>
                  <a:schemeClr val="tx1"/>
                </a:solidFill>
              </a:rPr>
              <a:t>Wikimedia</a:t>
            </a:r>
            <a:r>
              <a:rPr lang="cs-CZ" sz="1300" i="1" dirty="0">
                <a:solidFill>
                  <a:schemeClr val="tx1"/>
                </a:solidFill>
              </a:rPr>
              <a:t> </a:t>
            </a:r>
            <a:r>
              <a:rPr lang="cs-CZ" sz="1300" i="1" dirty="0" err="1">
                <a:solidFill>
                  <a:schemeClr val="tx1"/>
                </a:solidFill>
              </a:rPr>
              <a:t>Commons</a:t>
            </a:r>
            <a:r>
              <a:rPr lang="cs-CZ" sz="1300" dirty="0">
                <a:solidFill>
                  <a:schemeClr val="tx1"/>
                </a:solidFill>
              </a:rPr>
              <a:t> [online]. [cit. </a:t>
            </a:r>
            <a:r>
              <a:rPr lang="cs-CZ" sz="1300" dirty="0" smtClean="0">
                <a:solidFill>
                  <a:schemeClr val="tx1"/>
                </a:solidFill>
              </a:rPr>
              <a:t>2.7.2013]. </a:t>
            </a:r>
            <a:r>
              <a:rPr lang="cs-CZ" sz="1300" dirty="0">
                <a:solidFill>
                  <a:schemeClr val="tx1"/>
                </a:solidFill>
              </a:rPr>
              <a:t>Dostupný na WWW: http://</a:t>
            </a:r>
            <a:r>
              <a:rPr lang="cs-CZ" sz="1300" dirty="0" smtClean="0">
                <a:solidFill>
                  <a:schemeClr val="tx1"/>
                </a:solidFill>
              </a:rPr>
              <a:t>cs.wikipedia.org/wiki/George_Gordon_Byron#mediaviewer/Soubor:Lord_Byron_at_Missolonghi</a:t>
            </a:r>
          </a:p>
          <a:p>
            <a:pPr algn="l"/>
            <a:r>
              <a:rPr lang="cs-CZ" sz="1300" dirty="0">
                <a:solidFill>
                  <a:schemeClr val="tx1"/>
                </a:solidFill>
              </a:rPr>
              <a:t>ODEVAERE, Joseph Denis. </a:t>
            </a:r>
            <a:r>
              <a:rPr lang="cs-CZ" sz="1300" i="1" dirty="0" err="1">
                <a:solidFill>
                  <a:schemeClr val="tx1"/>
                </a:solidFill>
              </a:rPr>
              <a:t>Wikimedia</a:t>
            </a:r>
            <a:r>
              <a:rPr lang="cs-CZ" sz="1300" i="1" dirty="0">
                <a:solidFill>
                  <a:schemeClr val="tx1"/>
                </a:solidFill>
              </a:rPr>
              <a:t> </a:t>
            </a:r>
            <a:r>
              <a:rPr lang="cs-CZ" sz="1300" i="1" dirty="0" err="1">
                <a:solidFill>
                  <a:schemeClr val="tx1"/>
                </a:solidFill>
              </a:rPr>
              <a:t>Commons</a:t>
            </a:r>
            <a:r>
              <a:rPr lang="cs-CZ" sz="1300" dirty="0">
                <a:solidFill>
                  <a:schemeClr val="tx1"/>
                </a:solidFill>
              </a:rPr>
              <a:t> [online]. [cit. </a:t>
            </a:r>
            <a:r>
              <a:rPr lang="cs-CZ" sz="1300" dirty="0" smtClean="0">
                <a:solidFill>
                  <a:schemeClr val="tx1"/>
                </a:solidFill>
              </a:rPr>
              <a:t>2.7.2013]. </a:t>
            </a:r>
            <a:r>
              <a:rPr lang="cs-CZ" sz="1300" dirty="0">
                <a:solidFill>
                  <a:schemeClr val="tx1"/>
                </a:solidFill>
              </a:rPr>
              <a:t>Dostupný na WWW: http://en.wikipedia.org/wiki/File:Lord_Byron_on_his_Death-bed_c._</a:t>
            </a:r>
            <a:r>
              <a:rPr lang="cs-CZ" sz="1300" dirty="0" smtClean="0">
                <a:solidFill>
                  <a:schemeClr val="tx1"/>
                </a:solidFill>
              </a:rPr>
              <a:t>1826.jpg</a:t>
            </a:r>
          </a:p>
          <a:p>
            <a:pPr algn="l"/>
            <a:r>
              <a:rPr lang="cs-CZ" sz="1300" dirty="0">
                <a:solidFill>
                  <a:schemeClr val="tx1"/>
                </a:solidFill>
              </a:rPr>
              <a:t>TEMPLAR52. </a:t>
            </a:r>
            <a:r>
              <a:rPr lang="cs-CZ" sz="1300" i="1" dirty="0" err="1">
                <a:solidFill>
                  <a:schemeClr val="tx1"/>
                </a:solidFill>
              </a:rPr>
              <a:t>Wikimedia</a:t>
            </a:r>
            <a:r>
              <a:rPr lang="cs-CZ" sz="1300" i="1" dirty="0">
                <a:solidFill>
                  <a:schemeClr val="tx1"/>
                </a:solidFill>
              </a:rPr>
              <a:t> </a:t>
            </a:r>
            <a:r>
              <a:rPr lang="cs-CZ" sz="1300" i="1" dirty="0" err="1">
                <a:solidFill>
                  <a:schemeClr val="tx1"/>
                </a:solidFill>
              </a:rPr>
              <a:t>Commons</a:t>
            </a:r>
            <a:r>
              <a:rPr lang="cs-CZ" sz="1300" dirty="0">
                <a:solidFill>
                  <a:schemeClr val="tx1"/>
                </a:solidFill>
              </a:rPr>
              <a:t> [online]. [cit. </a:t>
            </a:r>
            <a:r>
              <a:rPr lang="cs-CZ" sz="1300" dirty="0" smtClean="0">
                <a:solidFill>
                  <a:schemeClr val="tx1"/>
                </a:solidFill>
              </a:rPr>
              <a:t>2.7.2013]. </a:t>
            </a:r>
            <a:r>
              <a:rPr lang="cs-CZ" sz="1300" dirty="0">
                <a:solidFill>
                  <a:schemeClr val="tx1"/>
                </a:solidFill>
              </a:rPr>
              <a:t>Dostupný na WWW: http://</a:t>
            </a:r>
            <a:r>
              <a:rPr lang="cs-CZ" sz="1300" dirty="0" smtClean="0">
                <a:solidFill>
                  <a:schemeClr val="tx1"/>
                </a:solidFill>
              </a:rPr>
              <a:t>en.wikipedia.org/wiki/File:Lord_Byron1.JPG</a:t>
            </a:r>
          </a:p>
          <a:p>
            <a:pPr algn="l"/>
            <a:r>
              <a:rPr lang="cs-CZ" sz="1300" dirty="0">
                <a:solidFill>
                  <a:schemeClr val="tx1"/>
                </a:solidFill>
              </a:rPr>
              <a:t>CLINT, Alfred. </a:t>
            </a:r>
            <a:r>
              <a:rPr lang="cs-CZ" sz="1300" i="1" dirty="0" err="1">
                <a:solidFill>
                  <a:schemeClr val="tx1"/>
                </a:solidFill>
              </a:rPr>
              <a:t>Wikimedia</a:t>
            </a:r>
            <a:r>
              <a:rPr lang="cs-CZ" sz="1300" i="1" dirty="0">
                <a:solidFill>
                  <a:schemeClr val="tx1"/>
                </a:solidFill>
              </a:rPr>
              <a:t> </a:t>
            </a:r>
            <a:r>
              <a:rPr lang="cs-CZ" sz="1300" i="1" dirty="0" err="1">
                <a:solidFill>
                  <a:schemeClr val="tx1"/>
                </a:solidFill>
              </a:rPr>
              <a:t>Commons</a:t>
            </a:r>
            <a:r>
              <a:rPr lang="cs-CZ" sz="1300" dirty="0">
                <a:solidFill>
                  <a:schemeClr val="tx1"/>
                </a:solidFill>
              </a:rPr>
              <a:t> [online]. [cit. </a:t>
            </a:r>
            <a:r>
              <a:rPr lang="cs-CZ" sz="1300" dirty="0" smtClean="0">
                <a:solidFill>
                  <a:schemeClr val="tx1"/>
                </a:solidFill>
              </a:rPr>
              <a:t>2.7.2013]. </a:t>
            </a:r>
            <a:r>
              <a:rPr lang="cs-CZ" sz="1300" dirty="0">
                <a:solidFill>
                  <a:schemeClr val="tx1"/>
                </a:solidFill>
              </a:rPr>
              <a:t>Dostupný na WWW: http://</a:t>
            </a:r>
            <a:r>
              <a:rPr lang="cs-CZ" sz="1300" dirty="0" smtClean="0">
                <a:solidFill>
                  <a:schemeClr val="tx1"/>
                </a:solidFill>
              </a:rPr>
              <a:t>sk.wikipedia.org/wiki/Percy_Bysshe_Shelley#mediaviewer/S%C3%BAbor:Percy_Bysshe_Shelley_by_Alfred_Clint.jpg</a:t>
            </a:r>
          </a:p>
          <a:p>
            <a:pPr algn="l"/>
            <a:r>
              <a:rPr lang="cs-CZ" sz="1300" dirty="0">
                <a:solidFill>
                  <a:schemeClr val="tx1"/>
                </a:solidFill>
              </a:rPr>
              <a:t>BYRON. </a:t>
            </a:r>
            <a:r>
              <a:rPr lang="cs-CZ" sz="1300" i="1" dirty="0" err="1">
                <a:solidFill>
                  <a:schemeClr val="tx1"/>
                </a:solidFill>
              </a:rPr>
              <a:t>Wikimedia</a:t>
            </a:r>
            <a:r>
              <a:rPr lang="cs-CZ" sz="1300" i="1" dirty="0">
                <a:solidFill>
                  <a:schemeClr val="tx1"/>
                </a:solidFill>
              </a:rPr>
              <a:t> </a:t>
            </a:r>
            <a:r>
              <a:rPr lang="cs-CZ" sz="1300" i="1" dirty="0" err="1">
                <a:solidFill>
                  <a:schemeClr val="tx1"/>
                </a:solidFill>
              </a:rPr>
              <a:t>Commons</a:t>
            </a:r>
            <a:r>
              <a:rPr lang="cs-CZ" sz="1300" dirty="0">
                <a:solidFill>
                  <a:schemeClr val="tx1"/>
                </a:solidFill>
              </a:rPr>
              <a:t> [online]. [cit. </a:t>
            </a:r>
            <a:r>
              <a:rPr lang="cs-CZ" sz="1300" dirty="0" smtClean="0">
                <a:solidFill>
                  <a:schemeClr val="tx1"/>
                </a:solidFill>
              </a:rPr>
              <a:t>2.7.2013]. </a:t>
            </a:r>
            <a:r>
              <a:rPr lang="cs-CZ" sz="1300" dirty="0">
                <a:solidFill>
                  <a:schemeClr val="tx1"/>
                </a:solidFill>
              </a:rPr>
              <a:t>Dostupný na WWW: http://</a:t>
            </a:r>
            <a:r>
              <a:rPr lang="cs-CZ" sz="1300" dirty="0" smtClean="0">
                <a:solidFill>
                  <a:schemeClr val="tx1"/>
                </a:solidFill>
              </a:rPr>
              <a:t>cs.wikipedia.org/wiki/George_Gordon_Byron#mediaviewer/Soubor:Autograph-LordByron.png</a:t>
            </a:r>
          </a:p>
          <a:p>
            <a:pPr algn="l"/>
            <a:r>
              <a:rPr lang="cs-CZ" sz="1300" dirty="0">
                <a:solidFill>
                  <a:schemeClr val="tx1"/>
                </a:solidFill>
              </a:rPr>
              <a:t>JONES, I. H.. </a:t>
            </a:r>
            <a:r>
              <a:rPr lang="cs-CZ" sz="1300" i="1" dirty="0" err="1">
                <a:solidFill>
                  <a:schemeClr val="tx1"/>
                </a:solidFill>
              </a:rPr>
              <a:t>Wikimedia</a:t>
            </a:r>
            <a:r>
              <a:rPr lang="cs-CZ" sz="1300" i="1" dirty="0">
                <a:solidFill>
                  <a:schemeClr val="tx1"/>
                </a:solidFill>
              </a:rPr>
              <a:t> </a:t>
            </a:r>
            <a:r>
              <a:rPr lang="cs-CZ" sz="1300" i="1" dirty="0" err="1">
                <a:solidFill>
                  <a:schemeClr val="tx1"/>
                </a:solidFill>
              </a:rPr>
              <a:t>Commons</a:t>
            </a:r>
            <a:r>
              <a:rPr lang="cs-CZ" sz="1300" dirty="0">
                <a:solidFill>
                  <a:schemeClr val="tx1"/>
                </a:solidFill>
              </a:rPr>
              <a:t> [online]. [cit. </a:t>
            </a:r>
            <a:r>
              <a:rPr lang="cs-CZ" sz="1300" dirty="0" smtClean="0">
                <a:solidFill>
                  <a:schemeClr val="tx1"/>
                </a:solidFill>
              </a:rPr>
              <a:t>2.7.2013]. </a:t>
            </a:r>
            <a:r>
              <a:rPr lang="cs-CZ" sz="1300" dirty="0">
                <a:solidFill>
                  <a:schemeClr val="tx1"/>
                </a:solidFill>
              </a:rPr>
              <a:t>Dostupný na WWW: http://en.wikipedia.org/wiki/File:Lord_Byron_-_Childe_Harold%27s_Pilgimage_-_Dugdale_edition.jpg </a:t>
            </a:r>
            <a:endParaRPr lang="cs-CZ" sz="1300" dirty="0" smtClean="0">
              <a:solidFill>
                <a:schemeClr val="tx1"/>
              </a:solidFill>
            </a:endParaRPr>
          </a:p>
          <a:p>
            <a:pPr algn="l"/>
            <a:r>
              <a:rPr lang="en-US" sz="1300" dirty="0">
                <a:solidFill>
                  <a:schemeClr val="tx1"/>
                </a:solidFill>
              </a:rPr>
              <a:t>BYRON. </a:t>
            </a:r>
            <a:r>
              <a:rPr lang="en-US" sz="1300" i="1" dirty="0">
                <a:solidFill>
                  <a:schemeClr val="tx1"/>
                </a:solidFill>
              </a:rPr>
              <a:t>Child </a:t>
            </a:r>
            <a:r>
              <a:rPr lang="en-US" sz="1300" i="1" dirty="0" err="1">
                <a:solidFill>
                  <a:schemeClr val="tx1"/>
                </a:solidFill>
              </a:rPr>
              <a:t>haroldova</a:t>
            </a:r>
            <a:r>
              <a:rPr lang="en-US" sz="1300" i="1" dirty="0">
                <a:solidFill>
                  <a:schemeClr val="tx1"/>
                </a:solidFill>
              </a:rPr>
              <a:t> </a:t>
            </a:r>
            <a:r>
              <a:rPr lang="en-US" sz="1300" i="1" dirty="0" err="1">
                <a:solidFill>
                  <a:schemeClr val="tx1"/>
                </a:solidFill>
              </a:rPr>
              <a:t>pouť</a:t>
            </a:r>
            <a:r>
              <a:rPr lang="en-US" sz="1300" i="1" dirty="0">
                <a:solidFill>
                  <a:schemeClr val="tx1"/>
                </a:solidFill>
              </a:rPr>
              <a:t> - </a:t>
            </a:r>
            <a:r>
              <a:rPr lang="en-US" sz="1300" i="1" dirty="0" err="1">
                <a:solidFill>
                  <a:schemeClr val="tx1"/>
                </a:solidFill>
              </a:rPr>
              <a:t>ukázka</a:t>
            </a:r>
            <a:r>
              <a:rPr lang="en-US" sz="1300" dirty="0">
                <a:solidFill>
                  <a:schemeClr val="tx1"/>
                </a:solidFill>
              </a:rPr>
              <a:t> [online]. [cit. </a:t>
            </a:r>
            <a:r>
              <a:rPr lang="en-US" sz="1300" dirty="0" smtClean="0">
                <a:solidFill>
                  <a:schemeClr val="tx1"/>
                </a:solidFill>
              </a:rPr>
              <a:t>2.</a:t>
            </a:r>
            <a:r>
              <a:rPr lang="cs-CZ" sz="1300" dirty="0" smtClean="0">
                <a:solidFill>
                  <a:schemeClr val="tx1"/>
                </a:solidFill>
              </a:rPr>
              <a:t>7</a:t>
            </a:r>
            <a:r>
              <a:rPr lang="en-US" sz="1300" dirty="0" smtClean="0">
                <a:solidFill>
                  <a:schemeClr val="tx1"/>
                </a:solidFill>
              </a:rPr>
              <a:t>.201</a:t>
            </a:r>
            <a:r>
              <a:rPr lang="cs-CZ" sz="1300" dirty="0" smtClean="0">
                <a:solidFill>
                  <a:schemeClr val="tx1"/>
                </a:solidFill>
              </a:rPr>
              <a:t>3</a:t>
            </a:r>
            <a:r>
              <a:rPr lang="en-US" sz="1300" dirty="0" smtClean="0">
                <a:solidFill>
                  <a:schemeClr val="tx1"/>
                </a:solidFill>
              </a:rPr>
              <a:t>]. </a:t>
            </a:r>
            <a:r>
              <a:rPr lang="en-US" sz="1300" dirty="0" err="1">
                <a:solidFill>
                  <a:schemeClr val="tx1"/>
                </a:solidFill>
              </a:rPr>
              <a:t>Dostupný</a:t>
            </a:r>
            <a:r>
              <a:rPr lang="en-US" sz="1300" dirty="0">
                <a:solidFill>
                  <a:schemeClr val="tx1"/>
                </a:solidFill>
              </a:rPr>
              <a:t> </a:t>
            </a:r>
            <a:r>
              <a:rPr lang="en-US" sz="1300" dirty="0" err="1">
                <a:solidFill>
                  <a:schemeClr val="tx1"/>
                </a:solidFill>
              </a:rPr>
              <a:t>na</a:t>
            </a:r>
            <a:r>
              <a:rPr lang="en-US" sz="1300" dirty="0">
                <a:solidFill>
                  <a:schemeClr val="tx1"/>
                </a:solidFill>
              </a:rPr>
              <a:t> WWW: http://www.tommy-harold.estranky.cz/clanky/george-gordon-byron/childe-haroldova-pout/childe-haroldova-pout---zpev-treti.html </a:t>
            </a:r>
            <a:r>
              <a:rPr lang="cs-CZ" sz="13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1300" dirty="0">
                <a:solidFill>
                  <a:schemeClr val="tx1"/>
                </a:solidFill>
              </a:rPr>
              <a:t>BYRON. </a:t>
            </a:r>
            <a:r>
              <a:rPr lang="cs-CZ" sz="1300" i="1" dirty="0">
                <a:solidFill>
                  <a:schemeClr val="tx1"/>
                </a:solidFill>
              </a:rPr>
              <a:t>Wikicitáty</a:t>
            </a:r>
            <a:r>
              <a:rPr lang="cs-CZ" sz="1300" dirty="0">
                <a:solidFill>
                  <a:schemeClr val="tx1"/>
                </a:solidFill>
              </a:rPr>
              <a:t> [online]. [cit. </a:t>
            </a:r>
            <a:r>
              <a:rPr lang="cs-CZ" sz="1300" dirty="0" smtClean="0">
                <a:solidFill>
                  <a:schemeClr val="tx1"/>
                </a:solidFill>
              </a:rPr>
              <a:t>2.7.2013]. </a:t>
            </a:r>
            <a:r>
              <a:rPr lang="cs-CZ" sz="1300" dirty="0">
                <a:solidFill>
                  <a:schemeClr val="tx1"/>
                </a:solidFill>
              </a:rPr>
              <a:t>Dostupný na WWW: http://cs.wikiquote.org/wiki/George_Gordon_Byron </a:t>
            </a:r>
            <a:r>
              <a:rPr lang="cs-CZ" sz="1300" dirty="0" smtClean="0">
                <a:solidFill>
                  <a:schemeClr val="tx1"/>
                </a:solidFill>
              </a:rPr>
              <a:t>  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smtClean="0">
                <a:solidFill>
                  <a:schemeClr val="tx1"/>
                </a:solidFill>
                <a:effectLst/>
              </a:rPr>
              <a:t> </a:t>
            </a:r>
            <a:endParaRPr lang="cs-CZ" sz="1100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675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1310</Words>
  <Application>Microsoft Office PowerPoint</Application>
  <PresentationFormat>Předvádění na obrazovce (16:9)</PresentationFormat>
  <Paragraphs>120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GEORGE GORDON BYRON</vt:lpstr>
      <vt:lpstr>GEORGE GORDON BYRON ÚVOD</vt:lpstr>
      <vt:lpstr>GEORGE GORDON BYRON ŽIVOTNÍ OSUDY</vt:lpstr>
      <vt:lpstr>GEORGE GORDON BYRON ŽIVOTNÍ OSUDY</vt:lpstr>
      <vt:lpstr>GEORGE GORDON BYRON DÍLO</vt:lpstr>
      <vt:lpstr>GEORGE GORDON BYRON DÍLO</vt:lpstr>
      <vt:lpstr>GEORGE GORDON BYRON DÍLO</vt:lpstr>
      <vt:lpstr>GEORGE GORDON BYRON DÍLO</vt:lpstr>
      <vt:lpstr>GEORGE GORDON BYRON CITÁTY</vt:lpstr>
      <vt:lpstr>GEORGE GORDON BYRON </vt:lpstr>
      <vt:lpstr>GEORGE GORDON BYRON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39</cp:revision>
  <dcterms:created xsi:type="dcterms:W3CDTF">2014-05-01T16:33:35Z</dcterms:created>
  <dcterms:modified xsi:type="dcterms:W3CDTF">2014-05-02T09:21:28Z</dcterms:modified>
</cp:coreProperties>
</file>