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  <p:sldMasterId id="2147483773" r:id="rId2"/>
  </p:sldMasterIdLst>
  <p:notesMasterIdLst>
    <p:notesMasterId r:id="rId34"/>
  </p:notesMasterIdLst>
  <p:sldIdLst>
    <p:sldId id="256" r:id="rId3"/>
    <p:sldId id="267" r:id="rId4"/>
    <p:sldId id="279" r:id="rId5"/>
    <p:sldId id="276" r:id="rId6"/>
    <p:sldId id="268" r:id="rId7"/>
    <p:sldId id="295" r:id="rId8"/>
    <p:sldId id="269" r:id="rId9"/>
    <p:sldId id="270" r:id="rId10"/>
    <p:sldId id="271" r:id="rId11"/>
    <p:sldId id="272" r:id="rId12"/>
    <p:sldId id="273" r:id="rId13"/>
    <p:sldId id="274" r:id="rId14"/>
    <p:sldId id="278" r:id="rId15"/>
    <p:sldId id="275" r:id="rId16"/>
    <p:sldId id="277" r:id="rId17"/>
    <p:sldId id="282" r:id="rId18"/>
    <p:sldId id="283" r:id="rId19"/>
    <p:sldId id="284" r:id="rId20"/>
    <p:sldId id="285" r:id="rId21"/>
    <p:sldId id="280" r:id="rId22"/>
    <p:sldId id="286" r:id="rId23"/>
    <p:sldId id="287" r:id="rId24"/>
    <p:sldId id="288" r:id="rId25"/>
    <p:sldId id="281" r:id="rId26"/>
    <p:sldId id="289" r:id="rId27"/>
    <p:sldId id="290" r:id="rId28"/>
    <p:sldId id="291" r:id="rId29"/>
    <p:sldId id="292" r:id="rId30"/>
    <p:sldId id="293" r:id="rId31"/>
    <p:sldId id="294" r:id="rId32"/>
    <p:sldId id="266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80" autoAdjust="0"/>
    <p:restoredTop sz="76570" autoAdjust="0"/>
  </p:normalViewPr>
  <p:slideViewPr>
    <p:cSldViewPr>
      <p:cViewPr>
        <p:scale>
          <a:sx n="100" d="100"/>
          <a:sy n="100" d="100"/>
        </p:scale>
        <p:origin x="-2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500CEF-2175-42F8-BB1B-1929B5666A03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23FBF2-9208-4AAE-AA52-EA28669F99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2868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3FBF2-9208-4AAE-AA52-EA28669F990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3FBF2-9208-4AAE-AA52-EA28669F990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3FBF2-9208-4AAE-AA52-EA28669F9907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nikleobce.cz/index.php?detail=124067" TargetMode="Externa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Dějiny města Svitavy v letech 1938 - 1945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Ivana </a:t>
            </a:r>
            <a:r>
              <a:rPr lang="cs-CZ" dirty="0" err="1" smtClean="0"/>
              <a:t>Pavlišová</a:t>
            </a:r>
            <a:endParaRPr lang="cs-CZ" dirty="0"/>
          </a:p>
        </p:txBody>
      </p:sp>
      <p:sp>
        <p:nvSpPr>
          <p:cNvPr id="4" name="Měsíc 3"/>
          <p:cNvSpPr/>
          <p:nvPr/>
        </p:nvSpPr>
        <p:spPr>
          <a:xfrm rot="16200000">
            <a:off x="3937620" y="1651620"/>
            <a:ext cx="1268760" cy="9144000"/>
          </a:xfrm>
          <a:prstGeom prst="moon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ěsíc 4"/>
          <p:cNvSpPr/>
          <p:nvPr/>
        </p:nvSpPr>
        <p:spPr>
          <a:xfrm rot="5400000">
            <a:off x="4100350" y="-4100350"/>
            <a:ext cx="943300" cy="9144001"/>
          </a:xfrm>
          <a:prstGeom prst="moon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>
            <a:normAutofit fontScale="90000"/>
          </a:bodyPr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smtClean="0"/>
              <a:t>VY_32_INOVACE_4.DE.07</a:t>
            </a:r>
            <a:endParaRPr lang="cs-CZ" sz="1200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listopad </a:t>
            </a:r>
            <a:r>
              <a:rPr lang="cs-CZ" sz="1200" dirty="0" smtClean="0"/>
              <a:t>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4</a:t>
            </a:r>
            <a:r>
              <a:rPr lang="cs-CZ" sz="1200" dirty="0" smtClean="0"/>
              <a:t>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- čtyřleté gymnázium (RVP-G), 4.,8.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 -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22447383"/>
              </p:ext>
            </p:extLst>
          </p:nvPr>
        </p:nvGraphicFramePr>
        <p:xfrm>
          <a:off x="981405" y="2996952"/>
          <a:ext cx="7429552" cy="1005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266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Kulturní</a:t>
                      </a:r>
                      <a:r>
                        <a:rPr lang="cs-CZ" sz="1200" baseline="0" dirty="0" smtClean="0"/>
                        <a:t> a regionální dějiny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71600" y="4293096"/>
            <a:ext cx="7429552" cy="129614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schemeClr val="accent4">
                    <a:lumMod val="50000"/>
                  </a:schemeClr>
                </a:solidFill>
              </a:rPr>
              <a:t>Materiál slouží k výuce regionálních dějin. Navazuje na dějiny Československa v pohnutém roku 1938 a během druhé světové války a ukazuje, jak se dané události odrazily v životě města. Zároveň zobrazuje specifickou situaci, a to v místě, které patřilo do tzv. Sudet a které  bylo připojeno k  Říši.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507288" cy="112474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cs-CZ" sz="2600" dirty="0" smtClean="0"/>
              <a:t>Poznáte, která část náměstí je na fotografii? Co z této fotografie můžeme soudit o roce 1938 ve Svitavách?</a:t>
            </a:r>
            <a:endParaRPr lang="cs-CZ" sz="2600" dirty="0"/>
          </a:p>
        </p:txBody>
      </p:sp>
      <p:pic>
        <p:nvPicPr>
          <p:cNvPr id="5" name="Obrázek 4" descr="dum0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1052736"/>
            <a:ext cx="6615916" cy="550845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6027003"/>
            <a:ext cx="7992888" cy="83099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dnešní náměstí Míru během války neslo jméno Adolfa Hitlera,  roku 1945 dostalo jméno maršála Stalina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00392" y="537321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Julius </a:t>
            </a:r>
            <a:r>
              <a:rPr lang="cs-CZ" dirty="0" err="1" smtClean="0"/>
              <a:t>Hönig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3400" dirty="0" smtClean="0"/>
              <a:t>Na předchozí fotografii byl zachycen Julius </a:t>
            </a:r>
            <a:r>
              <a:rPr lang="cs-CZ" sz="3400" dirty="0" err="1" smtClean="0"/>
              <a:t>Hönig</a:t>
            </a:r>
            <a:r>
              <a:rPr lang="cs-CZ" sz="3400" dirty="0" smtClean="0"/>
              <a:t>. Byl </a:t>
            </a:r>
            <a:r>
              <a:rPr lang="cs-CZ" sz="3400" dirty="0" err="1" smtClean="0"/>
              <a:t>svitavským</a:t>
            </a:r>
            <a:r>
              <a:rPr lang="cs-CZ" sz="3400" dirty="0" smtClean="0"/>
              <a:t> podnikatelem (po otci zdědil firmu na výrobu cementářského zboží) a zastával výrazně nacionalistické a protičeskoslovenské postoje. Stal se zakladatelem místní organizace Sudetoněmecké vlastenecké fronty a Sudetoněmecké strany. Po záboru pohraničí byl zvolen poslancem říšského sněmu. K 15. dubnu 1939 byl uveden do funkce krajského vedoucího NSDAP. </a:t>
            </a:r>
          </a:p>
          <a:p>
            <a:pPr algn="just"/>
            <a:r>
              <a:rPr lang="cs-CZ" sz="3400" dirty="0" smtClean="0"/>
              <a:t>V květnu 1945 spáchal sebevraždu, zastřelil se v lese poblíž silnice vedoucí z Mikulče do Kukle.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1938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>
            <a:noAutofit/>
          </a:bodyPr>
          <a:lstStyle/>
          <a:p>
            <a:pPr algn="just"/>
            <a:r>
              <a:rPr lang="cs-CZ" sz="2600" dirty="0" smtClean="0"/>
              <a:t>16. března Konrád </a:t>
            </a:r>
            <a:r>
              <a:rPr lang="cs-CZ" sz="2600" dirty="0" err="1" smtClean="0"/>
              <a:t>Henlein</a:t>
            </a:r>
            <a:r>
              <a:rPr lang="cs-CZ" sz="2600" dirty="0" smtClean="0"/>
              <a:t> oslovil všechny české Němce s požadavkem, aby se připojili k </a:t>
            </a:r>
            <a:r>
              <a:rPr lang="cs-CZ" sz="2600" dirty="0" err="1" smtClean="0"/>
              <a:t>SdP</a:t>
            </a:r>
            <a:r>
              <a:rPr lang="cs-CZ" sz="2600" dirty="0" smtClean="0"/>
              <a:t>. Tato výzva znamenala faktický konec německých politických stran. Již 24. března splynula ve městě německá křesťansko-sociální strana s </a:t>
            </a:r>
            <a:r>
              <a:rPr lang="cs-CZ" sz="2600" dirty="0" err="1" smtClean="0"/>
              <a:t>SdP</a:t>
            </a:r>
            <a:r>
              <a:rPr lang="cs-CZ" sz="26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21. března uspořádala Čsl. </a:t>
            </a:r>
            <a:r>
              <a:rPr lang="cs-CZ" sz="2800" dirty="0" err="1" smtClean="0"/>
              <a:t>soc</a:t>
            </a:r>
            <a:r>
              <a:rPr lang="cs-CZ" sz="2800" dirty="0" smtClean="0"/>
              <a:t>. demokracie za účasti všech českých spolků v Národním domě manifestaci pod heslem </a:t>
            </a:r>
            <a:r>
              <a:rPr lang="cs-CZ" sz="2800" i="1" dirty="0" smtClean="0"/>
              <a:t>Za demokracii, republiku a nedotknutelnost státních hranic</a:t>
            </a:r>
            <a:r>
              <a:rPr lang="cs-CZ" sz="2800" dirty="0" smtClean="0"/>
              <a:t>, z manifestace odeslána rezoluce kanceláři prezidenta republiky, v níž se uvádělo: </a:t>
            </a:r>
            <a:r>
              <a:rPr lang="cs-CZ" sz="2800" i="1" dirty="0" smtClean="0"/>
              <a:t>...účastníci manifestace … jsou připraveni v případě potřeby hájit hranice naší milované demokratické republiky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2600" dirty="0" smtClean="0"/>
              <a:t>1. května proběhly velké oslavy Svátku práce. V dopoledních hodinách pořádala své oslavy </a:t>
            </a:r>
            <a:r>
              <a:rPr lang="cs-CZ" sz="2600" dirty="0" err="1" smtClean="0"/>
              <a:t>SdP</a:t>
            </a:r>
            <a:r>
              <a:rPr lang="cs-CZ" sz="2600" dirty="0" smtClean="0"/>
              <a:t>, zúčastnilo se jich 15 - 20 000 lidí, přijeli stoupenci strany i z okolních vesnic. Uskutečnil se průvod městem pod </a:t>
            </a:r>
            <a:r>
              <a:rPr lang="cs-CZ" sz="2600" i="1" dirty="0" smtClean="0"/>
              <a:t>heslem Pro Adolfa a pro Konráda. </a:t>
            </a:r>
          </a:p>
          <a:p>
            <a:pPr algn="just"/>
            <a:r>
              <a:rPr lang="cs-CZ" sz="2600" dirty="0" smtClean="0"/>
              <a:t>V odpoledních hodinách se uskutečnily české prvomájové oslavy, kterých se zúčastnilo kolem 3 000 lidí, byli tady Češi z okolních obcí a měst - Poličky, Litomyšle, České Třebové atd.). Heslem demonstrace bylo </a:t>
            </a:r>
            <a:r>
              <a:rPr lang="cs-CZ" sz="2600" i="1" dirty="0" smtClean="0"/>
              <a:t>Za české Svitavy</a:t>
            </a:r>
            <a:r>
              <a:rPr lang="cs-CZ" sz="2600" dirty="0" smtClean="0"/>
              <a:t>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5069160"/>
          </a:xfrm>
        </p:spPr>
        <p:txBody>
          <a:bodyPr>
            <a:normAutofit/>
          </a:bodyPr>
          <a:lstStyle/>
          <a:p>
            <a:pPr algn="just"/>
            <a:r>
              <a:rPr lang="cs-CZ" sz="2600" dirty="0" smtClean="0"/>
              <a:t>18. července byl ve </a:t>
            </a:r>
            <a:r>
              <a:rPr lang="cs-CZ" sz="2600" dirty="0" err="1" smtClean="0"/>
              <a:t>svitavském</a:t>
            </a:r>
            <a:r>
              <a:rPr lang="cs-CZ" sz="2600" dirty="0" smtClean="0"/>
              <a:t> hotelu </a:t>
            </a:r>
            <a:r>
              <a:rPr lang="cs-CZ" sz="2600" dirty="0" err="1" smtClean="0"/>
              <a:t>Ungar</a:t>
            </a:r>
            <a:r>
              <a:rPr lang="cs-CZ" sz="2600" dirty="0" smtClean="0"/>
              <a:t> zatčen za protistátní činnost agent německé výzvědné služby </a:t>
            </a:r>
            <a:r>
              <a:rPr lang="cs-CZ" sz="2600" dirty="0" err="1" smtClean="0"/>
              <a:t>abwehr</a:t>
            </a:r>
            <a:r>
              <a:rPr lang="cs-CZ" sz="2600" dirty="0" smtClean="0"/>
              <a:t> Oskar Schindler. Po amnestii ze 7. října byl však propuštěn.</a:t>
            </a:r>
          </a:p>
          <a:p>
            <a:pPr algn="just"/>
            <a:r>
              <a:rPr lang="cs-CZ" sz="2600" dirty="0" smtClean="0"/>
              <a:t>Na konec měsíce srpna byl naplánován noční shoz zbraní v Mor. </a:t>
            </a:r>
            <a:r>
              <a:rPr lang="cs-CZ" sz="2600" dirty="0" err="1" smtClean="0"/>
              <a:t>Lačnově</a:t>
            </a:r>
            <a:r>
              <a:rPr lang="cs-CZ" sz="2600" dirty="0" smtClean="0"/>
              <a:t>. Příletu letadla se asi 40 příslušníků FS nedočkalo kvůli nepřízni počasí. Zbraně měly být údajně použity k možnému pokusu členů FS vpadnout v případě války do zad bojující čsl. armádě. Tehdy začali někteří němečtí branci ze </a:t>
            </a:r>
            <a:r>
              <a:rPr lang="cs-CZ" sz="2600" dirty="0" err="1" smtClean="0"/>
              <a:t>Svitavska</a:t>
            </a:r>
            <a:r>
              <a:rPr lang="cs-CZ" sz="2600" dirty="0" smtClean="0"/>
              <a:t> překračovat ilegálně hranice, aby se vyhnuli vojenské službě v čsl. armádě.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po Mnichovu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3100" dirty="0" smtClean="0"/>
              <a:t>5. října v noci hlásil rozhlas poprvé rozsah záboru V. pásma, do kterého náležely i Svitavy.</a:t>
            </a:r>
          </a:p>
          <a:p>
            <a:pPr algn="just"/>
            <a:r>
              <a:rPr lang="cs-CZ" sz="3100" dirty="0" smtClean="0"/>
              <a:t>6. října začalo stěhování českých úřadů ze Svitav.</a:t>
            </a:r>
          </a:p>
          <a:p>
            <a:pPr algn="just"/>
            <a:r>
              <a:rPr lang="cs-CZ" sz="3100" dirty="0" smtClean="0"/>
              <a:t>9. října během noci byli odsunuti policisté Státního policejního úřadu ve Svitavách, 20 příslušníků policie se přesunulo do Blanska, 6 policistů zůstalo ve Svitavách. </a:t>
            </a:r>
          </a:p>
          <a:p>
            <a:pPr algn="just"/>
            <a:r>
              <a:rPr lang="cs-CZ" sz="3100" dirty="0" smtClean="0"/>
              <a:t>Ve městě panoval čilý ruch - konaly se přípravy na přivítání německého vojska, prováděla se výzdoba ulic, náměstí, domů. Ve farním kostele na náměstí byla sloužena děkovná mše.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277071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10. října byly Svitavy obsazeny německým vojskem, staly se součástí Třetí říše.</a:t>
            </a:r>
          </a:p>
          <a:p>
            <a:pPr algn="just"/>
            <a:r>
              <a:rPr lang="cs-CZ" dirty="0" smtClean="0"/>
              <a:t>11. října, hned první den po obsazení města německou armádou, začaly odvody k oddílům SS. Ve dnech 21. a 25. října se konaly i odvody dobrovolníků do německé armády, a to ročníků 1915 - 1920.</a:t>
            </a:r>
          </a:p>
          <a:p>
            <a:pPr algn="just"/>
            <a:r>
              <a:rPr lang="cs-CZ" dirty="0" smtClean="0"/>
              <a:t>Do 31. října musela být ukončena veškerá činnost všech spolků ve Svitavách s výjimkou nacistických. Spolky musely provést vyúčtování a likvidaci majetku. Do tohoto data pracovalo ve městě téměř 150 spolků.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Antisemitismus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402425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3. listopadu začala likvidace židovského hřbitova a modlitebny ve Svitavách, která vyvrcholila 10. listopadu tzv. Křišťálovou nocí, během níž nacisté zaútočili na  synagogy a další židovské budovy v celé Říši, vyplenili je a zapálili. 10. listopadu v dopoledních hodinách byla zapálena </a:t>
            </a:r>
            <a:r>
              <a:rPr lang="cs-CZ" dirty="0" err="1" smtClean="0"/>
              <a:t>svitavská</a:t>
            </a:r>
            <a:r>
              <a:rPr lang="cs-CZ" dirty="0" smtClean="0"/>
              <a:t> synagoga.</a:t>
            </a:r>
          </a:p>
          <a:p>
            <a:pPr algn="just"/>
            <a:r>
              <a:rPr lang="cs-CZ" dirty="0" smtClean="0"/>
              <a:t>Zaniklá </a:t>
            </a:r>
            <a:r>
              <a:rPr lang="cs-CZ" dirty="0" err="1" smtClean="0">
                <a:hlinkClick r:id="rId2"/>
              </a:rPr>
              <a:t>svitavská</a:t>
            </a:r>
            <a:r>
              <a:rPr lang="cs-CZ" dirty="0" smtClean="0">
                <a:hlinkClick r:id="rId2"/>
              </a:rPr>
              <a:t> synagoga </a:t>
            </a:r>
            <a:r>
              <a:rPr lang="cs-CZ" dirty="0" smtClean="0"/>
              <a:t>a dnešní obraz místa, kde stávala.</a:t>
            </a:r>
          </a:p>
          <a:p>
            <a:pPr algn="just"/>
            <a:r>
              <a:rPr lang="cs-CZ" dirty="0" smtClean="0"/>
              <a:t>1. ledna 1939 vstoupily v platnost na obsazeném území rasistické norimberské zákony, od 1. března potom platily i říšské trestní zákony.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V prvních lednových dnech převzala definitivně správu </a:t>
            </a:r>
            <a:r>
              <a:rPr lang="cs-CZ" dirty="0" err="1" smtClean="0"/>
              <a:t>svitavské</a:t>
            </a:r>
            <a:r>
              <a:rPr lang="cs-CZ" dirty="0" smtClean="0"/>
              <a:t> pobočky </a:t>
            </a:r>
            <a:r>
              <a:rPr lang="cs-CZ" sz="2800" dirty="0" smtClean="0"/>
              <a:t>československé</a:t>
            </a:r>
            <a:r>
              <a:rPr lang="cs-CZ" dirty="0" smtClean="0"/>
              <a:t> Union banky Německá banka v Berlíně.</a:t>
            </a:r>
          </a:p>
          <a:p>
            <a:pPr algn="just"/>
            <a:r>
              <a:rPr lang="cs-CZ" dirty="0" smtClean="0"/>
              <a:t>Začátkem dubna </a:t>
            </a:r>
            <a:r>
              <a:rPr lang="cs-CZ" dirty="0" err="1" smtClean="0"/>
              <a:t>Zwittauer</a:t>
            </a:r>
            <a:r>
              <a:rPr lang="cs-CZ" dirty="0" smtClean="0"/>
              <a:t> </a:t>
            </a:r>
            <a:r>
              <a:rPr lang="cs-CZ" dirty="0" err="1" smtClean="0"/>
              <a:t>Nachrichten</a:t>
            </a:r>
            <a:r>
              <a:rPr lang="cs-CZ" dirty="0" smtClean="0"/>
              <a:t> oznámily, že byla ukončena arizace největší </a:t>
            </a:r>
            <a:r>
              <a:rPr lang="cs-CZ" dirty="0" err="1" smtClean="0"/>
              <a:t>svitavské</a:t>
            </a:r>
            <a:r>
              <a:rPr lang="cs-CZ" dirty="0" smtClean="0"/>
              <a:t> firmy H. </a:t>
            </a:r>
            <a:r>
              <a:rPr lang="cs-CZ" dirty="0" err="1" smtClean="0"/>
              <a:t>Klinger</a:t>
            </a:r>
            <a:r>
              <a:rPr lang="cs-CZ" dirty="0" smtClean="0"/>
              <a:t>. Arizací byla pověřena firma </a:t>
            </a:r>
            <a:r>
              <a:rPr lang="cs-CZ" dirty="0" err="1" smtClean="0"/>
              <a:t>Barthel</a:t>
            </a:r>
            <a:r>
              <a:rPr lang="cs-CZ" dirty="0" smtClean="0"/>
              <a:t> &amp; Co. Sídlem celého podniku, který měl kolem 2 000 zaměstnanců (z toho téměř 1 700 ve Svitavách),  zůstala Vídeň.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Svitavy součástí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968551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dirty="0" smtClean="0"/>
              <a:t>Začátkem ledna došlo ke sloučení týdeníku </a:t>
            </a:r>
            <a:r>
              <a:rPr lang="cs-CZ" dirty="0" err="1" smtClean="0"/>
              <a:t>Grenzpost</a:t>
            </a:r>
            <a:r>
              <a:rPr lang="cs-CZ" dirty="0" smtClean="0"/>
              <a:t> a </a:t>
            </a:r>
            <a:r>
              <a:rPr lang="cs-CZ" dirty="0" err="1" smtClean="0"/>
              <a:t>Zwittauer</a:t>
            </a:r>
            <a:r>
              <a:rPr lang="cs-CZ" dirty="0" smtClean="0"/>
              <a:t> </a:t>
            </a:r>
            <a:r>
              <a:rPr lang="cs-CZ" dirty="0" err="1" smtClean="0"/>
              <a:t>Nachrichten</a:t>
            </a:r>
            <a:r>
              <a:rPr lang="cs-CZ" dirty="0" smtClean="0"/>
              <a:t>. Proklamovaným cílem měl být vznik jediného vlasteneckého týdeníku této části </a:t>
            </a:r>
            <a:r>
              <a:rPr lang="cs-CZ" dirty="0" err="1" smtClean="0"/>
              <a:t>Hřebečska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8. května byl </a:t>
            </a:r>
            <a:r>
              <a:rPr lang="cs-CZ" dirty="0" err="1" smtClean="0"/>
              <a:t>Konrad</a:t>
            </a:r>
            <a:r>
              <a:rPr lang="cs-CZ" dirty="0" smtClean="0"/>
              <a:t> </a:t>
            </a:r>
            <a:r>
              <a:rPr lang="cs-CZ" dirty="0" err="1" smtClean="0"/>
              <a:t>Henlein</a:t>
            </a:r>
            <a:r>
              <a:rPr lang="cs-CZ" dirty="0" smtClean="0"/>
              <a:t> jmenován čestným občanem města.</a:t>
            </a:r>
          </a:p>
          <a:p>
            <a:pPr algn="just"/>
            <a:r>
              <a:rPr lang="cs-CZ" dirty="0" smtClean="0"/>
              <a:t>23. - 25. června byly ve Svitavách pořádány první slavnosti </a:t>
            </a:r>
            <a:r>
              <a:rPr lang="cs-CZ" dirty="0" err="1" smtClean="0"/>
              <a:t>Hitlerjugend</a:t>
            </a:r>
            <a:r>
              <a:rPr lang="cs-CZ" dirty="0" smtClean="0"/>
              <a:t> pro okresy Svitavy a Mor. Třebová. Asi 2 500 účastníků se utkalo v atletice, pětiboji a plavání.</a:t>
            </a:r>
          </a:p>
          <a:p>
            <a:pPr algn="just"/>
            <a:r>
              <a:rPr lang="cs-CZ" dirty="0" smtClean="0"/>
              <a:t>V červenci došlo ke sjednocení všech pěveckých sborů ve městě do jediného   Pěveckého spolku ve Svitavách (</a:t>
            </a:r>
            <a:r>
              <a:rPr lang="cs-CZ" dirty="0" err="1" smtClean="0"/>
              <a:t>Singverein</a:t>
            </a:r>
            <a:r>
              <a:rPr lang="cs-CZ" dirty="0" smtClean="0"/>
              <a:t> </a:t>
            </a:r>
            <a:r>
              <a:rPr lang="cs-CZ" dirty="0" err="1" smtClean="0"/>
              <a:t>Zwittau</a:t>
            </a:r>
            <a:r>
              <a:rPr lang="cs-CZ" dirty="0" smtClean="0"/>
              <a:t>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Počátek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968551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sz="2800" dirty="0" smtClean="0"/>
              <a:t>28. srpna byl v Sudetech zaveden lístkový systém v zásobování potravinami. Po napadení Polska se přešlo na vázané hospodářství,  byly zavedeny odběrní poukazy na různé druhy zboží (boty, benzín, šatenky na oděvy atd.).</a:t>
            </a:r>
          </a:p>
          <a:p>
            <a:pPr algn="just"/>
            <a:r>
              <a:rPr lang="cs-CZ" sz="2800" dirty="0" smtClean="0"/>
              <a:t>K 1. září byl v Sudetské župě zakázán spolek </a:t>
            </a:r>
            <a:r>
              <a:rPr lang="cs-CZ" sz="2800" dirty="0" err="1" smtClean="0"/>
              <a:t>Bibelforscher</a:t>
            </a:r>
            <a:r>
              <a:rPr lang="cs-CZ" sz="2800" dirty="0" smtClean="0"/>
              <a:t> (Svědci Jehovovi), jeho členové byli poté pronásledováni, mnozí skončili v koncentračních táborech.  </a:t>
            </a:r>
          </a:p>
          <a:p>
            <a:pPr algn="just"/>
            <a:r>
              <a:rPr lang="cs-CZ" sz="2800" dirty="0" smtClean="0"/>
              <a:t>Ve Svitavách byl zřízen první pracovní tábor pro zajatce a totálně nasazené, jejichž počet stále narůstal, takže koncem března jich bylo ve Svitavách 7 201.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1940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sz="2800" dirty="0" smtClean="0"/>
              <a:t>Od jarních měsíců tohoto roku neuplynul ani týden, aby některý z vojáků pocházejících ze Svitav a bojujících na frontách světové války nebyl vyznamenán železným křížem.</a:t>
            </a:r>
          </a:p>
          <a:p>
            <a:pPr algn="just"/>
            <a:r>
              <a:rPr lang="cs-CZ" sz="2800" dirty="0" smtClean="0"/>
              <a:t>Od července se začal projevovat ve Svitavách a v blízkém okolí nedostatek pracovních sil v některých výrobních oblastech (tabáková továrna, J. H. </a:t>
            </a:r>
            <a:r>
              <a:rPr lang="cs-CZ" sz="2800" dirty="0" err="1" smtClean="0"/>
              <a:t>Bergmann</a:t>
            </a:r>
            <a:r>
              <a:rPr lang="cs-CZ" sz="2800" dirty="0" smtClean="0"/>
              <a:t> atd.). Situace byla o prázdninách řešena povinnou týdenní brigádou dívek ve věku 16 - 18 let.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968552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dirty="0" smtClean="0"/>
              <a:t>Od září rozhodlo zastupitelstvo přemístit devět  školních tříd,  později i mateřskou školu,  do  budovy sirotčince . Dosavadní prostory škol byly využívány k ubytování pro nově příchozí obyvatele, Němce z Volyně, </a:t>
            </a:r>
            <a:r>
              <a:rPr lang="cs-CZ" dirty="0" err="1" smtClean="0"/>
              <a:t>Haliče</a:t>
            </a:r>
            <a:r>
              <a:rPr lang="cs-CZ" dirty="0" smtClean="0"/>
              <a:t>. Besarábie.</a:t>
            </a:r>
          </a:p>
          <a:p>
            <a:pPr algn="just"/>
            <a:r>
              <a:rPr lang="cs-CZ" dirty="0" smtClean="0"/>
              <a:t>17. - 18. září proběhla v Elysiu přehlídka nazvaná </a:t>
            </a:r>
            <a:r>
              <a:rPr lang="cs-CZ" i="1" dirty="0" smtClean="0"/>
              <a:t>Oslava filmu</a:t>
            </a:r>
            <a:r>
              <a:rPr lang="cs-CZ" dirty="0" smtClean="0"/>
              <a:t>, kterou pořádaly místní skupiny NSDAP, krajský vzdělávací ústav a </a:t>
            </a:r>
            <a:r>
              <a:rPr lang="cs-CZ" dirty="0" err="1" smtClean="0"/>
              <a:t>Hitlerjugend</a:t>
            </a:r>
            <a:r>
              <a:rPr lang="cs-CZ" dirty="0" smtClean="0"/>
              <a:t>. Promítaly se propagandistické filmy </a:t>
            </a:r>
            <a:r>
              <a:rPr lang="cs-CZ" i="1" dirty="0" smtClean="0"/>
              <a:t>Pochod k Vůdci</a:t>
            </a:r>
            <a:r>
              <a:rPr lang="cs-CZ" dirty="0" smtClean="0"/>
              <a:t>, </a:t>
            </a:r>
            <a:r>
              <a:rPr lang="cs-CZ" i="1" dirty="0" smtClean="0"/>
              <a:t>Sudetští Němci se vrací domů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Na podzim se konaly oslavy „osvobození“ Svitav, kromě již tradičního nástupu se promítal dokument o záboru Svitav z roku 1938.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2600" dirty="0" smtClean="0"/>
              <a:t>Ve dnech 26. - 31. října byl v městském kině Elysium promítán dokumentární film </a:t>
            </a:r>
            <a:r>
              <a:rPr lang="cs-CZ" sz="2600" i="1" dirty="0" smtClean="0"/>
              <a:t>Žid </a:t>
            </a:r>
            <a:r>
              <a:rPr lang="cs-CZ" sz="2600" i="1" dirty="0" err="1" smtClean="0"/>
              <a:t>Süs</a:t>
            </a:r>
            <a:r>
              <a:rPr lang="cs-CZ" sz="2600" dirty="0" smtClean="0"/>
              <a:t>. Podle nacistického tisku vyvolal film ve Svitavách nejhlubší rozhořčení, protože </a:t>
            </a:r>
            <a:r>
              <a:rPr lang="cs-CZ" sz="2600" i="1" dirty="0" smtClean="0"/>
              <a:t>prý poukazoval na zhoubnou roli židovstva ve státním, hospodářském a kulturním životě</a:t>
            </a:r>
            <a:r>
              <a:rPr lang="cs-CZ" sz="2600" dirty="0" smtClean="0"/>
              <a:t> a </a:t>
            </a:r>
            <a:r>
              <a:rPr lang="cs-CZ" sz="2600" i="1" dirty="0" smtClean="0"/>
              <a:t>zároveň představil židovskou rasu ve správném světle</a:t>
            </a:r>
            <a:r>
              <a:rPr lang="cs-CZ" sz="2600" dirty="0" smtClean="0"/>
              <a:t>.</a:t>
            </a:r>
          </a:p>
          <a:p>
            <a:pPr algn="just"/>
            <a:r>
              <a:rPr lang="cs-CZ" sz="2600" dirty="0" smtClean="0"/>
              <a:t>Nacistická protižidovská kampaň na kulturním a ideologickém poli pokračovala i v dalších měsících.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1941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10. října 1941 si </a:t>
            </a:r>
            <a:r>
              <a:rPr lang="cs-CZ" dirty="0" err="1" smtClean="0"/>
              <a:t>svitavští</a:t>
            </a:r>
            <a:r>
              <a:rPr lang="cs-CZ" dirty="0" smtClean="0"/>
              <a:t> nacisté připomněli třetí výročí „osvobození“, konalo se slavnostní shromáždění v Elysiu, na návštěvu přijel Konrád </a:t>
            </a:r>
            <a:r>
              <a:rPr lang="cs-CZ" dirty="0" err="1" smtClean="0"/>
              <a:t>Henlein</a:t>
            </a:r>
            <a:r>
              <a:rPr lang="cs-CZ" dirty="0" smtClean="0"/>
              <a:t>, který v Elysiu promluvil k německým ženám a osvětlil jim </a:t>
            </a:r>
            <a:r>
              <a:rPr lang="cs-CZ" i="1" dirty="0" smtClean="0"/>
              <a:t>jaké jsou jejich povinnosti matek a manželek</a:t>
            </a:r>
            <a:r>
              <a:rPr lang="cs-CZ" dirty="0" smtClean="0"/>
              <a:t>, a řekl, že </a:t>
            </a:r>
            <a:r>
              <a:rPr lang="cs-CZ" i="1" dirty="0" smtClean="0"/>
              <a:t>...jejich oběť je veliká, ale nutná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areálu tzv. Šibeničního lesa začali </a:t>
            </a:r>
            <a:r>
              <a:rPr lang="cs-CZ" dirty="0" err="1" smtClean="0"/>
              <a:t>svitavští</a:t>
            </a:r>
            <a:r>
              <a:rPr lang="cs-CZ" dirty="0" smtClean="0"/>
              <a:t> němečtí občané budovat památník padlým „hrdinům“ ve II. světové válce. Monumentální památník se však nepodařilo dokončit.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556732" y="1268760"/>
            <a:ext cx="3053868" cy="1690757"/>
          </a:xfrm>
        </p:spPr>
        <p:txBody>
          <a:bodyPr>
            <a:normAutofit fontScale="90000"/>
          </a:bodyPr>
          <a:lstStyle/>
          <a:p>
            <a:r>
              <a:rPr lang="cs-CZ" sz="2900" dirty="0" smtClean="0"/>
              <a:t>Kdo byl Viktor </a:t>
            </a:r>
            <a:r>
              <a:rPr lang="cs-CZ" sz="2900" dirty="0" err="1" smtClean="0"/>
              <a:t>Felber</a:t>
            </a:r>
            <a:r>
              <a:rPr lang="cs-CZ" sz="2900" dirty="0" smtClean="0"/>
              <a:t>? Využijte fotografie.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obrázek 7"/>
          <p:cNvSpPr>
            <a:spLocks noGrp="1"/>
          </p:cNvSpPr>
          <p:nvPr>
            <p:ph type="pic" idx="1"/>
          </p:nvPr>
        </p:nvSpPr>
        <p:spPr/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 souvislostí s jakými událostmi byl 1. června roku 1942 popraven?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Kde obvykle tyto popravy probíhaly?</a:t>
            </a:r>
          </a:p>
          <a:p>
            <a:endParaRPr lang="cs-CZ" dirty="0"/>
          </a:p>
        </p:txBody>
      </p:sp>
      <p:pic>
        <p:nvPicPr>
          <p:cNvPr id="1026" name="Picture 2" descr="Soubor:Hradešínská 9, pam&amp;ecaron;tní deska - Viktor Felb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4286250" cy="5715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788024" y="59492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Viktor </a:t>
            </a:r>
            <a:r>
              <a:rPr lang="cs-CZ" dirty="0" err="1" smtClean="0"/>
              <a:t>Felber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06916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3400" dirty="0" smtClean="0"/>
              <a:t>Prof. ing. dr. </a:t>
            </a:r>
            <a:r>
              <a:rPr lang="cs-CZ" sz="3400" b="1" dirty="0" smtClean="0"/>
              <a:t>Viktor </a:t>
            </a:r>
            <a:r>
              <a:rPr lang="cs-CZ" sz="3400" b="1" dirty="0" err="1" smtClean="0"/>
              <a:t>Felber</a:t>
            </a:r>
            <a:r>
              <a:rPr lang="cs-CZ" sz="3400" dirty="0" smtClean="0"/>
              <a:t> se narodil ve Svitavách. Rodina se přestěhovala do Prahy. Zde vystudoval reálku a strojní inženýrství na vysoké škole technické.</a:t>
            </a:r>
          </a:p>
          <a:p>
            <a:pPr algn="just"/>
            <a:r>
              <a:rPr lang="cs-CZ" sz="3400" dirty="0" smtClean="0"/>
              <a:t>Stal se  profesorem technické mechaniky a termomechaniky na Českém vysokém učení technickém v Praze. </a:t>
            </a:r>
          </a:p>
          <a:p>
            <a:pPr algn="just"/>
            <a:r>
              <a:rPr lang="cs-CZ" sz="3400" dirty="0" smtClean="0"/>
              <a:t>V době druhé světové války byl členem Národně revolučního výboru inteligence. Jeho činnost však byla vyzrazena a  v roce 1942 byl zatčen a 1. června 1942 na kobyliské střelnici v Praze během stanného práva po atentátu na R. </a:t>
            </a:r>
            <a:r>
              <a:rPr lang="cs-CZ" sz="3400" dirty="0" err="1" smtClean="0"/>
              <a:t>Heydricha</a:t>
            </a:r>
            <a:r>
              <a:rPr lang="cs-CZ" sz="3400" dirty="0" smtClean="0"/>
              <a:t> popraven, a to i spolu se svým synem Juliem.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Soubor:Kobyl strel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96752"/>
            <a:ext cx="6624736" cy="496855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15616" y="332656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Kobyliská střelnice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28384" y="60932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1943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968551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7. března Konrád </a:t>
            </a:r>
            <a:r>
              <a:rPr lang="cs-CZ" dirty="0" err="1" smtClean="0"/>
              <a:t>Henlein</a:t>
            </a:r>
            <a:r>
              <a:rPr lang="cs-CZ" dirty="0" smtClean="0"/>
              <a:t> přijel na návštěvu </a:t>
            </a:r>
            <a:r>
              <a:rPr lang="cs-CZ" i="1" dirty="0" smtClean="0"/>
              <a:t>do svých milých Svitav</a:t>
            </a:r>
            <a:r>
              <a:rPr lang="cs-CZ" dirty="0" smtClean="0"/>
              <a:t> a měl projev v Elysiu.</a:t>
            </a:r>
          </a:p>
          <a:p>
            <a:pPr algn="just"/>
            <a:r>
              <a:rPr lang="cs-CZ" dirty="0" smtClean="0"/>
              <a:t>V polovině října oznámily úřady německým obyvatelům, že kvůli trvání vyhlášky o zatemnění, bude nutné, aby svíčky a světla na hřbitovech během nadcházející Památky zesnulých svítily pouze přes den.</a:t>
            </a:r>
          </a:p>
          <a:p>
            <a:pPr algn="just"/>
            <a:r>
              <a:rPr lang="cs-CZ" dirty="0" smtClean="0"/>
              <a:t>V důsledku naprostého nedostatku papíru byli i </a:t>
            </a:r>
            <a:r>
              <a:rPr lang="cs-CZ" dirty="0" err="1" smtClean="0"/>
              <a:t>svitavští</a:t>
            </a:r>
            <a:r>
              <a:rPr lang="cs-CZ" dirty="0" smtClean="0"/>
              <a:t> občané vyzváni úřady, aby k nadcházejícím vánočním svátkům neposílali žádná vánoční blahopřání. Již na počátku roku byli vyzváni, aby používali pro tento rok kalendáře z roku 1937.</a:t>
            </a:r>
          </a:p>
          <a:p>
            <a:r>
              <a:rPr lang="cs-CZ" dirty="0" smtClean="0"/>
              <a:t>Byly rekvírovány </a:t>
            </a:r>
            <a:r>
              <a:rPr lang="cs-CZ" dirty="0" err="1" smtClean="0"/>
              <a:t>svitavské</a:t>
            </a:r>
            <a:r>
              <a:rPr lang="cs-CZ" dirty="0" smtClean="0"/>
              <a:t> zvony.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556732" y="836713"/>
            <a:ext cx="3053868" cy="1512168"/>
          </a:xfrm>
        </p:spPr>
        <p:txBody>
          <a:bodyPr>
            <a:normAutofit/>
          </a:bodyPr>
          <a:lstStyle/>
          <a:p>
            <a:r>
              <a:rPr lang="cs-CZ" sz="2600" dirty="0" smtClean="0"/>
              <a:t>Kdo byl Richard Klouda?</a:t>
            </a:r>
            <a:endParaRPr lang="cs-CZ" sz="2600" dirty="0"/>
          </a:p>
        </p:txBody>
      </p:sp>
      <p:pic>
        <p:nvPicPr>
          <p:cNvPr id="9" name="Zástupný symbol pro obrázek 8" descr="dum03.jpg"/>
          <p:cNvPicPr>
            <a:picLocks noGrp="1" noChangeAspect="1"/>
          </p:cNvPicPr>
          <p:nvPr>
            <p:ph type="pic" idx="1"/>
          </p:nvPr>
        </p:nvPicPr>
        <p:blipFill>
          <a:blip r:embed="rId3" cstate="print"/>
          <a:srcRect t="9700" b="9700"/>
          <a:stretch>
            <a:fillRect/>
          </a:stretch>
        </p:blipFill>
        <p:spPr>
          <a:xfrm>
            <a:off x="107039" y="404664"/>
            <a:ext cx="5073389" cy="5688631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28. září v koncentračním táboře </a:t>
            </a:r>
            <a:r>
              <a:rPr lang="cs-CZ" sz="2600" dirty="0" err="1" smtClean="0"/>
              <a:t>Ravensbrück</a:t>
            </a:r>
            <a:r>
              <a:rPr lang="cs-CZ" sz="2600" dirty="0" smtClean="0"/>
              <a:t> zahynul Richard Klouda.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60212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Richard Klouda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Do Svitav se přistěhoval r.1911, jeho otec tu přijal místo ve firmě  Albrecht. On sám po vyučení pak pracoval v tabákové továrně. Stal se členem sociální demokracie ve Svitavách a působil i v jejím vedení. Byl spoluzakladatelem </a:t>
            </a:r>
            <a:r>
              <a:rPr lang="cs-CZ" sz="2600" dirty="0" err="1" smtClean="0"/>
              <a:t>svitavské</a:t>
            </a:r>
            <a:r>
              <a:rPr lang="cs-CZ" sz="2600" dirty="0" smtClean="0"/>
              <a:t> DTJ. V říjnu 1938 Svitavy opustil a žul v Českých Budějovicích, kde ho kvůli jeho odbojové činnosti zatklo gestapo. Prošel několika koncentračními tábory, v posledním z nich zemřel.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21087"/>
          </a:xfrm>
        </p:spPr>
        <p:txBody>
          <a:bodyPr>
            <a:normAutofit/>
          </a:bodyPr>
          <a:lstStyle/>
          <a:p>
            <a:r>
              <a:rPr lang="cs-CZ" sz="2600" dirty="0" smtClean="0"/>
              <a:t>18. ledna 1945 byla v budově dívčí školy zřízena ubytovna pro uprchlíky. Ti i v následujících měsících proudili do města.</a:t>
            </a:r>
          </a:p>
          <a:p>
            <a:r>
              <a:rPr lang="cs-CZ" sz="2600" dirty="0" smtClean="0"/>
              <a:t>29. ledna byla pro nedostatek uhlí zastavena práce ve </a:t>
            </a:r>
            <a:r>
              <a:rPr lang="cs-CZ" sz="2600" dirty="0" err="1" smtClean="0"/>
              <a:t>svitavských</a:t>
            </a:r>
            <a:r>
              <a:rPr lang="cs-CZ" sz="2600" dirty="0" smtClean="0"/>
              <a:t> textilních závodech, školáci měli uhelné prázdniny.</a:t>
            </a:r>
          </a:p>
          <a:p>
            <a:r>
              <a:rPr lang="cs-CZ" sz="2600" dirty="0" smtClean="0"/>
              <a:t>Přibližně od začátku měsíce února přestal sloužit telefon a telegraf pro potřeby civilních osob. Poštovní zásilky byly z větší části zadržovány na poště.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23. března museli patnáctiletí chlapci pomáhat při opevňovacích pracích. Budovaly se především protitankové překážky. Původně byli k opevňování využíváni především váleční zajatci, ale jak se přiblížila fronta, museli nastoupit i příslušníci </a:t>
            </a:r>
            <a:r>
              <a:rPr lang="cs-CZ" sz="2800" dirty="0" err="1" smtClean="0"/>
              <a:t>Hitlerjugend</a:t>
            </a:r>
            <a:r>
              <a:rPr lang="cs-CZ" sz="2800" dirty="0" smtClean="0"/>
              <a:t> a </a:t>
            </a:r>
            <a:r>
              <a:rPr lang="cs-CZ" sz="2800" dirty="0" err="1" smtClean="0"/>
              <a:t>Volkssturmu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16. dubna sovětská letadla svrhla nad městem velké množství letáků s výzvou německým vojákům a důstojníkům, aby zanechali marného boje.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16. dubna byli v pískovcovém lomu naproti městským jatkám zastřeleni dva mladí vojáci wehrmachtu </a:t>
            </a:r>
            <a:r>
              <a:rPr lang="cs-CZ" sz="2600" dirty="0" err="1" smtClean="0"/>
              <a:t>Helmuth</a:t>
            </a:r>
            <a:r>
              <a:rPr lang="cs-CZ" sz="2600" dirty="0" smtClean="0"/>
              <a:t> </a:t>
            </a:r>
            <a:r>
              <a:rPr lang="cs-CZ" sz="2600" dirty="0" err="1" smtClean="0"/>
              <a:t>Dörfl</a:t>
            </a:r>
            <a:r>
              <a:rPr lang="cs-CZ" sz="2600" dirty="0" smtClean="0"/>
              <a:t> a </a:t>
            </a:r>
            <a:r>
              <a:rPr lang="cs-CZ" sz="2600" dirty="0" err="1" smtClean="0"/>
              <a:t>Mathias</a:t>
            </a:r>
            <a:r>
              <a:rPr lang="cs-CZ" sz="2600" dirty="0" smtClean="0"/>
              <a:t> </a:t>
            </a:r>
            <a:r>
              <a:rPr lang="cs-CZ" sz="2600" dirty="0" err="1" smtClean="0"/>
              <a:t>Suschitz</a:t>
            </a:r>
            <a:r>
              <a:rPr lang="cs-CZ" sz="2600" dirty="0" smtClean="0"/>
              <a:t>, a to pro dezerci a zradu. Před smrtí jim udělil rozhřešení </a:t>
            </a:r>
            <a:r>
              <a:rPr lang="cs-CZ" sz="2600" dirty="0" err="1" smtClean="0"/>
              <a:t>svitavský</a:t>
            </a:r>
            <a:r>
              <a:rPr lang="cs-CZ" sz="2600" dirty="0" smtClean="0"/>
              <a:t> farář P. Hubert </a:t>
            </a:r>
            <a:r>
              <a:rPr lang="cs-CZ" sz="2600" dirty="0" err="1" smtClean="0"/>
              <a:t>Zolper</a:t>
            </a:r>
            <a:r>
              <a:rPr lang="cs-CZ" sz="2600" dirty="0" smtClean="0"/>
              <a:t>. Po městě nacisté vyvěsili červené plakáty s oznámením o jejich exekuci a s dovětkem, že </a:t>
            </a:r>
            <a:r>
              <a:rPr lang="cs-CZ" sz="2600" i="1" dirty="0" smtClean="0"/>
              <a:t>nechali kamarády svému osudu</a:t>
            </a:r>
            <a:r>
              <a:rPr lang="cs-CZ" sz="2600" dirty="0" smtClean="0"/>
              <a:t>.</a:t>
            </a:r>
          </a:p>
          <a:p>
            <a:r>
              <a:rPr lang="cs-CZ" sz="2600" dirty="0" smtClean="0"/>
              <a:t>5. května se ve Svitavách utvořil Revoluční národní výbor, v jeho čele stál Josef </a:t>
            </a:r>
            <a:r>
              <a:rPr lang="cs-CZ" sz="2600" dirty="0" err="1" smtClean="0"/>
              <a:t>Dědič</a:t>
            </a:r>
            <a:r>
              <a:rPr lang="cs-CZ" sz="2600" dirty="0" smtClean="0"/>
              <a:t>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8. května ustupující vojenské kolony a skupiny uprchlíků (především z Mohelnice a Nového Města na Moravě) proudily přes Svitavy až ve třech kolonách vedle sebe. Vojáci i uprchlíci byli špinaví, unavení a hladoví. Ve Svitavách byl zrušen polní špitál a téhož dne došlo k rozpuštění NSDAP a jejích organizací. Pravděpodobně spojenecký letec (podle svědectví však v letadle označeném nacistickými symboly) zaútočil na jeden ze statků v Mor. </a:t>
            </a:r>
            <a:r>
              <a:rPr lang="cs-CZ" sz="2800" dirty="0" err="1" smtClean="0"/>
              <a:t>Lačnově</a:t>
            </a:r>
            <a:r>
              <a:rPr lang="cs-CZ" sz="2800" dirty="0" smtClean="0"/>
              <a:t> a zapálil jej.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Osvobození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176464"/>
          </a:xfrm>
        </p:spPr>
        <p:txBody>
          <a:bodyPr>
            <a:normAutofit/>
          </a:bodyPr>
          <a:lstStyle/>
          <a:p>
            <a:r>
              <a:rPr lang="cs-CZ" sz="2600" dirty="0" smtClean="0"/>
              <a:t>9. května před desátou hodinnou ranní vjel do města první sovětský tank. Kolony sovětské armády projížděly městem až do nočních hodin. Těsně před příjezdem sovětských tanků dorazil na </a:t>
            </a:r>
            <a:r>
              <a:rPr lang="cs-CZ" sz="2600" dirty="0" err="1" smtClean="0"/>
              <a:t>svitavské</a:t>
            </a:r>
            <a:r>
              <a:rPr lang="cs-CZ" sz="2600" dirty="0" smtClean="0"/>
              <a:t> nádraží z České Třebové pancéřový vlak a nádraží se tak dostalo do českých rukou.</a:t>
            </a:r>
          </a:p>
          <a:p>
            <a:r>
              <a:rPr lang="cs-CZ" sz="2600" dirty="0" smtClean="0"/>
              <a:t>9. května v 17 hodin se konala ustavující schůze prozatímního NV, v jehož čele stál Josef </a:t>
            </a:r>
            <a:r>
              <a:rPr lang="cs-CZ" sz="2600" dirty="0" err="1" smtClean="0"/>
              <a:t>Dědič</a:t>
            </a:r>
            <a:r>
              <a:rPr lang="cs-CZ" sz="2600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9309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 odpoledních hodinách ve městě vypuklo první rabování, týkalo se obchodů s obuví, krejčovství, cukráren. Podíleli se na nich většinou pracovně nasazení a lidé z táborů (podle dobového svědectví chodili druhý den po Svitavách v krásných nových šatech), ale někdy i domácí obyvatelstvo. Vyskytly se i případy, kdy opilí vojáci Rudé armády olupovali chodce na ulici.</a:t>
            </a:r>
          </a:p>
          <a:p>
            <a:r>
              <a:rPr lang="cs-CZ" dirty="0" smtClean="0"/>
              <a:t>Rabování pokračovalo i v dalších dnech a především během dalších nocí. V márnici se začali hromadit mrtví. Nemohli však být pohřbeni, protože ve městě nebyl nikdo, kdo by je za dané situace pohřbil.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80920" cy="4608512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FIKEJZ, Radoslav a Vladimír VELEŠÍK. </a:t>
            </a:r>
            <a:r>
              <a:rPr lang="cs-CZ" sz="2000" i="1" dirty="0" smtClean="0"/>
              <a:t>Kronika města Svitavy</a:t>
            </a:r>
            <a:r>
              <a:rPr lang="cs-CZ" sz="2000" dirty="0" smtClean="0"/>
              <a:t>. Svitavy: Městské muzeum a galerie ve Svitavách, 2006, s. 216. ISBN 80-239-7488-2.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ŠJŮ. </a:t>
            </a:r>
            <a:r>
              <a:rPr lang="cs-CZ" sz="2000" i="1" dirty="0" err="1" smtClean="0"/>
              <a:t>Wikipedie</a:t>
            </a:r>
            <a:r>
              <a:rPr lang="cs-CZ" sz="2000" dirty="0" smtClean="0"/>
              <a:t> [online]. [cit. 2.12.2013]. Dostupný na WWW: http://cs.wikipedia.org/wiki/Soubor:Hrade%C5%A1%C3%ADnsk%C3%A1_9,_pam%C4%9Btn%C3%AD_deska_-_Viktor_Felber.jpg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KF. </a:t>
            </a:r>
            <a:r>
              <a:rPr lang="cs-CZ" sz="2000" i="1" dirty="0" err="1" smtClean="0"/>
              <a:t>Wikipedie</a:t>
            </a:r>
            <a:r>
              <a:rPr lang="cs-CZ" sz="2000" dirty="0" smtClean="0"/>
              <a:t> [online]. [cit. 2.12.2013]. Dostupný na WWW: http://cs.wikipedia.org/wiki/Soubor:Kobyl_strel2.jpg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FIKEJZ, Radoslav a Vladimír VELEŠÍK. </a:t>
            </a:r>
            <a:r>
              <a:rPr lang="cs-CZ" sz="2000" i="1" dirty="0" smtClean="0"/>
              <a:t>Kronika města Svitavy</a:t>
            </a:r>
            <a:r>
              <a:rPr lang="cs-CZ" sz="2000" dirty="0" smtClean="0"/>
              <a:t>. Svitavy: Městské muzeum a galerie ve Svitavách, 2006, s. 226. ISBN 80-239-7488-2.</a:t>
            </a:r>
          </a:p>
          <a:p>
            <a:pPr marL="457200" indent="-457200">
              <a:buNone/>
            </a:pPr>
            <a:r>
              <a:rPr lang="cs-CZ" sz="2000" dirty="0" smtClean="0"/>
              <a:t>FIKEJZ, Radoslav a Vladimír VELEŠÍK. </a:t>
            </a:r>
            <a:r>
              <a:rPr lang="cs-CZ" sz="2000" i="1" dirty="0" smtClean="0"/>
              <a:t>Kronika města Svitavy</a:t>
            </a:r>
            <a:r>
              <a:rPr lang="cs-CZ" sz="2000" dirty="0" smtClean="0"/>
              <a:t>. Svitavy: Městské muzeum a galerie ve Svitavách, 2006, 396 s. ISBN 80-239-7488-2.</a:t>
            </a:r>
          </a:p>
          <a:p>
            <a:pPr marL="457200" indent="-457200">
              <a:buNone/>
            </a:pPr>
            <a:r>
              <a:rPr lang="cs-CZ" sz="2000"/>
              <a:t>Veškeré hypertextové odkazy jsou platně ke dní vytvoření díla.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771</TotalTime>
  <Words>2020</Words>
  <Application>Microsoft Office PowerPoint</Application>
  <PresentationFormat>Předvádění na obrazovce (4:3)</PresentationFormat>
  <Paragraphs>121</Paragraphs>
  <Slides>31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31</vt:i4>
      </vt:variant>
    </vt:vector>
  </HeadingPairs>
  <TitlesOfParts>
    <vt:vector size="33" baseType="lpstr">
      <vt:lpstr>projekt_logo_cent</vt:lpstr>
      <vt:lpstr>Technický</vt:lpstr>
      <vt:lpstr>Dějiny města Svitavy v letech 1938 - 1945</vt:lpstr>
      <vt:lpstr>ANOTACE</vt:lpstr>
      <vt:lpstr>Poznáte, která část náměstí je na fotografii? Co z této fotografie můžeme soudit o roce 1938 ve Svitavách?</vt:lpstr>
      <vt:lpstr>Julius Hönig</vt:lpstr>
      <vt:lpstr>Rok 1938</vt:lpstr>
      <vt:lpstr>Snímek 6</vt:lpstr>
      <vt:lpstr>Snímek 7</vt:lpstr>
      <vt:lpstr>Snímek 8</vt:lpstr>
      <vt:lpstr>Období po Mnichovu</vt:lpstr>
      <vt:lpstr>Snímek 10</vt:lpstr>
      <vt:lpstr>Antisemitismus</vt:lpstr>
      <vt:lpstr>Arizace</vt:lpstr>
      <vt:lpstr>Svitavy součástí říše</vt:lpstr>
      <vt:lpstr>Počátek války</vt:lpstr>
      <vt:lpstr>Rok 1940</vt:lpstr>
      <vt:lpstr>Snímek 16</vt:lpstr>
      <vt:lpstr>Snímek 17</vt:lpstr>
      <vt:lpstr>Rok 1941</vt:lpstr>
      <vt:lpstr>Kdo byl Viktor Felber? Využijte fotografie. </vt:lpstr>
      <vt:lpstr>Viktor Felber</vt:lpstr>
      <vt:lpstr>Snímek 21</vt:lpstr>
      <vt:lpstr>Rok 1943</vt:lpstr>
      <vt:lpstr>Kdo byl Richard Klouda?</vt:lpstr>
      <vt:lpstr>Richard Klouda</vt:lpstr>
      <vt:lpstr>Konec války</vt:lpstr>
      <vt:lpstr>Snímek 26</vt:lpstr>
      <vt:lpstr>Snímek 27</vt:lpstr>
      <vt:lpstr> </vt:lpstr>
      <vt:lpstr>Osvobození</vt:lpstr>
      <vt:lpstr>Snímek 30</vt:lpstr>
      <vt:lpstr>Zdroje</vt:lpstr>
    </vt:vector>
  </TitlesOfParts>
  <Company>Gymnázium Svitavy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Dum</cp:lastModifiedBy>
  <cp:revision>30</cp:revision>
  <dcterms:created xsi:type="dcterms:W3CDTF">2012-07-02T08:03:24Z</dcterms:created>
  <dcterms:modified xsi:type="dcterms:W3CDTF">2014-05-02T10:06:00Z</dcterms:modified>
</cp:coreProperties>
</file>