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  <p:sldMasterId id="2147483773" r:id="rId2"/>
    <p:sldMasterId id="2147483785" r:id="rId3"/>
    <p:sldMasterId id="2147483797" r:id="rId4"/>
    <p:sldMasterId id="2147483809" r:id="rId5"/>
    <p:sldMasterId id="2147483833" r:id="rId6"/>
    <p:sldMasterId id="2147483845" r:id="rId7"/>
  </p:sldMasterIdLst>
  <p:sldIdLst>
    <p:sldId id="256" r:id="rId8"/>
    <p:sldId id="267" r:id="rId9"/>
    <p:sldId id="272" r:id="rId10"/>
    <p:sldId id="302" r:id="rId11"/>
    <p:sldId id="270" r:id="rId12"/>
    <p:sldId id="279" r:id="rId13"/>
    <p:sldId id="271" r:id="rId14"/>
    <p:sldId id="277" r:id="rId15"/>
    <p:sldId id="276" r:id="rId16"/>
    <p:sldId id="278" r:id="rId17"/>
    <p:sldId id="280" r:id="rId18"/>
    <p:sldId id="297" r:id="rId19"/>
    <p:sldId id="281" r:id="rId20"/>
    <p:sldId id="282" r:id="rId21"/>
    <p:sldId id="284" r:id="rId22"/>
    <p:sldId id="285" r:id="rId23"/>
    <p:sldId id="287" r:id="rId24"/>
    <p:sldId id="275" r:id="rId25"/>
    <p:sldId id="289" r:id="rId26"/>
    <p:sldId id="290" r:id="rId27"/>
    <p:sldId id="288" r:id="rId28"/>
    <p:sldId id="294" r:id="rId29"/>
    <p:sldId id="286" r:id="rId30"/>
    <p:sldId id="300" r:id="rId31"/>
    <p:sldId id="293" r:id="rId32"/>
    <p:sldId id="291" r:id="rId33"/>
    <p:sldId id="295" r:id="rId34"/>
    <p:sldId id="269" r:id="rId35"/>
    <p:sldId id="296" r:id="rId36"/>
    <p:sldId id="273" r:id="rId37"/>
    <p:sldId id="299" r:id="rId38"/>
    <p:sldId id="292" r:id="rId39"/>
    <p:sldId id="298" r:id="rId40"/>
    <p:sldId id="268" r:id="rId41"/>
    <p:sldId id="266" r:id="rId42"/>
    <p:sldId id="301" r:id="rId4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62" autoAdjust="0"/>
    <p:restoredTop sz="94660"/>
  </p:normalViewPr>
  <p:slideViewPr>
    <p:cSldViewPr>
      <p:cViewPr varScale="1">
        <p:scale>
          <a:sx n="103" d="100"/>
          <a:sy n="103" d="100"/>
        </p:scale>
        <p:origin x="-1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slide" Target="slides/slide3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 smtClean="0"/>
          </a:p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 smtClean="0"/>
          </a:p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 smtClean="0"/>
          </a:p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 smtClean="0"/>
          </a:p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 smtClean="0"/>
          </a:p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 smtClean="0"/>
          </a:p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uzeum.svitavy.cz/stale-exp/oskar-schindler/200-1/" TargetMode="External"/><Relationship Id="rId1" Type="http://schemas.openxmlformats.org/officeDocument/2006/relationships/slideLayout" Target="../slideLayouts/slideLayout5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bm8eaqE_314" TargetMode="External"/><Relationship Id="rId1" Type="http://schemas.openxmlformats.org/officeDocument/2006/relationships/slideLayout" Target="../slideLayouts/slideLayout2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u5YmVVDGE4w" TargetMode="External"/><Relationship Id="rId2" Type="http://schemas.openxmlformats.org/officeDocument/2006/relationships/hyperlink" Target="http://www.jewishvirtuallibrary.org/jsource/biography/schindler.html" TargetMode="External"/><Relationship Id="rId1" Type="http://schemas.openxmlformats.org/officeDocument/2006/relationships/slideLayout" Target="../slideLayouts/slideLayout26.xml"/><Relationship Id="rId4" Type="http://schemas.openxmlformats.org/officeDocument/2006/relationships/hyperlink" Target="http://www.muzeum.svitavy.cz/stale-expozice/oskar-schindler/26-1/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Eje4waZIGxo" TargetMode="External"/><Relationship Id="rId1" Type="http://schemas.openxmlformats.org/officeDocument/2006/relationships/slideLayout" Target="../slideLayouts/slideLayout2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listy.cz/art/40349.html" TargetMode="External"/><Relationship Id="rId2" Type="http://schemas.openxmlformats.org/officeDocument/2006/relationships/hyperlink" Target="http://www.muzeum.svitavy.cz/stale-exp/oskar-schindler/biografie/44-1/" TargetMode="External"/><Relationship Id="rId1" Type="http://schemas.openxmlformats.org/officeDocument/2006/relationships/slideLayout" Target="../slideLayouts/slideLayout2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uzeum.svitavy.cz/stale-expozice/oskar-schindler/26-1/" TargetMode="External"/><Relationship Id="rId2" Type="http://schemas.openxmlformats.org/officeDocument/2006/relationships/hyperlink" Target="http://www.krakow-info.com/schindler.htm" TargetMode="External"/><Relationship Id="rId1" Type="http://schemas.openxmlformats.org/officeDocument/2006/relationships/slideLayout" Target="../slideLayouts/slideLayout7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Oskar_Schindler" TargetMode="External"/><Relationship Id="rId1" Type="http://schemas.openxmlformats.org/officeDocument/2006/relationships/slideLayout" Target="../slideLayouts/slideLayout7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Dějiny města Svitavy – Oskar Schindler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Ivana Pavlišová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smtClean="0"/>
              <a:t>VY_32_INOVACE_4.DE.06</a:t>
            </a:r>
            <a:endParaRPr lang="cs-CZ" sz="1200" dirty="0" smtClean="0"/>
          </a:p>
          <a:p>
            <a:endParaRPr lang="cs-CZ" sz="1200" b="1" dirty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leden 2014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 smtClean="0"/>
              <a:t>4. </a:t>
            </a:r>
            <a:r>
              <a:rPr lang="cs-CZ" sz="1200" dirty="0" err="1" smtClean="0"/>
              <a:t>roč</a:t>
            </a:r>
            <a:r>
              <a:rPr lang="cs-CZ" sz="1200" dirty="0" smtClean="0"/>
              <a:t>. - čtyřleté gymnázium (RVP-G), 4. </a:t>
            </a:r>
            <a:r>
              <a:rPr lang="cs-CZ" sz="1200" dirty="0" err="1" smtClean="0"/>
              <a:t>roč</a:t>
            </a:r>
            <a:r>
              <a:rPr lang="cs-CZ" sz="1200" dirty="0" smtClean="0"/>
              <a:t>.  - osmileté gymnázium 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82363207"/>
              </p:ext>
            </p:extLst>
          </p:nvPr>
        </p:nvGraphicFramePr>
        <p:xfrm>
          <a:off x="971600" y="2996952"/>
          <a:ext cx="7429552" cy="1013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6792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společnost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Dějepis</a:t>
                      </a:r>
                      <a:endParaRPr lang="cs-CZ" sz="1200" dirty="0"/>
                    </a:p>
                  </a:txBody>
                  <a:tcPr/>
                </a:tc>
              </a:tr>
              <a:tr h="2664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Kulturní</a:t>
                      </a:r>
                      <a:r>
                        <a:rPr lang="cs-CZ" sz="1200" baseline="0" dirty="0" smtClean="0"/>
                        <a:t> a regionální dějiny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971600" y="4293096"/>
            <a:ext cx="7429552" cy="10081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/>
              <a:t>Materiál slouží k výuce regionálních dějin. Seznamuje žáky se základními momenty života O. Schindlera a vede je k posouzení různých pohledů na jeho osobnost a činy. Zároveň je doplněním projektu Holocaust, kterého se účastní žáci  čtyřletého gymnázia i žáci vyššího stupně osmiletého gymnázia.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Oskar Schindler – svitavský rodák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err="1" smtClean="0">
                <a:hlinkClick r:id="rId2"/>
              </a:rPr>
              <a:t>Expozie</a:t>
            </a:r>
            <a:r>
              <a:rPr lang="cs-CZ" dirty="0" smtClean="0">
                <a:hlinkClick r:id="rId2"/>
              </a:rPr>
              <a:t> Oskara Schindlera v Městském muzeu a galerii ve Svitavách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Dětství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/>
              <a:t>Oskar </a:t>
            </a:r>
            <a:r>
              <a:rPr lang="cs-CZ" dirty="0"/>
              <a:t>Schindler se narodil 28. dubna 1908 na Jihlavské (dnes Poličské) ulici č. 24. </a:t>
            </a:r>
            <a:endParaRPr lang="cs-CZ" dirty="0" smtClean="0"/>
          </a:p>
          <a:p>
            <a:pPr algn="just"/>
            <a:r>
              <a:rPr lang="cs-CZ" dirty="0" smtClean="0"/>
              <a:t>Pocházel </a:t>
            </a:r>
            <a:r>
              <a:rPr lang="cs-CZ" dirty="0"/>
              <a:t>z rodiny drobného </a:t>
            </a:r>
            <a:r>
              <a:rPr lang="cs-CZ" dirty="0" smtClean="0"/>
              <a:t>podnikatele, pojišťovacího agenta, </a:t>
            </a:r>
            <a:r>
              <a:rPr lang="cs-CZ" dirty="0"/>
              <a:t>Hanse Schindlera a jeho ženy Františky. </a:t>
            </a:r>
            <a:endParaRPr lang="cs-CZ" dirty="0" smtClean="0"/>
          </a:p>
          <a:p>
            <a:pPr algn="just"/>
            <a:r>
              <a:rPr lang="cs-CZ" dirty="0" smtClean="0"/>
              <a:t>Po </a:t>
            </a:r>
            <a:r>
              <a:rPr lang="cs-CZ" dirty="0"/>
              <a:t>absolvování povinné školní docházky (1915 – 1920) se nechal zapsat ke studiu na vyšší reálné škole. </a:t>
            </a:r>
          </a:p>
        </p:txBody>
      </p:sp>
    </p:spTree>
    <p:extLst>
      <p:ext uri="{BB962C8B-B14F-4D97-AF65-F5344CB8AC3E}">
        <p14:creationId xmlns:p14="http://schemas.microsoft.com/office/powerpoint/2010/main" xmlns="" val="193076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Mládí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 smtClean="0"/>
              <a:t>Školu však </a:t>
            </a:r>
            <a:r>
              <a:rPr lang="cs-CZ" dirty="0"/>
              <a:t>musel v roce 1924 opustit, snad pro padělání studijních výsledků. </a:t>
            </a:r>
            <a:endParaRPr lang="cs-CZ" dirty="0" smtClean="0"/>
          </a:p>
          <a:p>
            <a:pPr algn="just"/>
            <a:r>
              <a:rPr lang="cs-CZ" dirty="0" smtClean="0"/>
              <a:t>Už </a:t>
            </a:r>
            <a:r>
              <a:rPr lang="cs-CZ" dirty="0"/>
              <a:t>v té době se objevila </a:t>
            </a:r>
            <a:r>
              <a:rPr lang="cs-CZ" dirty="0" smtClean="0"/>
              <a:t>jeho přezdívka </a:t>
            </a:r>
            <a:r>
              <a:rPr lang="cs-CZ" i="1" dirty="0"/>
              <a:t>Schindler – gauner</a:t>
            </a:r>
            <a:r>
              <a:rPr lang="cs-CZ" dirty="0"/>
              <a:t>. </a:t>
            </a:r>
            <a:r>
              <a:rPr lang="cs-CZ" dirty="0" smtClean="0"/>
              <a:t>Žil bezstarostný život  ve stylu ženy, auta</a:t>
            </a:r>
            <a:r>
              <a:rPr lang="cs-CZ" dirty="0"/>
              <a:t> a rychlé motocykly. Jeho nezkrotnost a konflikty se zákonem jej </a:t>
            </a:r>
            <a:r>
              <a:rPr lang="cs-CZ" dirty="0" smtClean="0"/>
              <a:t>dovedly i   </a:t>
            </a:r>
            <a:r>
              <a:rPr lang="cs-CZ" dirty="0"/>
              <a:t>k roztržce s </a:t>
            </a:r>
            <a:r>
              <a:rPr lang="cs-CZ" dirty="0" smtClean="0"/>
              <a:t>otcem.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Sňatek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cs-CZ" dirty="0"/>
              <a:t>Na jedné z obchodních cest se seznámil s Emílii </a:t>
            </a:r>
            <a:r>
              <a:rPr lang="cs-CZ" dirty="0" err="1"/>
              <a:t>Pelzlovou</a:t>
            </a:r>
            <a:r>
              <a:rPr lang="cs-CZ" dirty="0"/>
              <a:t> ze Starého Maletína. Osobní </a:t>
            </a:r>
            <a:r>
              <a:rPr lang="cs-CZ" dirty="0" smtClean="0"/>
              <a:t>kouzlo mladého Schindlera na </a:t>
            </a:r>
            <a:r>
              <a:rPr lang="cs-CZ" dirty="0"/>
              <a:t>Emílii tak </a:t>
            </a:r>
            <a:r>
              <a:rPr lang="cs-CZ" dirty="0" smtClean="0"/>
              <a:t>zapůsobilo, </a:t>
            </a:r>
            <a:r>
              <a:rPr lang="cs-CZ" dirty="0"/>
              <a:t>že </a:t>
            </a:r>
            <a:r>
              <a:rPr lang="cs-CZ" dirty="0" smtClean="0"/>
              <a:t>      i </a:t>
            </a:r>
            <a:r>
              <a:rPr lang="cs-CZ" dirty="0"/>
              <a:t>přes odpor </a:t>
            </a:r>
            <a:r>
              <a:rPr lang="cs-CZ" dirty="0" smtClean="0"/>
              <a:t>rodičů svolila r. 1828 ke sňatku. </a:t>
            </a:r>
          </a:p>
          <a:p>
            <a:pPr algn="just"/>
            <a:r>
              <a:rPr lang="cs-CZ" dirty="0" smtClean="0"/>
              <a:t>Manželské štěstí netrvalo </a:t>
            </a:r>
            <a:r>
              <a:rPr lang="cs-CZ" dirty="0"/>
              <a:t>dlouho a skončilo krachem, i když Emílie Oskara doprovázela při důležitých životních rozhodnutích a sehrála významnou roli i v péči o vězně v Brněnci. </a:t>
            </a:r>
            <a:endParaRPr lang="cs-CZ" dirty="0" smtClean="0"/>
          </a:p>
          <a:p>
            <a:pPr algn="just"/>
            <a:r>
              <a:rPr lang="cs-CZ" dirty="0" smtClean="0"/>
              <a:t>Manželství zůstalo bezdětné, ale Schindler měl ve Svitavách dvě nemanželské děti.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2709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Podnikání a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Kvůli </a:t>
            </a:r>
            <a:r>
              <a:rPr lang="cs-CZ" dirty="0" smtClean="0"/>
              <a:t>hospodářské </a:t>
            </a:r>
            <a:r>
              <a:rPr lang="cs-CZ" dirty="0"/>
              <a:t>krizi v 30. letech 20. století firma, pro kterou pracoval, zkrachovala a Schindler musel několikrát změnit zaměstnání</a:t>
            </a:r>
            <a:r>
              <a:rPr lang="cs-CZ" dirty="0" smtClean="0"/>
              <a:t>. </a:t>
            </a:r>
            <a:r>
              <a:rPr lang="cs-CZ" dirty="0"/>
              <a:t>P</a:t>
            </a:r>
            <a:r>
              <a:rPr lang="cs-CZ" dirty="0" smtClean="0"/>
              <a:t>okusil se          samostatně podnikatelsky uchytit, ale zcela bezúspěšně. </a:t>
            </a:r>
          </a:p>
          <a:p>
            <a:pPr algn="just"/>
            <a:r>
              <a:rPr lang="cs-CZ" dirty="0"/>
              <a:t>Stal se členem Henleinovy strany SdP a později </a:t>
            </a:r>
            <a:r>
              <a:rPr lang="cs-CZ" dirty="0" smtClean="0"/>
              <a:t>      i </a:t>
            </a:r>
            <a:r>
              <a:rPr lang="cs-CZ" dirty="0"/>
              <a:t>Hitlerovy NSDAP. </a:t>
            </a:r>
            <a:r>
              <a:rPr lang="cs-CZ" dirty="0" smtClean="0"/>
              <a:t>Zlákala </a:t>
            </a:r>
            <a:r>
              <a:rPr lang="cs-CZ" dirty="0" smtClean="0"/>
              <a:t>ho  </a:t>
            </a:r>
            <a:r>
              <a:rPr lang="cs-CZ" dirty="0"/>
              <a:t>práce pro říšskou zpravodajskou službu </a:t>
            </a:r>
            <a:r>
              <a:rPr lang="cs-CZ" dirty="0" err="1"/>
              <a:t>abwehr</a:t>
            </a:r>
            <a:r>
              <a:rPr lang="cs-CZ" dirty="0"/>
              <a:t>, se kterou spolupracoval od roku 1935.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Protistátní činnost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dirty="0" smtClean="0"/>
              <a:t>Podílel se na špionážní činnosti proti Československu     a Polsku, získal důležité kontakty, ale neunikl pozornosti čsl. rozvědky. </a:t>
            </a:r>
          </a:p>
          <a:p>
            <a:pPr algn="just"/>
            <a:r>
              <a:rPr lang="cs-CZ" dirty="0" smtClean="0"/>
              <a:t>Výsledkem bylo Schindlerovo zatčení v hotelu Unger (dnešní hotel Slavia) na svitavském náměstí 18. července 1938. Po výslechu  v Brně byl odsouzen          k nepodmíněnému vězení, ale po mnichovském diktátu byl na základě amnestie jako politický vězeň propuštěn. </a:t>
            </a:r>
          </a:p>
          <a:p>
            <a:pPr algn="just"/>
            <a:r>
              <a:rPr lang="cs-CZ" dirty="0" smtClean="0"/>
              <a:t>Společně se svou ženou Emílií se přestěhoval do Moravské Ostravy a vstoupil do NSDAP.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 Polsku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/>
              <a:t>Dne 17. října 1939, po nacistické invazi do Polska, odjel do Krakova, kde získal </a:t>
            </a:r>
            <a:r>
              <a:rPr lang="cs-CZ" dirty="0" smtClean="0"/>
              <a:t>malou </a:t>
            </a:r>
            <a:r>
              <a:rPr lang="cs-CZ" dirty="0"/>
              <a:t>židovskou továrnu na smaltované nádobí</a:t>
            </a:r>
            <a:r>
              <a:rPr lang="cs-CZ" dirty="0" smtClean="0"/>
              <a:t>.</a:t>
            </a:r>
          </a:p>
          <a:p>
            <a:pPr algn="just"/>
            <a:r>
              <a:rPr lang="cs-CZ" dirty="0" smtClean="0"/>
              <a:t> </a:t>
            </a:r>
            <a:r>
              <a:rPr lang="cs-CZ" dirty="0"/>
              <a:t>Díky svým kontaktům a kapitálu bývalých majitelů začal zaměstnávat polské dělníky. </a:t>
            </a:r>
            <a:endParaRPr lang="cs-CZ" dirty="0" smtClean="0"/>
          </a:p>
          <a:p>
            <a:pPr algn="just"/>
            <a:r>
              <a:rPr lang="cs-CZ" dirty="0" smtClean="0"/>
              <a:t>Dostavily </a:t>
            </a:r>
            <a:r>
              <a:rPr lang="cs-CZ" dirty="0"/>
              <a:t>se armádní zakázky a během roku se stal z Schindlerovy továrny D</a:t>
            </a:r>
            <a:r>
              <a:rPr lang="cs-CZ" dirty="0" smtClean="0"/>
              <a:t>. E. F</a:t>
            </a:r>
            <a:r>
              <a:rPr lang="cs-CZ" dirty="0"/>
              <a:t>. (</a:t>
            </a:r>
            <a:r>
              <a:rPr lang="cs-CZ" dirty="0" err="1"/>
              <a:t>Deutsche</a:t>
            </a:r>
            <a:r>
              <a:rPr lang="cs-CZ" dirty="0"/>
              <a:t> </a:t>
            </a:r>
            <a:r>
              <a:rPr lang="cs-CZ" dirty="0" err="1"/>
              <a:t>Emailenwaren</a:t>
            </a:r>
            <a:r>
              <a:rPr lang="cs-CZ" dirty="0"/>
              <a:t> Fabrik) prosperující podnik.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Schindlerova továrna v Polsku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dirty="0"/>
              <a:t>Od roku 1940 se ve větší míře objevovali mezi zaměstnanci Židé. Postupně se jejich počet zvýšil na 150 a toto číslo nadále narůstalo</a:t>
            </a:r>
            <a:r>
              <a:rPr lang="cs-CZ" dirty="0" smtClean="0"/>
              <a:t>.</a:t>
            </a:r>
          </a:p>
          <a:p>
            <a:pPr algn="just"/>
            <a:r>
              <a:rPr lang="cs-CZ" dirty="0" smtClean="0"/>
              <a:t> </a:t>
            </a:r>
            <a:r>
              <a:rPr lang="cs-CZ" dirty="0"/>
              <a:t>Schindlerova továrna měla </a:t>
            </a:r>
            <a:r>
              <a:rPr lang="cs-CZ" dirty="0" smtClean="0"/>
              <a:t>údajně mezi </a:t>
            </a:r>
            <a:r>
              <a:rPr lang="cs-CZ" dirty="0"/>
              <a:t>pracovníky židovské národnosti pověst útočiště, zacházení </a:t>
            </a:r>
            <a:r>
              <a:rPr lang="cs-CZ" dirty="0" smtClean="0"/>
              <a:t>        s </a:t>
            </a:r>
            <a:r>
              <a:rPr lang="cs-CZ" dirty="0"/>
              <a:t>dělníky bylo </a:t>
            </a:r>
            <a:r>
              <a:rPr lang="cs-CZ" dirty="0" smtClean="0"/>
              <a:t>lidské. Ať už byla jeho motivace jakákoli, snažil se bránit </a:t>
            </a:r>
            <a:r>
              <a:rPr lang="cs-CZ" dirty="0"/>
              <a:t>své </a:t>
            </a:r>
            <a:r>
              <a:rPr lang="cs-CZ" dirty="0" smtClean="0"/>
              <a:t>dělníky. Tvrdil</a:t>
            </a:r>
            <a:r>
              <a:rPr lang="cs-CZ" dirty="0"/>
              <a:t>, </a:t>
            </a:r>
            <a:r>
              <a:rPr lang="cs-CZ" dirty="0" smtClean="0"/>
              <a:t>že         </a:t>
            </a:r>
            <a:r>
              <a:rPr lang="cs-CZ" dirty="0"/>
              <a:t>i nekvalifikovaní dělníci </a:t>
            </a:r>
            <a:r>
              <a:rPr lang="cs-CZ" dirty="0" smtClean="0"/>
              <a:t>byli </a:t>
            </a:r>
            <a:r>
              <a:rPr lang="cs-CZ" dirty="0"/>
              <a:t>pro továrnu </a:t>
            </a:r>
            <a:r>
              <a:rPr lang="cs-CZ" dirty="0" smtClean="0"/>
              <a:t>nepostradatelní, </a:t>
            </a:r>
            <a:r>
              <a:rPr lang="cs-CZ" dirty="0"/>
              <a:t>a pokud by jim někdo způsobil újmu, stěžoval by si a žádal náhradu od vlády</a:t>
            </a:r>
            <a:r>
              <a:rPr lang="cs-CZ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 Schindler vyráběl zejména pro armádu a tím se vyhnul tomu, aby jeho továrna byla jako jiné „válečně nedůležité“ provozy uzavřena. Důležité bylo i přátelství mezi Schindlerem a někdejšími židovskými podnikateli, kteří jej zasvětili do obchodů na černém trhu. Podstatnou obchodní metodou se stala korupce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446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Schindlerova továrna v Krakově</a:t>
            </a:r>
            <a:endParaRPr lang="cs-CZ" dirty="0"/>
          </a:p>
        </p:txBody>
      </p:sp>
      <p:pic>
        <p:nvPicPr>
          <p:cNvPr id="2" name="Zástupný symbol pro obrázek 1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75" r="1175"/>
          <a:stretch>
            <a:fillRect/>
          </a:stretch>
        </p:blipFill>
        <p:spPr/>
      </p:pic>
      <p:sp>
        <p:nvSpPr>
          <p:cNvPr id="3" name="TextovéPole 2"/>
          <p:cNvSpPr txBox="1"/>
          <p:nvPr/>
        </p:nvSpPr>
        <p:spPr>
          <a:xfrm>
            <a:off x="7812360" y="558924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443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Schindlerjuden</a:t>
            </a:r>
            <a:r>
              <a:rPr lang="cs-CZ" dirty="0" smtClean="0"/>
              <a:t> – Schindlerovi Židé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Schindler byl svědkem teroru v ghettu. V </a:t>
            </a:r>
            <a:r>
              <a:rPr lang="cs-CZ" dirty="0"/>
              <a:t>březnu 1943 došlo k likvidaci krakovského ghetta a jeho obyvatele vojáci násilím přesunuli do nového koncentračního tábora v </a:t>
            </a:r>
            <a:r>
              <a:rPr lang="cs-CZ" dirty="0" err="1"/>
              <a:t>Płaszowě</a:t>
            </a:r>
            <a:r>
              <a:rPr lang="cs-CZ" dirty="0"/>
              <a:t>.  </a:t>
            </a:r>
            <a:r>
              <a:rPr lang="cs-CZ" dirty="0" smtClean="0"/>
              <a:t>Schindler ponechal dělníky v továrně a až po zásahu je přesunul do tábora. </a:t>
            </a:r>
          </a:p>
          <a:p>
            <a:r>
              <a:rPr lang="cs-CZ" dirty="0" smtClean="0"/>
              <a:t>V </a:t>
            </a:r>
            <a:r>
              <a:rPr lang="cs-CZ" dirty="0"/>
              <a:t>létě 1943 se </a:t>
            </a:r>
            <a:r>
              <a:rPr lang="cs-CZ" dirty="0" smtClean="0"/>
              <a:t>s velitelem </a:t>
            </a:r>
            <a:r>
              <a:rPr lang="cs-CZ" dirty="0" err="1" smtClean="0"/>
              <a:t>Płaszowa</a:t>
            </a:r>
            <a:r>
              <a:rPr lang="cs-CZ" dirty="0" smtClean="0"/>
              <a:t> </a:t>
            </a:r>
            <a:r>
              <a:rPr lang="cs-CZ" dirty="0"/>
              <a:t>na přesunu cca 600-700 Židů do pobočného tábora u továrny, kde mohli být v relativním bezpečí před </a:t>
            </a:r>
            <a:r>
              <a:rPr lang="cs-CZ" dirty="0" smtClean="0"/>
              <a:t>terorem příslušníků SS. </a:t>
            </a:r>
          </a:p>
          <a:p>
            <a:r>
              <a:rPr lang="cs-CZ" dirty="0"/>
              <a:t>Schindler se snažil zaměstnávat v továrně Židy na doporučení úzkého okruhu lidí ve své blízkosti. Zde významnou roli sehrál Isaac Stern.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4830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Obchodní praktiky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dirty="0" smtClean="0"/>
              <a:t>Podle </a:t>
            </a:r>
            <a:r>
              <a:rPr lang="cs-CZ" dirty="0"/>
              <a:t>německých zákonů veškerý majetek, který měli věznění Židé při příchodu do tábora, náležel Říši. Bylo však velmi rozšířeným jevem, že dozorci </a:t>
            </a:r>
            <a:r>
              <a:rPr lang="cs-CZ" dirty="0" smtClean="0"/>
              <a:t>   a </a:t>
            </a:r>
            <a:r>
              <a:rPr lang="cs-CZ" dirty="0"/>
              <a:t>stráže SS si spoustu zabavených cenností ponechali pro sebe, nebo že se dokonce od vězňů nechávali uplácet výměnou za různé výhody. </a:t>
            </a:r>
          </a:p>
          <a:p>
            <a:pPr algn="just"/>
            <a:r>
              <a:rPr lang="cs-CZ" dirty="0"/>
              <a:t>Schindler dozorcům, ale také přímo vězňům, pomáhal směnit uvedené cennosti (peníze, šperky atd.) na černém trhu za potřebné nedostatkové zboží (potraviny, alkohol, cigarety, ošacení atd.).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1204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 smtClean="0"/>
              <a:t>Byl </a:t>
            </a:r>
            <a:r>
              <a:rPr lang="cs-CZ" dirty="0"/>
              <a:t>dvakrát zadržen pro podezření z rozkrádání majetku a černého obchodu, ale ani v jednom případě nebyl uvězněn. Schindler velmi často uplácel bezpečnostní orgány, aby bránil vyšetřování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828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Rok 1944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cs-CZ" dirty="0" smtClean="0"/>
              <a:t>Na </a:t>
            </a:r>
            <a:r>
              <a:rPr lang="cs-CZ" dirty="0"/>
              <a:t>jaře roku 1944 </a:t>
            </a:r>
            <a:r>
              <a:rPr lang="cs-CZ" dirty="0" smtClean="0"/>
              <a:t>bylo </a:t>
            </a:r>
            <a:r>
              <a:rPr lang="cs-CZ" dirty="0"/>
              <a:t>rozhodnuto urychleně likvidovat mnohé tábory a jejich vězně. To se týkalo </a:t>
            </a:r>
            <a:r>
              <a:rPr lang="cs-CZ" dirty="0" smtClean="0"/>
              <a:t>též </a:t>
            </a:r>
            <a:r>
              <a:rPr lang="cs-CZ" dirty="0"/>
              <a:t>tábora v </a:t>
            </a:r>
            <a:r>
              <a:rPr lang="cs-CZ" dirty="0" err="1"/>
              <a:t>Plašově</a:t>
            </a:r>
            <a:r>
              <a:rPr lang="cs-CZ" dirty="0"/>
              <a:t>. Během roku odjížděly </a:t>
            </a:r>
            <a:r>
              <a:rPr lang="cs-CZ" dirty="0" smtClean="0"/>
              <a:t>transporty       </a:t>
            </a:r>
            <a:r>
              <a:rPr lang="cs-CZ" dirty="0"/>
              <a:t>s vězni do ještě fungujících koncentračních táborů. </a:t>
            </a:r>
            <a:endParaRPr lang="cs-CZ" dirty="0" smtClean="0"/>
          </a:p>
          <a:p>
            <a:pPr algn="just"/>
            <a:r>
              <a:rPr lang="cs-CZ" dirty="0" smtClean="0"/>
              <a:t>Schindlerova </a:t>
            </a:r>
            <a:r>
              <a:rPr lang="cs-CZ" dirty="0"/>
              <a:t>továrna byla </a:t>
            </a:r>
            <a:r>
              <a:rPr lang="cs-CZ" dirty="0" smtClean="0"/>
              <a:t>uzavřena </a:t>
            </a:r>
            <a:r>
              <a:rPr lang="cs-CZ" dirty="0"/>
              <a:t>a dělníci přesunuti do </a:t>
            </a:r>
            <a:r>
              <a:rPr lang="cs-CZ" dirty="0" err="1"/>
              <a:t>Plašova</a:t>
            </a:r>
            <a:r>
              <a:rPr lang="cs-CZ" dirty="0" smtClean="0"/>
              <a:t>.</a:t>
            </a:r>
          </a:p>
          <a:p>
            <a:pPr algn="just"/>
            <a:r>
              <a:rPr lang="cs-CZ" dirty="0" smtClean="0"/>
              <a:t> </a:t>
            </a:r>
            <a:r>
              <a:rPr lang="cs-CZ" dirty="0"/>
              <a:t>Schindler musel řešit zásadní otázku, co dále. Měl dvě možnosti: buď vězně ponechat svému osudu a odjet do bezpečí neutrálního státu. Nebo se pokusit </a:t>
            </a:r>
            <a:r>
              <a:rPr lang="cs-CZ" dirty="0" smtClean="0"/>
              <a:t>přesunout </a:t>
            </a:r>
            <a:r>
              <a:rPr lang="cs-CZ" dirty="0"/>
              <a:t>továrnu do vnitrozemí, včetně jeho dělníků. Oproti všem očekáváním zvolil variantu druhou.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8971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Seznamy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dirty="0"/>
              <a:t>Začaly horečnaté přípravy proslulého Schindlerova seznamu, který obsahoval jména asi 700 </a:t>
            </a:r>
            <a:r>
              <a:rPr lang="cs-CZ" dirty="0" smtClean="0"/>
              <a:t>mužů        </a:t>
            </a:r>
            <a:r>
              <a:rPr lang="cs-CZ" dirty="0"/>
              <a:t>a 300 žen. Těchto zhruba 1000 lidí bylo připraveno k transportu na nové místo určení. </a:t>
            </a:r>
            <a:endParaRPr lang="cs-CZ" dirty="0" smtClean="0"/>
          </a:p>
          <a:p>
            <a:pPr algn="just"/>
            <a:r>
              <a:rPr lang="cs-CZ" dirty="0"/>
              <a:t>Přes několik incidentů snahou tvůrců seznamu bylo zapisovat na něj pokud možno celé rodiny (včetně malých dětí). Výsledkem byly oddělené transporty mužů (přes </a:t>
            </a:r>
            <a:r>
              <a:rPr lang="cs-CZ" dirty="0" err="1"/>
              <a:t>Groß</a:t>
            </a:r>
            <a:r>
              <a:rPr lang="cs-CZ" dirty="0"/>
              <a:t> Rosen) a žen (přes Osvětim) </a:t>
            </a:r>
            <a:r>
              <a:rPr lang="cs-CZ" dirty="0" smtClean="0"/>
              <a:t>do nové továrny.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9129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Schindlerova továrna v </a:t>
            </a:r>
            <a:r>
              <a:rPr lang="cs-CZ" dirty="0" err="1" smtClean="0"/>
              <a:t>Brněnci</a:t>
            </a:r>
            <a:endParaRPr lang="cs-CZ" dirty="0"/>
          </a:p>
        </p:txBody>
      </p:sp>
      <p:pic>
        <p:nvPicPr>
          <p:cNvPr id="2" name="Zástupný symbol pro obrázek 1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" r="9"/>
          <a:stretch>
            <a:fillRect/>
          </a:stretch>
        </p:blipFill>
        <p:spPr/>
      </p:pic>
      <p:sp>
        <p:nvSpPr>
          <p:cNvPr id="3" name="TextovéPole 2"/>
          <p:cNvSpPr txBox="1"/>
          <p:nvPr/>
        </p:nvSpPr>
        <p:spPr>
          <a:xfrm>
            <a:off x="7884368" y="573325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Továrna v Brněnci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cs-CZ" dirty="0"/>
              <a:t>Schindler si za cíl vybral malou ves v blízkosti Svitav – Brněnec  (něm. </a:t>
            </a:r>
            <a:r>
              <a:rPr lang="cs-CZ" dirty="0" err="1"/>
              <a:t>Brünnlitz</a:t>
            </a:r>
            <a:r>
              <a:rPr lang="cs-CZ" dirty="0"/>
              <a:t>). Tam byl v bývalém textilním podniku Löw-Beerů postaven tábor, který se stal součástí komplexu koncentračního tábora </a:t>
            </a:r>
            <a:r>
              <a:rPr lang="cs-CZ" dirty="0" err="1"/>
              <a:t>Groß</a:t>
            </a:r>
            <a:r>
              <a:rPr lang="cs-CZ" dirty="0"/>
              <a:t>-Rosen. Objekt továrny byl arizovaným židovským majetkem . </a:t>
            </a:r>
          </a:p>
          <a:p>
            <a:pPr algn="just"/>
            <a:r>
              <a:rPr lang="cs-CZ" dirty="0" smtClean="0"/>
              <a:t>„</a:t>
            </a:r>
            <a:r>
              <a:rPr lang="cs-CZ" dirty="0"/>
              <a:t>Schindlerovi Židé“  </a:t>
            </a:r>
            <a:r>
              <a:rPr lang="cs-CZ" dirty="0" smtClean="0"/>
              <a:t>se </a:t>
            </a:r>
            <a:r>
              <a:rPr lang="cs-CZ" dirty="0"/>
              <a:t>spolu s totálně nasazenými Poláky až do 2. května 1945 podíleli na výrobě protiletadlové munice (muniční továrna byla v asi 20 km vzdálené </a:t>
            </a:r>
            <a:r>
              <a:rPr lang="cs-CZ" dirty="0" smtClean="0"/>
              <a:t>Poličce).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17378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153400" cy="792088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484784"/>
            <a:ext cx="8153400" cy="518457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dirty="0"/>
              <a:t>Po příjezdu do Brněnce museli muži prozatím nocovat na holé zemi, protože tábor ještě nebyl dostavěn. V táboře se pracovalo 11 hodin denně a vládl zde přísný režim. Zajímavé je, že do tábora v Brněnci přijela  </a:t>
            </a:r>
            <a:r>
              <a:rPr lang="cs-CZ" dirty="0" smtClean="0"/>
              <a:t>       i </a:t>
            </a:r>
            <a:r>
              <a:rPr lang="cs-CZ" dirty="0"/>
              <a:t>Schindlerova žena Emílie, aby pomáhala </a:t>
            </a:r>
            <a:r>
              <a:rPr lang="cs-CZ" dirty="0" smtClean="0"/>
              <a:t>pečovat        </a:t>
            </a:r>
            <a:r>
              <a:rPr lang="cs-CZ" dirty="0"/>
              <a:t>o vězně. </a:t>
            </a:r>
            <a:endParaRPr lang="cs-CZ" dirty="0" smtClean="0"/>
          </a:p>
          <a:p>
            <a:pPr algn="just"/>
            <a:r>
              <a:rPr lang="cs-CZ" dirty="0" smtClean="0"/>
              <a:t>Počátkem </a:t>
            </a:r>
            <a:r>
              <a:rPr lang="cs-CZ" dirty="0"/>
              <a:t>ledna 1945 ještě Schindlerovi poskytli útočiště asi 110 promrzlým vězňům z transportu, který </a:t>
            </a:r>
            <a:r>
              <a:rPr lang="cs-CZ" dirty="0" smtClean="0"/>
              <a:t>  v </a:t>
            </a:r>
            <a:r>
              <a:rPr lang="cs-CZ" dirty="0"/>
              <a:t>Brněnci zastavil. </a:t>
            </a:r>
          </a:p>
          <a:p>
            <a:pPr algn="just"/>
            <a:r>
              <a:rPr lang="cs-CZ" dirty="0" smtClean="0"/>
              <a:t>I přes péči </a:t>
            </a:r>
            <a:r>
              <a:rPr lang="cs-CZ" dirty="0"/>
              <a:t>Emílie Schindlerové za asistence ostatních vězňů, zemřelo asi 16 lidí, kteří byli pohřbeni do hromadného hrobu  ve vesnici Německá Bělá </a:t>
            </a:r>
            <a:r>
              <a:rPr lang="cs-CZ" dirty="0" smtClean="0"/>
              <a:t>              v </a:t>
            </a:r>
            <a:r>
              <a:rPr lang="cs-CZ" dirty="0"/>
              <a:t>sousedství Brněnce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0498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Konec války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dirty="0"/>
              <a:t>Začátkem května 1945 se Schindler obával rychle postupující Rudé armády a </a:t>
            </a:r>
            <a:r>
              <a:rPr lang="cs-CZ" dirty="0" smtClean="0"/>
              <a:t>připravoval l </a:t>
            </a:r>
            <a:r>
              <a:rPr lang="cs-CZ" dirty="0"/>
              <a:t>se k útěku. Měl obavy, aby v osvobozeném Československu nebyl jakožto člen NSDAP, výrobce zbraní a bývalý informátor německé rozvědky uvězněn. </a:t>
            </a:r>
            <a:endParaRPr lang="cs-CZ" dirty="0" smtClean="0"/>
          </a:p>
          <a:p>
            <a:pPr algn="just"/>
            <a:r>
              <a:rPr lang="cs-CZ" dirty="0" smtClean="0"/>
              <a:t>Samotní </a:t>
            </a:r>
            <a:r>
              <a:rPr lang="cs-CZ" dirty="0"/>
              <a:t>vězni </a:t>
            </a:r>
            <a:r>
              <a:rPr lang="cs-CZ" dirty="0" smtClean="0"/>
              <a:t>mu poskytli i doprovod</a:t>
            </a:r>
            <a:r>
              <a:rPr lang="cs-CZ" dirty="0"/>
              <a:t>, který měl dosvědčit, že zachránil židovské </a:t>
            </a:r>
            <a:r>
              <a:rPr lang="cs-CZ" dirty="0" smtClean="0"/>
              <a:t>vězně před </a:t>
            </a:r>
            <a:r>
              <a:rPr lang="cs-CZ" dirty="0"/>
              <a:t>jistou smrtí. Na rozloučenou mu věnovali zlatý prsten s vyrytým nápisem </a:t>
            </a:r>
            <a:r>
              <a:rPr lang="cs-CZ" dirty="0" smtClean="0"/>
              <a:t>„Děkujeme“.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7434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Osvobození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cs-CZ" dirty="0"/>
              <a:t>Oskar Schindler 9. května 1945 opustil Brněnec s cílem dostat se do amerického okupačního pásma. S ním odjela skupina vězňů i jeho žena Emílie. Po </a:t>
            </a:r>
            <a:r>
              <a:rPr lang="cs-CZ" dirty="0" smtClean="0"/>
              <a:t>výslechu     </a:t>
            </a:r>
            <a:r>
              <a:rPr lang="cs-CZ" dirty="0"/>
              <a:t>v americkém zajetí a svědectvích zachráněných Židů byli propuštěni a pokračovali v cestě na západ. 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Tábor v Brněnci byl osvobozen Rudou armádou 9. května 1945 a bývalí vězňové začali odjíždět nazpět do Polska. Definitivní konec tábora připadl na 25. květen 1945, kdy byl ruskou repatriační komisí rozpuštěn.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7321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Zachránění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Číslo zachráněných Židů nebude nikdy zcela přesné, protože např. některé děti nebyly nikdy zapsány v žádném seznamu, někteří z vězňů opustili tábor ihned po odchodu stráží. </a:t>
            </a:r>
            <a:r>
              <a:rPr lang="cs-CZ" dirty="0" smtClean="0"/>
              <a:t>Poslední </a:t>
            </a:r>
            <a:r>
              <a:rPr lang="cs-CZ" dirty="0"/>
              <a:t>dochovaný seznam vězňů z dubna 1945 zahrnuje 1098 osob </a:t>
            </a:r>
            <a:r>
              <a:rPr lang="cs-CZ" dirty="0" smtClean="0"/>
              <a:t>  a </a:t>
            </a:r>
            <a:r>
              <a:rPr lang="cs-CZ" dirty="0"/>
              <a:t>také zpráva Komitétu osvobozených vězňů z 12. května 1945 zmiňuje „okolo 800 mužů a okolo 300 žen</a:t>
            </a:r>
            <a:r>
              <a:rPr lang="cs-CZ" dirty="0" smtClean="0"/>
              <a:t>“.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84176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Smrt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Oskar Schindler zemřel 9. října 1974 ve věku 66 let v Hildesheimu.  Zemřel 9. října 1974 a jeho ostatky byly převezeny do Jeruzaléma na protestantský hřbitov na hoře Sion. Na čestné desce v židovském památníku v Jeruzalémě je uvedeno: „Děkujeme Bohu, že byl náš</a:t>
            </a:r>
            <a:r>
              <a:rPr lang="cs-CZ" dirty="0" smtClean="0"/>
              <a:t>“.</a:t>
            </a:r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33852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Schindlerova továrna dnes</a:t>
            </a:r>
            <a:endParaRPr lang="cs-CZ" dirty="0"/>
          </a:p>
        </p:txBody>
      </p:sp>
      <p:sp>
        <p:nvSpPr>
          <p:cNvPr id="9" name="Zástupný symbol pro text 8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>
              <a:hlinkClick r:id="rId2"/>
            </a:endParaRPr>
          </a:p>
          <a:p>
            <a:r>
              <a:rPr lang="cs-CZ" dirty="0" smtClean="0">
                <a:hlinkClick r:id="rId2"/>
              </a:rPr>
              <a:t>Současný stav Schindlerovy továrny v Brněnci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6557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 válce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just"/>
            <a:r>
              <a:rPr lang="cs-CZ" sz="2800" dirty="0"/>
              <a:t>Po válce proti němu bylo </a:t>
            </a:r>
            <a:r>
              <a:rPr lang="cs-CZ" sz="2800" dirty="0" smtClean="0"/>
              <a:t>zavedeno </a:t>
            </a:r>
            <a:r>
              <a:rPr lang="cs-CZ" sz="2800" dirty="0"/>
              <a:t>trestní stíhání Mimořádným lidovým soudem v Ostravě, ale po vyslechnutí několika bývalých </a:t>
            </a:r>
            <a:r>
              <a:rPr lang="cs-CZ" sz="2800" dirty="0" err="1"/>
              <a:t>brněneckých</a:t>
            </a:r>
            <a:r>
              <a:rPr lang="cs-CZ" sz="2800" dirty="0"/>
              <a:t> </a:t>
            </a:r>
            <a:r>
              <a:rPr lang="cs-CZ" sz="2800" dirty="0" smtClean="0"/>
              <a:t>dělníků,    </a:t>
            </a:r>
            <a:r>
              <a:rPr lang="cs-CZ" sz="2800" dirty="0"/>
              <a:t>a vzhledem k Schindlerově pobytu v </a:t>
            </a:r>
            <a:r>
              <a:rPr lang="cs-CZ" sz="2800" dirty="0" smtClean="0"/>
              <a:t>Německu </a:t>
            </a:r>
            <a:r>
              <a:rPr lang="cs-CZ" sz="2800" dirty="0"/>
              <a:t>bylo zastaveno, na žádném mezinárodním seznamu hledaných válečných zločinců se jeho jméno neobjevilo. </a:t>
            </a:r>
            <a:endParaRPr lang="cs-CZ" sz="2800" dirty="0" smtClean="0"/>
          </a:p>
          <a:p>
            <a:pPr algn="just"/>
            <a:r>
              <a:rPr lang="cs-CZ" sz="2800" dirty="0"/>
              <a:t>Schindler nějaký čas působil v Německu, později emigroval do Argentiny, kde se snažil podnikat </a:t>
            </a:r>
            <a:r>
              <a:rPr lang="cs-CZ" sz="2800" dirty="0" smtClean="0"/>
              <a:t>         v </a:t>
            </a:r>
            <a:r>
              <a:rPr lang="cs-CZ" sz="2800" dirty="0"/>
              <a:t>chovu dobytka, ale neúspěšně.</a:t>
            </a: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278088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cs-CZ" sz="3200" dirty="0" smtClean="0"/>
              <a:t>Poté </a:t>
            </a:r>
            <a:r>
              <a:rPr lang="cs-CZ" sz="3200" dirty="0"/>
              <a:t>přijal pozvání několika „svých Židů“ do Izraele, kde nějakou dobu žil </a:t>
            </a:r>
            <a:r>
              <a:rPr lang="cs-CZ" sz="3200" dirty="0" smtClean="0"/>
              <a:t>díky </a:t>
            </a:r>
            <a:r>
              <a:rPr lang="cs-CZ" sz="3200" dirty="0"/>
              <a:t>jejich finanční podpoře. Zde pracoval také jako vrátný v muzeu, avšak měl problémy s alkoholem a byl nakonec propuštěn. </a:t>
            </a:r>
            <a:r>
              <a:rPr lang="cs-CZ" sz="3200" dirty="0" smtClean="0"/>
              <a:t>V</a:t>
            </a:r>
          </a:p>
          <a:p>
            <a:pPr algn="just"/>
            <a:r>
              <a:rPr lang="cs-CZ" sz="3200" dirty="0" smtClean="0"/>
              <a:t> </a:t>
            </a:r>
            <a:r>
              <a:rPr lang="cs-CZ" sz="3200" dirty="0"/>
              <a:t>roce 1958 se vrátil do Německa. Následovala série dalších neúspěšných pokusů o podnikání. Zachránění Židé sháněli pro něj peníze. Byl mu přiznán čestný důchod, který byl příliš nízký na to, aby dokázal pokrýt spotřebu alkoholu a cigaret.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4760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Schindlerův hrob v Jeruzalémě</a:t>
            </a:r>
            <a:endParaRPr lang="cs-CZ" dirty="0"/>
          </a:p>
        </p:txBody>
      </p:sp>
      <p:pic>
        <p:nvPicPr>
          <p:cNvPr id="2" name="Zástupný symbol pro obrázek 1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870" b="21870"/>
          <a:stretch>
            <a:fillRect/>
          </a:stretch>
        </p:blipFill>
        <p:spPr/>
      </p:pic>
      <p:sp>
        <p:nvSpPr>
          <p:cNvPr id="3" name="TextovéPole 2"/>
          <p:cNvSpPr txBox="1"/>
          <p:nvPr/>
        </p:nvSpPr>
        <p:spPr>
          <a:xfrm>
            <a:off x="7812360" y="580526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Ocenění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Dostal celou řadu mezinárodních ocenění byl držitelem stříbrného záslužného kříže, řádu papeže Pavla VI.. Jeho zásluhy připomněl i lovec nacistů Simon Wiesenthal. Ocenění se mu dostalo i ze židovské strany, když byl prohlášen Spravedlivým mezi národy  a zasadil olivovník v Aleji spravedlivých  v Jeruzalémě. Izraelské děti znají jeho jméno z učebnic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7386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Alej spravedlivých v památníku </a:t>
            </a:r>
            <a:r>
              <a:rPr lang="cs-CZ" dirty="0" err="1" smtClean="0"/>
              <a:t>Jad</a:t>
            </a:r>
            <a:r>
              <a:rPr lang="cs-CZ" dirty="0" smtClean="0"/>
              <a:t> vašem v Jeruzalémě</a:t>
            </a:r>
            <a:endParaRPr lang="cs-CZ" dirty="0"/>
          </a:p>
        </p:txBody>
      </p:sp>
      <p:sp>
        <p:nvSpPr>
          <p:cNvPr id="5" name="Zástupný symbol pro obrázek 4"/>
          <p:cNvSpPr>
            <a:spLocks noGrp="1"/>
          </p:cNvSpPr>
          <p:nvPr>
            <p:ph type="pic" idx="1"/>
          </p:nvPr>
        </p:nvSpPr>
        <p:spPr/>
      </p:sp>
      <p:sp>
        <p:nvSpPr>
          <p:cNvPr id="2" name="TextovéPole 1"/>
          <p:cNvSpPr txBox="1"/>
          <p:nvPr/>
        </p:nvSpPr>
        <p:spPr>
          <a:xfrm>
            <a:off x="7668344" y="577390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642" y="1124744"/>
            <a:ext cx="7882088" cy="4649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Podívejte 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dirty="0" smtClean="0">
              <a:hlinkClick r:id="rId2"/>
            </a:endParaRPr>
          </a:p>
          <a:p>
            <a:r>
              <a:rPr lang="cs-CZ" dirty="0">
                <a:hlinkClick r:id="rId3"/>
              </a:rPr>
              <a:t>Studentský zahraniční projekt se zajímavými </a:t>
            </a:r>
            <a:r>
              <a:rPr lang="cs-CZ" dirty="0" smtClean="0">
                <a:hlinkClick r:id="rId3"/>
              </a:rPr>
              <a:t>dobovými </a:t>
            </a:r>
            <a:r>
              <a:rPr lang="cs-CZ" dirty="0">
                <a:hlinkClick r:id="rId3"/>
              </a:rPr>
              <a:t>obrazovými </a:t>
            </a:r>
            <a:r>
              <a:rPr lang="cs-CZ" dirty="0" smtClean="0">
                <a:hlinkClick r:id="rId3"/>
              </a:rPr>
              <a:t>materiály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>
              <a:hlinkClick r:id="rId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2342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Film Schindlerův seznam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Schindlerův životní příběh se stal námětem románu australského spisovatele Thomase </a:t>
            </a:r>
            <a:r>
              <a:rPr lang="cs-CZ" dirty="0" err="1"/>
              <a:t>Keneallyho</a:t>
            </a:r>
            <a:r>
              <a:rPr lang="cs-CZ" dirty="0"/>
              <a:t> „</a:t>
            </a:r>
            <a:r>
              <a:rPr lang="cs-CZ" dirty="0" err="1"/>
              <a:t>Schindler´s</a:t>
            </a:r>
            <a:r>
              <a:rPr lang="cs-CZ" dirty="0"/>
              <a:t> Ark“ (1982), podle něhož byl natočen v roce 1993 film Stevena Spielberga „</a:t>
            </a:r>
            <a:r>
              <a:rPr lang="cs-CZ" dirty="0" err="1"/>
              <a:t>Schindler´s</a:t>
            </a:r>
            <a:r>
              <a:rPr lang="cs-CZ" dirty="0"/>
              <a:t> List</a:t>
            </a:r>
            <a:r>
              <a:rPr lang="cs-CZ" dirty="0" smtClean="0"/>
              <a:t>“.</a:t>
            </a:r>
          </a:p>
          <a:p>
            <a:r>
              <a:rPr lang="cs-CZ" dirty="0" smtClean="0"/>
              <a:t> </a:t>
            </a:r>
            <a:r>
              <a:rPr lang="cs-CZ" dirty="0"/>
              <a:t>U příležitosti slavnostní předpremiéry filmu v jeho rodných Svitavách mu byla odhalena pamětní deska </a:t>
            </a:r>
            <a:r>
              <a:rPr lang="cs-CZ" dirty="0" smtClean="0"/>
              <a:t>s </a:t>
            </a:r>
            <a:r>
              <a:rPr lang="cs-CZ" dirty="0"/>
              <a:t>česko-německým nápisem: „Nezapomenutelnému zachránci života 1200 pronásledovaných Židů</a:t>
            </a:r>
            <a:r>
              <a:rPr lang="cs-CZ" dirty="0" smtClean="0"/>
              <a:t>.“ </a:t>
            </a:r>
          </a:p>
          <a:p>
            <a:r>
              <a:rPr lang="cs-CZ" dirty="0" smtClean="0"/>
              <a:t>Deska se nachází </a:t>
            </a:r>
            <a:r>
              <a:rPr lang="cs-CZ" dirty="0"/>
              <a:t>naproti rodnému </a:t>
            </a:r>
            <a:r>
              <a:rPr lang="cs-CZ" dirty="0" smtClean="0"/>
              <a:t>domu, neboť jeho současní majitelé desku </a:t>
            </a:r>
            <a:r>
              <a:rPr lang="cs-CZ" dirty="0" smtClean="0"/>
              <a:t>umístili </a:t>
            </a:r>
            <a:r>
              <a:rPr lang="cs-CZ" dirty="0" smtClean="0"/>
              <a:t>přímo na něj.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>
                <a:hlinkClick r:id="rId2"/>
              </a:rPr>
              <a:t>Schindlerův seznam - trailer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7424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Hodnocení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Porovnejte články dvou historiků zabývajících se osobností Oskara Schindlera. Zjistěte, kde se jejich pohledy na Schindlera přibližují a kde jsou v rozporu.</a:t>
            </a:r>
            <a:endParaRPr lang="cs-CZ" dirty="0"/>
          </a:p>
          <a:p>
            <a:r>
              <a:rPr lang="cs-CZ" dirty="0" smtClean="0">
                <a:hlinkClick r:id="rId2"/>
              </a:rPr>
              <a:t>Biografie Oskara Schindlera na webu Městského muzea a galerie Svitavy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Agent </a:t>
            </a:r>
            <a:r>
              <a:rPr lang="cs-CZ" dirty="0" err="1" smtClean="0">
                <a:hlinkClick r:id="rId3"/>
              </a:rPr>
              <a:t>abwehru</a:t>
            </a:r>
            <a:r>
              <a:rPr lang="cs-CZ" dirty="0" smtClean="0">
                <a:hlinkClick r:id="rId3"/>
              </a:rPr>
              <a:t> Oskar Schindler a objevení </a:t>
            </a:r>
            <a:r>
              <a:rPr lang="cs-CZ" dirty="0" err="1" smtClean="0">
                <a:hlinkClick r:id="rId3"/>
              </a:rPr>
              <a:t>Eichmanna</a:t>
            </a:r>
            <a:endParaRPr lang="cs-CZ" dirty="0"/>
          </a:p>
          <a:p>
            <a:r>
              <a:rPr lang="cs-CZ" dirty="0"/>
              <a:t>Co všechno může ovlivňovat hodnocení jeho osobnosti?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7996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 zamyšlení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556792"/>
            <a:ext cx="8153400" cy="449580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Kdybyste byli majiteli rodného domu Oskara Schindlera, svolili byste k umístění jeho pamětní desky?</a:t>
            </a:r>
          </a:p>
          <a:p>
            <a:pPr>
              <a:buNone/>
            </a:pPr>
            <a:r>
              <a:rPr lang="cs-CZ" dirty="0" smtClean="0"/>
              <a:t>V čem je postava Schindlera rozporuplná?</a:t>
            </a:r>
          </a:p>
          <a:p>
            <a:pPr>
              <a:buNone/>
            </a:pPr>
            <a:r>
              <a:rPr lang="cs-CZ" dirty="0" smtClean="0"/>
              <a:t>Jaký je Váš pohled na spor kolem osobnosti Oskara Schindlera?</a:t>
            </a:r>
          </a:p>
          <a:p>
            <a:pPr>
              <a:buNone/>
            </a:pPr>
            <a:r>
              <a:rPr lang="cs-CZ" dirty="0" smtClean="0"/>
              <a:t>Která fakta by mohla svědčit proto, že Schindlerova motivace k záchraně nebyla jen čistě obchodní?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Muzea a knihovny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412776"/>
            <a:ext cx="8280920" cy="4608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200" dirty="0">
                <a:hlinkClick r:id="rId2"/>
              </a:rPr>
              <a:t>Muzeum v Schindlerově továrně v </a:t>
            </a:r>
            <a:r>
              <a:rPr lang="cs-CZ" sz="3200" dirty="0" smtClean="0">
                <a:hlinkClick r:id="rId2"/>
              </a:rPr>
              <a:t>Krakově</a:t>
            </a:r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r>
              <a:rPr lang="cs-CZ" sz="3200" dirty="0" smtClean="0">
                <a:hlinkClick r:id="rId3"/>
              </a:rPr>
              <a:t>Expozice Oskara Schindlera v Městském muzeu a galerii ve Svitavách</a:t>
            </a:r>
            <a:endParaRPr lang="cs-CZ" sz="3200" dirty="0" smtClean="0"/>
          </a:p>
          <a:p>
            <a:pPr marL="457200" indent="-457200">
              <a:buFont typeface="+mj-lt"/>
              <a:buAutoNum type="arabicPeriod"/>
            </a:pPr>
            <a:endParaRPr lang="cs-CZ" sz="3200" dirty="0"/>
          </a:p>
          <a:p>
            <a:pPr marL="0" indent="0">
              <a:buNone/>
            </a:pPr>
            <a:r>
              <a:rPr lang="cs-CZ" sz="3200" dirty="0">
                <a:hlinkClick r:id="rId3"/>
              </a:rPr>
              <a:t>Schindlerův životopis na stránkách Židovské virtuální knihovny</a:t>
            </a:r>
            <a:endParaRPr lang="cs-CZ" sz="3200" dirty="0"/>
          </a:p>
          <a:p>
            <a:pPr marL="457200" indent="-457200">
              <a:buFont typeface="+mj-lt"/>
              <a:buAutoNum type="arabicPeriod"/>
            </a:pPr>
            <a:endParaRPr lang="cs-CZ" sz="3200" dirty="0"/>
          </a:p>
          <a:p>
            <a:pPr marL="457200" indent="-457200">
              <a:buFont typeface="+mj-lt"/>
              <a:buAutoNum type="arabicPeriod"/>
            </a:pPr>
            <a:endParaRPr lang="cs-CZ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700808"/>
            <a:ext cx="8280920" cy="4320480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1600" dirty="0" err="1"/>
              <a:t>CAFRI</a:t>
            </a:r>
            <a:r>
              <a:rPr lang="cs-CZ" sz="1600" dirty="0"/>
              <a:t>, Noa. </a:t>
            </a:r>
            <a:r>
              <a:rPr lang="cs-CZ" sz="1600" i="1" dirty="0"/>
              <a:t>Wikipedie.cz</a:t>
            </a:r>
            <a:r>
              <a:rPr lang="cs-CZ" sz="1600" dirty="0"/>
              <a:t> [online]. [cit. </a:t>
            </a:r>
            <a:r>
              <a:rPr lang="cs-CZ" sz="1600" dirty="0" smtClean="0"/>
              <a:t>17.1.2014</a:t>
            </a:r>
            <a:r>
              <a:rPr lang="cs-CZ" sz="1600" dirty="0"/>
              <a:t>]. Dostupný na WWW: http://</a:t>
            </a:r>
            <a:r>
              <a:rPr lang="cs-CZ" sz="1600" dirty="0" smtClean="0"/>
              <a:t>commons.wikimedia.org/wiki/File:Oskar_Schindler_enamel_factory_in_Krak%C3%B3w.jpg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 </a:t>
            </a:r>
            <a:r>
              <a:rPr lang="cs-CZ" sz="1600" dirty="0" err="1" smtClean="0"/>
              <a:t>MIAOW</a:t>
            </a:r>
            <a:r>
              <a:rPr lang="cs-CZ" sz="1600" dirty="0"/>
              <a:t>, </a:t>
            </a:r>
            <a:r>
              <a:rPr lang="cs-CZ" sz="1600" dirty="0" err="1"/>
              <a:t>Miaow</a:t>
            </a:r>
            <a:r>
              <a:rPr lang="cs-CZ" sz="1600" dirty="0"/>
              <a:t>. </a:t>
            </a:r>
            <a:r>
              <a:rPr lang="cs-CZ" sz="1600" i="1" dirty="0"/>
              <a:t>Wikipedie.cz</a:t>
            </a:r>
            <a:r>
              <a:rPr lang="cs-CZ" sz="1600" dirty="0"/>
              <a:t> [online]. [</a:t>
            </a:r>
            <a:r>
              <a:rPr lang="cs-CZ" sz="1600" dirty="0" err="1" smtClean="0"/>
              <a:t>cit.17.1.2014</a:t>
            </a:r>
            <a:r>
              <a:rPr lang="cs-CZ" sz="1600" dirty="0"/>
              <a:t>]. Dostupný na WWW: http://commons.wikimedia.org/wiki/File:Schindlers_factory_Brnenec_CZ_2004b.JPG </a:t>
            </a:r>
            <a:endParaRPr lang="cs-CZ" sz="16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1600" dirty="0" err="1"/>
              <a:t>ACMTHOMPSON</a:t>
            </a:r>
            <a:r>
              <a:rPr lang="cs-CZ" sz="1600" dirty="0"/>
              <a:t>. </a:t>
            </a:r>
            <a:r>
              <a:rPr lang="cs-CZ" sz="1600" i="1" dirty="0"/>
              <a:t>Wikipedie.cz</a:t>
            </a:r>
            <a:r>
              <a:rPr lang="cs-CZ" sz="1600" dirty="0"/>
              <a:t> [online]. [cit. </a:t>
            </a:r>
            <a:r>
              <a:rPr lang="cs-CZ" sz="1600" dirty="0" smtClean="0"/>
              <a:t>17.2.2014</a:t>
            </a:r>
            <a:r>
              <a:rPr lang="cs-CZ" sz="1600" dirty="0"/>
              <a:t>]. Dostupný na WWW: http://commons.wikimedia.org/wiki/File:Schindlergrave_20070324.jpg </a:t>
            </a:r>
            <a:endParaRPr lang="cs-CZ" sz="16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Fotografie z vlastní databáze.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AUTOR </a:t>
            </a:r>
            <a:r>
              <a:rPr lang="cs-CZ" sz="1600" dirty="0"/>
              <a:t>NEUVEDEN. </a:t>
            </a:r>
            <a:r>
              <a:rPr lang="cs-CZ" sz="1600" i="1" dirty="0"/>
              <a:t>Oskar Schindler</a:t>
            </a:r>
            <a:r>
              <a:rPr lang="cs-CZ" sz="1600" dirty="0"/>
              <a:t> [online]. [cit. 7.1.2014]. Dostupný na WWW: http://</a:t>
            </a:r>
            <a:r>
              <a:rPr lang="cs-CZ" sz="1600" dirty="0" smtClean="0"/>
              <a:t>www.jewishvirtuallibrary.org/jsource/biography/schindler.html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dirty="0" err="1" smtClean="0"/>
              <a:t>FIKEJZ</a:t>
            </a:r>
            <a:r>
              <a:rPr lang="cs-CZ" sz="1600" dirty="0" smtClean="0"/>
              <a:t>, Radoslav a Vladimír </a:t>
            </a:r>
            <a:r>
              <a:rPr lang="cs-CZ" sz="1600" dirty="0" err="1" smtClean="0"/>
              <a:t>VELEŠÍK</a:t>
            </a:r>
            <a:r>
              <a:rPr lang="cs-CZ" sz="1600" dirty="0" smtClean="0"/>
              <a:t>. </a:t>
            </a:r>
            <a:r>
              <a:rPr lang="cs-CZ" sz="1600" i="1" dirty="0" smtClean="0"/>
              <a:t>Kronika města Svitavy</a:t>
            </a:r>
            <a:r>
              <a:rPr lang="cs-CZ" sz="1600" dirty="0" smtClean="0"/>
              <a:t>. Svitavy: Městské muzeum a galerie ve Svitavách, 2006, 396 s. ISBN 80-239-7488-2.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AUTOR NEUVEDEN. </a:t>
            </a:r>
            <a:r>
              <a:rPr lang="cs-CZ" sz="1600" i="1" dirty="0" smtClean="0"/>
              <a:t>Biografie</a:t>
            </a:r>
            <a:r>
              <a:rPr lang="cs-CZ" sz="1600" dirty="0" smtClean="0"/>
              <a:t> [online]. [cit. 7.1.2014]. Dostupný na WWW: http://www.muzeum.svitavy.cz/stale-exp/oskar-schindler/biografie/44-1/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AUTOR NEUVEDEN. </a:t>
            </a:r>
            <a:r>
              <a:rPr lang="cs-CZ" sz="1600" i="1" dirty="0" smtClean="0"/>
              <a:t>Oskar Schindler</a:t>
            </a:r>
            <a:r>
              <a:rPr lang="cs-CZ" sz="1600" dirty="0" smtClean="0"/>
              <a:t> [online]. [cit. 7.1.2014]. Dostupný na WWW: </a:t>
            </a:r>
            <a:r>
              <a:rPr lang="cs-CZ" sz="1600" dirty="0" smtClean="0">
                <a:hlinkClick r:id="rId2"/>
              </a:rPr>
              <a:t>http</a:t>
            </a:r>
            <a:r>
              <a:rPr lang="cs-CZ" sz="1600" smtClean="0">
                <a:hlinkClick r:id="rId2"/>
              </a:rPr>
              <a:t>://</a:t>
            </a:r>
            <a:r>
              <a:rPr lang="cs-CZ" sz="1600" smtClean="0">
                <a:hlinkClick r:id="rId2"/>
              </a:rPr>
              <a:t>cs.wikipedia.org/wiki/Oskar_Schindler</a:t>
            </a:r>
            <a:r>
              <a:rPr lang="cs-CZ" sz="1600" smtClean="0"/>
              <a:t> </a:t>
            </a:r>
            <a:endParaRPr lang="cs-CZ" sz="16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Veškeré hypertextové odkazy jsou platně ke dní vytvoření díla.</a:t>
            </a:r>
          </a:p>
          <a:p>
            <a:pPr marL="457200" indent="-457200">
              <a:buFont typeface="+mj-lt"/>
              <a:buAutoNum type="arabicPeriod"/>
            </a:pPr>
            <a:endParaRPr lang="cs-CZ" sz="1600" dirty="0"/>
          </a:p>
          <a:p>
            <a:pPr marL="457200" indent="-457200">
              <a:buFont typeface="+mj-lt"/>
              <a:buAutoNum type="arabicPeriod"/>
            </a:pPr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xmlns="" val="105640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858</TotalTime>
  <Words>1877</Words>
  <Application>Microsoft Office PowerPoint</Application>
  <PresentationFormat>Předvádění na obrazovce (4:3)</PresentationFormat>
  <Paragraphs>135</Paragraphs>
  <Slides>36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7</vt:i4>
      </vt:variant>
      <vt:variant>
        <vt:lpstr>Nadpisy snímků</vt:lpstr>
      </vt:variant>
      <vt:variant>
        <vt:i4>36</vt:i4>
      </vt:variant>
    </vt:vector>
  </HeadingPairs>
  <TitlesOfParts>
    <vt:vector size="43" baseType="lpstr">
      <vt:lpstr>projekt_logo_cent</vt:lpstr>
      <vt:lpstr>Medián</vt:lpstr>
      <vt:lpstr>1_Medián</vt:lpstr>
      <vt:lpstr>2_Medián</vt:lpstr>
      <vt:lpstr>3_Medián</vt:lpstr>
      <vt:lpstr>4_Medián</vt:lpstr>
      <vt:lpstr>5_Medián</vt:lpstr>
      <vt:lpstr>Dějiny města Svitavy – Oskar Schindler</vt:lpstr>
      <vt:lpstr>ANOTACE</vt:lpstr>
      <vt:lpstr>Oskar Schindler – svitavský rodák</vt:lpstr>
      <vt:lpstr>Dětství</vt:lpstr>
      <vt:lpstr>Mládí</vt:lpstr>
      <vt:lpstr>Sňatek</vt:lpstr>
      <vt:lpstr>Podnikání a politika</vt:lpstr>
      <vt:lpstr>Protistátní činnost</vt:lpstr>
      <vt:lpstr>V Polsku</vt:lpstr>
      <vt:lpstr>Schindlerova továrna v Polsku</vt:lpstr>
      <vt:lpstr>Snímek 11</vt:lpstr>
      <vt:lpstr>Schindlerova továrna v Krakově</vt:lpstr>
      <vt:lpstr>Schindlerjuden – Schindlerovi Židé</vt:lpstr>
      <vt:lpstr>Obchodní praktiky</vt:lpstr>
      <vt:lpstr>Snímek 15</vt:lpstr>
      <vt:lpstr>Rok 1944</vt:lpstr>
      <vt:lpstr>Seznamy</vt:lpstr>
      <vt:lpstr>Schindlerova továrna v Brněnci</vt:lpstr>
      <vt:lpstr>Továrna v Brněnci</vt:lpstr>
      <vt:lpstr>Snímek 20</vt:lpstr>
      <vt:lpstr>Konec války</vt:lpstr>
      <vt:lpstr>Osvobození</vt:lpstr>
      <vt:lpstr>Zachránění</vt:lpstr>
      <vt:lpstr>Smrt</vt:lpstr>
      <vt:lpstr>Schindlerova továrna dnes</vt:lpstr>
      <vt:lpstr>Po válce</vt:lpstr>
      <vt:lpstr>Snímek 27</vt:lpstr>
      <vt:lpstr>Schindlerův hrob v Jeruzalémě</vt:lpstr>
      <vt:lpstr>Ocenění</vt:lpstr>
      <vt:lpstr>Alej spravedlivých v památníku Jad vašem v Jeruzalémě</vt:lpstr>
      <vt:lpstr>Podívejte se</vt:lpstr>
      <vt:lpstr>Film Schindlerův seznam</vt:lpstr>
      <vt:lpstr>Hodnocení </vt:lpstr>
      <vt:lpstr>K zamyšlení</vt:lpstr>
      <vt:lpstr>Muzea a knihovny</vt:lpstr>
      <vt:lpstr>Zdroje</vt:lpstr>
    </vt:vector>
  </TitlesOfParts>
  <Company>Gymnázium Svitavy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bc</dc:creator>
  <cp:lastModifiedBy>Dum</cp:lastModifiedBy>
  <cp:revision>42</cp:revision>
  <dcterms:created xsi:type="dcterms:W3CDTF">2012-07-02T08:03:24Z</dcterms:created>
  <dcterms:modified xsi:type="dcterms:W3CDTF">2014-05-02T10:01:08Z</dcterms:modified>
</cp:coreProperties>
</file>