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8" r:id="rId8"/>
    <p:sldId id="273" r:id="rId9"/>
    <p:sldId id="274" r:id="rId10"/>
    <p:sldId id="272" r:id="rId11"/>
    <p:sldId id="276" r:id="rId12"/>
    <p:sldId id="280" r:id="rId13"/>
    <p:sldId id="275" r:id="rId14"/>
    <p:sldId id="277" r:id="rId15"/>
    <p:sldId id="279" r:id="rId16"/>
    <p:sldId id="281" r:id="rId17"/>
    <p:sldId id="26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56" autoAdjust="0"/>
    <p:restoredTop sz="94660"/>
  </p:normalViewPr>
  <p:slideViewPr>
    <p:cSldViewPr>
      <p:cViewPr varScale="1">
        <p:scale>
          <a:sx n="69" d="100"/>
          <a:sy n="69" d="100"/>
        </p:scale>
        <p:origin x="-136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nikleobce.cz/index.php?detail=124487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zanikleobce.cz/index.php?detail=124492" TargetMode="External"/><Relationship Id="rId4" Type="http://schemas.openxmlformats.org/officeDocument/2006/relationships/hyperlink" Target="http://www.zanikleobce.cz/index.php?detail=124482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nikleobce.cz/index.php?detail=124067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nikleobce.cz/index.php?detail=124077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anikleobce.cz/index.php?detail=124087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Dějiny města Svitavy – židovské osídlení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Ivana </a:t>
            </a:r>
            <a:r>
              <a:rPr lang="cs-CZ" dirty="0" err="1" smtClean="0"/>
              <a:t>Pavlišová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smtClean="0"/>
              <a:t>VY_32_INOVACE_4.DE.05</a:t>
            </a:r>
            <a:endParaRPr lang="cs-CZ" sz="1200" dirty="0" smtClean="0"/>
          </a:p>
          <a:p>
            <a:endParaRPr lang="cs-CZ" sz="1200" b="1" dirty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leden 2014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3. </a:t>
            </a:r>
            <a:r>
              <a:rPr lang="cs-CZ" sz="1200" dirty="0" err="1" smtClean="0"/>
              <a:t>roč</a:t>
            </a:r>
            <a:r>
              <a:rPr lang="cs-CZ" sz="1200" dirty="0" smtClean="0"/>
              <a:t>. - čtyřleté gymnázium (RVP-G),  7. </a:t>
            </a:r>
            <a:r>
              <a:rPr lang="cs-CZ" sz="1200" dirty="0" err="1" smtClean="0"/>
              <a:t>roč</a:t>
            </a:r>
            <a:r>
              <a:rPr lang="cs-CZ" sz="1200" dirty="0" smtClean="0"/>
              <a:t>.  -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2363207"/>
              </p:ext>
            </p:extLst>
          </p:nvPr>
        </p:nvGraphicFramePr>
        <p:xfrm>
          <a:off x="971600" y="2996952"/>
          <a:ext cx="7429552" cy="1013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6792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26643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Kulturní</a:t>
                      </a:r>
                      <a:r>
                        <a:rPr lang="cs-CZ" sz="1200" baseline="0" dirty="0" smtClean="0"/>
                        <a:t> a regionální dějiny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971600" y="4293096"/>
            <a:ext cx="7429552" cy="10081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výuce regionálních dějin. Navazuje na obecné dějiny, které konkretizuje  na nejbližší okolí. Zároveň slouží jako doplnění projektu Holocaust,  který je připraven pro žáky čtyřletého i vyššího stupně osmiletého gymnázia.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Počátky židovského osídlení na Moravě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258409"/>
          </a:xfrm>
        </p:spPr>
        <p:txBody>
          <a:bodyPr>
            <a:noAutofit/>
          </a:bodyPr>
          <a:lstStyle/>
          <a:p>
            <a:pPr algn="just"/>
            <a:r>
              <a:rPr lang="cs-CZ" sz="2200" dirty="0" smtClean="0"/>
              <a:t>Počátky židovského osídlení na Moravě spadají do druhé poloviny 11. století, do doby Přemysla Otakara II., který zřejmě vydal spis Statuta </a:t>
            </a:r>
            <a:r>
              <a:rPr lang="cs-CZ" sz="2200" dirty="0" err="1" smtClean="0"/>
              <a:t>Judaeorum</a:t>
            </a:r>
            <a:r>
              <a:rPr lang="cs-CZ" sz="2200" dirty="0" smtClean="0"/>
              <a:t> a v  něm upravil právní postavení Židů u nás: byli pod přímou ochranou panovníka a jemu odváděli daně. Proto se v té době také židovské osídlení soustředilo převážně do královských měst.</a:t>
            </a:r>
          </a:p>
          <a:p>
            <a:pPr algn="just"/>
            <a:endParaRPr lang="cs-CZ" sz="2200" dirty="0" smtClean="0"/>
          </a:p>
          <a:p>
            <a:pPr algn="just"/>
            <a:r>
              <a:rPr lang="cs-CZ" sz="2200" dirty="0" smtClean="0"/>
              <a:t>Další impuls pak přišel za vlády Lucemburků, kteří podporovali rozšíření židovského osídlení na Moravě z důvodu vyšších příjmů do královské pokladny.</a:t>
            </a:r>
            <a:endParaRPr lang="cs-CZ" sz="2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7931224" cy="648072"/>
          </a:xfrm>
          <a:noFill/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2200" dirty="0" smtClean="0"/>
              <a:t>Roku 1322 Jan Lucemburský dovolil olomouckému biskupovi usadit v biskupských městech Kroměříž, Mohelnice, Svitavy a Vyškov „po jednom Židovi lichevním“, tzn. jedné židovské rodině. </a:t>
            </a:r>
          </a:p>
          <a:p>
            <a:pPr algn="just"/>
            <a:endParaRPr lang="cs-CZ" sz="2200" dirty="0" smtClean="0"/>
          </a:p>
          <a:p>
            <a:pPr algn="just"/>
            <a:r>
              <a:rPr lang="cs-CZ" sz="2200" dirty="0" smtClean="0"/>
              <a:t>Podobná privilegia postupně získávala také města v okolí, například první zmínka o židovském osídlení v Boskovicích pochází z roku 1343. Již ve 14. století žili Židé také v Litomyšli anebo v Jevíčku.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První židovská jména ve Svitavách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200" dirty="0" smtClean="0"/>
              <a:t>Další informace o židovských obyvatelích ve Svitavách pocházejí až z 18. století. Prvním doloženým židovským jménem, a to k roku 1715, je Jakob </a:t>
            </a:r>
            <a:r>
              <a:rPr lang="cs-CZ" sz="2200" dirty="0" err="1" smtClean="0"/>
              <a:t>Donata</a:t>
            </a:r>
            <a:r>
              <a:rPr lang="cs-CZ" sz="2200" dirty="0" smtClean="0"/>
              <a:t> z Boskovic, který se stal nájemcem vinopalny a jirchárny (koželužny) ve Čtyřiceti Lánech. </a:t>
            </a:r>
          </a:p>
          <a:p>
            <a:pPr algn="just"/>
            <a:endParaRPr lang="cs-CZ" sz="2200" dirty="0" smtClean="0"/>
          </a:p>
          <a:p>
            <a:pPr algn="just"/>
            <a:r>
              <a:rPr lang="cs-CZ" sz="2200" dirty="0" smtClean="0"/>
              <a:t>Druhé jméno se objevilo až o sto let později, a to jméno dalšího nájemce Michaela </a:t>
            </a:r>
            <a:r>
              <a:rPr lang="cs-CZ" sz="2200" dirty="0" err="1" smtClean="0"/>
              <a:t>Zeissla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Vznik židovské náboženské obce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200" dirty="0" smtClean="0"/>
              <a:t>Počet obyvatel hebrejského vyznání v 9. století stoupal, Židé do města přicházeli především z Boskovic. </a:t>
            </a:r>
          </a:p>
          <a:p>
            <a:pPr algn="just"/>
            <a:endParaRPr lang="cs-CZ" sz="2200" dirty="0" smtClean="0"/>
          </a:p>
          <a:p>
            <a:pPr algn="just"/>
            <a:r>
              <a:rPr lang="cs-CZ" sz="2200" dirty="0" smtClean="0"/>
              <a:t>K roku 1888 byl založena židovská náboženská obec, nejdříve pod správou boskovického rabinátu, posléze se osamostatnila. Patřila k nejmladším na Moravě.</a:t>
            </a:r>
          </a:p>
          <a:p>
            <a:pPr algn="just"/>
            <a:endParaRPr lang="cs-CZ" sz="2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7504" y="332656"/>
            <a:ext cx="8856984" cy="983602"/>
          </a:xfrm>
          <a:solidFill>
            <a:schemeClr val="bg1">
              <a:lumMod val="8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Významné osobnosti židovské náboženské obce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628800"/>
            <a:ext cx="8219256" cy="3998976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hlinkClick r:id="rId3"/>
              </a:rPr>
              <a:t>Felix </a:t>
            </a:r>
            <a:r>
              <a:rPr lang="cs-CZ" dirty="0" err="1" smtClean="0">
                <a:solidFill>
                  <a:srgbClr val="002060"/>
                </a:solidFill>
                <a:hlinkClick r:id="rId3"/>
              </a:rPr>
              <a:t>Kantner</a:t>
            </a:r>
            <a:r>
              <a:rPr lang="cs-CZ" dirty="0" smtClean="0"/>
              <a:t>: židovský rabín ve Svitavách, roku 1902 vysvětil synagogu. Zemřel roku 1932 a je pochován na zdejším židovském hřbitově.</a:t>
            </a:r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Daniel </a:t>
            </a:r>
            <a:r>
              <a:rPr lang="cs-CZ" dirty="0" err="1" smtClean="0">
                <a:hlinkClick r:id="rId4"/>
              </a:rPr>
              <a:t>Fink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002060"/>
                </a:solidFill>
                <a:hlinkClick r:id="rId5"/>
              </a:rPr>
              <a:t>Josef Stein</a:t>
            </a:r>
            <a:endParaRPr lang="cs-CZ" dirty="0" smtClean="0">
              <a:solidFill>
                <a:srgbClr val="002060"/>
              </a:solidFill>
            </a:endParaRPr>
          </a:p>
          <a:p>
            <a:endParaRPr lang="cs-CZ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7452320" y="26369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Hřbitov a synagoga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200" dirty="0" smtClean="0"/>
              <a:t>Prvním počinem obce bylo založení židovského hřbitova na dnešní Olomoucké ulici a vytvoření několika charitních institucí. Na hřbitově bylo do roku 1838 pohřbeno 117 dospělých a 17 dětí.</a:t>
            </a:r>
          </a:p>
          <a:p>
            <a:pPr algn="just"/>
            <a:endParaRPr lang="cs-CZ" sz="2200" dirty="0" smtClean="0"/>
          </a:p>
          <a:p>
            <a:pPr algn="just"/>
            <a:r>
              <a:rPr lang="cs-CZ" sz="2200" dirty="0" smtClean="0"/>
              <a:t>Velké úsilí směřovalo k postavení synagogy. Stála na tehdejší ulici </a:t>
            </a:r>
            <a:r>
              <a:rPr lang="cs-CZ" sz="2200" dirty="0" err="1" smtClean="0"/>
              <a:t>Tempelgasse</a:t>
            </a:r>
            <a:r>
              <a:rPr lang="cs-CZ" sz="2200" dirty="0" smtClean="0"/>
              <a:t> na místě dnešního autobusového nádraží a byla vysvěcena roku 1902.</a:t>
            </a:r>
          </a:p>
          <a:p>
            <a:pPr algn="just">
              <a:buNone/>
            </a:pPr>
            <a:endParaRPr lang="cs-CZ" sz="2200" dirty="0" smtClean="0"/>
          </a:p>
          <a:p>
            <a:pPr algn="just"/>
            <a:r>
              <a:rPr lang="cs-CZ" sz="2000" dirty="0" smtClean="0">
                <a:hlinkClick r:id="rId3"/>
              </a:rPr>
              <a:t>Synagoga</a:t>
            </a:r>
            <a:r>
              <a:rPr lang="cs-CZ" sz="2000" dirty="0" smtClean="0"/>
              <a:t> a dnešní pohled na místo, kde stávala</a:t>
            </a:r>
          </a:p>
          <a:p>
            <a:pPr algn="just"/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Počty židovských obyvatel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z="2200" dirty="0" smtClean="0"/>
              <a:t>Při sčítání lidu se většina Židů přihlásila k německé národnosti. Osob hlásících se k židovské národnosti bylo v roce 1930 jenom 20, avšak  k židovské víře se přihlásilo 168 lidí.</a:t>
            </a:r>
          </a:p>
          <a:p>
            <a:pPr algn="just"/>
            <a:endParaRPr lang="cs-CZ" sz="2200" dirty="0" smtClean="0"/>
          </a:p>
          <a:p>
            <a:pPr algn="just"/>
            <a:r>
              <a:rPr lang="cs-CZ" sz="2200" dirty="0" smtClean="0"/>
              <a:t>Podle městského seznamu z roku 1938 žilo ve Svitavách přes 70 židovských rodin.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Křišťálová noc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200" dirty="0" smtClean="0"/>
              <a:t>Během protižidovského pogromu, tzv. křišťálové noci, 10. listopadu 1938 byla zapálena i synagoga ve Svitavách. Obklopily ji policejní oddíly i hasiči, avšak  pouze dohlíželi, aby se plameny nerozšířily na okolní zástavbu. </a:t>
            </a:r>
          </a:p>
          <a:p>
            <a:endParaRPr lang="cs-CZ" sz="2200" dirty="0" smtClean="0"/>
          </a:p>
          <a:p>
            <a:r>
              <a:rPr lang="cs-CZ" sz="2200" dirty="0" smtClean="0"/>
              <a:t>Z chrámu po dohoření zůstaly jen obvodové zdi, které byly později strženy, a na místě někdejší modlitebny byl vysazen park pojmenovaný </a:t>
            </a:r>
            <a:r>
              <a:rPr lang="cs-CZ" sz="2200" dirty="0" err="1" smtClean="0"/>
              <a:t>Lübeckerplatz</a:t>
            </a:r>
            <a:r>
              <a:rPr lang="cs-CZ" sz="2200" dirty="0" smtClean="0"/>
              <a:t> na počest pluku nacistické armády, který obsadil 10. října 1938 město.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200" dirty="0" smtClean="0"/>
              <a:t>Během křišťálové noci byla ve Svitavách vytlučena také řada oken a výloh židovských bytů a obchodů, některé byly i vydrancovány.</a:t>
            </a:r>
          </a:p>
          <a:p>
            <a:pPr algn="just"/>
            <a:endParaRPr lang="cs-CZ" sz="2200" dirty="0" smtClean="0"/>
          </a:p>
          <a:p>
            <a:pPr algn="just"/>
            <a:r>
              <a:rPr lang="cs-CZ" sz="2200" dirty="0" smtClean="0"/>
              <a:t>Poničen a posléze zlikvidován byl také židovský hřbitov. Mramorové pomníky byly předány místnímu kameníkovi a pozemek (stejně jako pozemek, na němž stála synagoga) byl převeden do majetku města.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Podívejte 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3"/>
              </a:rPr>
              <a:t>Synagoga </a:t>
            </a:r>
            <a:r>
              <a:rPr lang="cs-CZ" dirty="0" smtClean="0"/>
              <a:t>během křišťálové noci</a:t>
            </a:r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Zničená synagoga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Třetí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200" dirty="0" smtClean="0"/>
              <a:t>Po připojení pohraničí k německé říši zde začaly platit norimberské zákony. </a:t>
            </a:r>
          </a:p>
          <a:p>
            <a:endParaRPr lang="cs-CZ" sz="2200" dirty="0" smtClean="0"/>
          </a:p>
          <a:p>
            <a:r>
              <a:rPr lang="cs-CZ" sz="2200" dirty="0" smtClean="0"/>
              <a:t>Mnohým Židům se podařilo v letech 1938 – 1939 odejít do ciziny.</a:t>
            </a:r>
          </a:p>
          <a:p>
            <a:endParaRPr lang="cs-CZ" sz="2200" dirty="0" smtClean="0"/>
          </a:p>
          <a:p>
            <a:r>
              <a:rPr lang="cs-CZ" sz="2200" dirty="0" smtClean="0"/>
              <a:t>Místní noviny </a:t>
            </a:r>
            <a:r>
              <a:rPr lang="cs-CZ" sz="2200" dirty="0" err="1" smtClean="0"/>
              <a:t>Zwittauer</a:t>
            </a:r>
            <a:r>
              <a:rPr lang="cs-CZ" sz="2200" dirty="0" smtClean="0"/>
              <a:t> </a:t>
            </a:r>
            <a:r>
              <a:rPr lang="cs-CZ" sz="2200" dirty="0" err="1" smtClean="0"/>
              <a:t>Nachrichten</a:t>
            </a:r>
            <a:r>
              <a:rPr lang="cs-CZ" sz="2200" dirty="0" smtClean="0"/>
              <a:t> na jaře roku 1939 oznámily, že Svitavy jsou čistě árijské město.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Zánik židovské obce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z="2200" dirty="0" smtClean="0"/>
              <a:t>Podle seznamů (ovšem neúplných), zahynulo během války v koncentračních táborech 152 </a:t>
            </a:r>
            <a:r>
              <a:rPr lang="cs-CZ" sz="2200" dirty="0" err="1" smtClean="0"/>
              <a:t>svitavských</a:t>
            </a:r>
            <a:r>
              <a:rPr lang="cs-CZ" sz="2200" dirty="0" smtClean="0"/>
              <a:t> Židů. Po válce se vrátili zpět jen jednotlivci. </a:t>
            </a:r>
          </a:p>
          <a:p>
            <a:pPr algn="just"/>
            <a:r>
              <a:rPr lang="cs-CZ" sz="2200" dirty="0" smtClean="0"/>
              <a:t>Židovská náboženská obec žádala v roce 1945 o navrácení pozemku hřbitova i synagogy, ale žádost byla zamítnuta.</a:t>
            </a:r>
          </a:p>
          <a:p>
            <a:pPr algn="just"/>
            <a:r>
              <a:rPr lang="cs-CZ" sz="2200" dirty="0" smtClean="0"/>
              <a:t>Židovská obec ve Svitavách byla pro nízký počet členů výnosem ministerstva vnitra z roku 1946 zrušena.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Hřbitov dnes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Pozemek hřbitova byl převeden do majetku Východočeských energetických závodů, v sousedství hřbitova byla vybudována rozvodna a postaven bytový dům pro zaměstnance. </a:t>
            </a:r>
          </a:p>
          <a:p>
            <a:r>
              <a:rPr lang="cs-CZ" dirty="0" smtClean="0"/>
              <a:t>Náhrobky byly částečně využívány jako stavební materiál a  zbylé části pomníků se povalovaly na místě zarostlého hřbitova. </a:t>
            </a:r>
          </a:p>
          <a:p>
            <a:r>
              <a:rPr lang="cs-CZ" dirty="0" smtClean="0"/>
              <a:t>Teprve v roce 2000 byl pozemek bezplatně převeden Židovské náboženské obci v Praze a v letech 2001 - 2002 byl hřbitov vyčištěn, částečně odkryt a pietně upraven. V roce 2003 zde byla odhalena pamětní deska připomínající osud </a:t>
            </a:r>
            <a:r>
              <a:rPr lang="cs-CZ" dirty="0" err="1" smtClean="0"/>
              <a:t>svitavských</a:t>
            </a:r>
            <a:r>
              <a:rPr lang="cs-CZ" dirty="0" smtClean="0"/>
              <a:t> Židů.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Pohled na židovský hřbitov dnes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File:&amp;Zcaron;idovský h&amp;rcaron;bitov, Svitavy, 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412776"/>
            <a:ext cx="6408712" cy="480653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172400" y="609329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280920" cy="4608512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JARDA 75.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2.2.2014]. Dostupný na WWW: http://commons.wikimedia.org/wiki/File:%C5%BDidovsk%C3%BD_h%C5%99bitov,_Svitavy,_8.JPG </a:t>
            </a:r>
          </a:p>
          <a:p>
            <a:pPr marL="457200" indent="-457200">
              <a:buNone/>
            </a:pPr>
            <a:r>
              <a:rPr lang="cs-CZ" sz="1600" dirty="0" smtClean="0"/>
              <a:t>FIKEJZ, Radoslav a Vladimír VELEŠÍK. </a:t>
            </a:r>
            <a:r>
              <a:rPr lang="cs-CZ" sz="1600" i="1" dirty="0" smtClean="0"/>
              <a:t>Kronika města Svitavy</a:t>
            </a:r>
            <a:r>
              <a:rPr lang="cs-CZ" sz="1600" dirty="0" smtClean="0"/>
              <a:t>. Svitavy: Městské muzeum a galerie ve Svitavách, 2006, 396 s. ISBN 80-239-7488-2.</a:t>
            </a:r>
          </a:p>
          <a:p>
            <a:pPr marL="457200" indent="-457200">
              <a:buNone/>
            </a:pPr>
            <a:r>
              <a:rPr lang="cs-CZ" sz="1600" dirty="0" smtClean="0"/>
              <a:t>AUTOR NEUVEDEN. </a:t>
            </a:r>
            <a:r>
              <a:rPr lang="cs-CZ" sz="1600" i="1" dirty="0" smtClean="0"/>
              <a:t>Městský památkový okruh</a:t>
            </a:r>
            <a:r>
              <a:rPr lang="cs-CZ" sz="1600" dirty="0" smtClean="0"/>
              <a:t> [online]. [cit. 1.2.2014]. Dostupný na WWW: http://www.muzeum.</a:t>
            </a:r>
            <a:r>
              <a:rPr lang="cs-CZ" sz="1600" dirty="0" err="1" smtClean="0"/>
              <a:t>svitavy.cz</a:t>
            </a:r>
            <a:r>
              <a:rPr lang="cs-CZ" sz="1600" dirty="0" smtClean="0"/>
              <a:t>/stale-exp/</a:t>
            </a:r>
            <a:r>
              <a:rPr lang="cs-CZ" sz="1600" dirty="0" err="1" smtClean="0"/>
              <a:t>mestsky</a:t>
            </a:r>
            <a:r>
              <a:rPr lang="cs-CZ" sz="1600" dirty="0" smtClean="0"/>
              <a:t>-</a:t>
            </a:r>
            <a:r>
              <a:rPr lang="cs-CZ" sz="1600" dirty="0" err="1" smtClean="0"/>
              <a:t>pamatkovy</a:t>
            </a:r>
            <a:r>
              <a:rPr lang="cs-CZ" sz="1600" dirty="0" smtClean="0"/>
              <a:t>-okruh/</a:t>
            </a:r>
            <a:r>
              <a:rPr lang="cs-CZ" sz="1600" dirty="0" err="1" smtClean="0"/>
              <a:t>zidovsky</a:t>
            </a:r>
            <a:r>
              <a:rPr lang="cs-CZ" sz="1600" dirty="0" smtClean="0"/>
              <a:t>-</a:t>
            </a:r>
            <a:r>
              <a:rPr lang="cs-CZ" sz="1600" dirty="0" err="1" smtClean="0"/>
              <a:t>hrbitov</a:t>
            </a:r>
            <a:r>
              <a:rPr lang="cs-CZ" sz="1600" dirty="0" smtClean="0"/>
              <a:t>/81-1</a:t>
            </a:r>
            <a:r>
              <a:rPr lang="cs-CZ" sz="1600" dirty="0" smtClean="0">
                <a:solidFill>
                  <a:schemeClr val="tx1"/>
                </a:solidFill>
              </a:rPr>
              <a:t>/</a:t>
            </a:r>
          </a:p>
          <a:p>
            <a:pPr marL="457200" indent="-457200">
              <a:buNone/>
            </a:pPr>
            <a:r>
              <a:rPr lang="cs-CZ" sz="1600" smtClean="0"/>
              <a:t>www.zanikleobce.cz</a:t>
            </a:r>
            <a:endParaRPr lang="cs-CZ" sz="1600" dirty="0" smtClean="0"/>
          </a:p>
          <a:p>
            <a:pPr marL="457200" indent="-457200">
              <a:buNone/>
            </a:pPr>
            <a:r>
              <a:rPr lang="cs-CZ" sz="1600" dirty="0"/>
              <a:t>Veškeré hypertextové odkazy jsou platně ke dní vytvoření díla.</a:t>
            </a: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752</TotalTime>
  <Words>907</Words>
  <Application>Microsoft Office PowerPoint</Application>
  <PresentationFormat>Předvádění na obrazovce (4:3)</PresentationFormat>
  <Paragraphs>90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projekt_logo_cent</vt:lpstr>
      <vt:lpstr>Dějiny města Svitavy – židovské osídlení</vt:lpstr>
      <vt:lpstr>ANOTACE</vt:lpstr>
      <vt:lpstr>Počátky židovského osídlení na Moravě</vt:lpstr>
      <vt:lpstr>Prezentace aplikace PowerPoint</vt:lpstr>
      <vt:lpstr>První židovská jména ve Svitavách</vt:lpstr>
      <vt:lpstr>Vznik židovské náboženské obce</vt:lpstr>
      <vt:lpstr>Významné osobnosti židovské náboženské obce</vt:lpstr>
      <vt:lpstr>Hřbitov a synagoga</vt:lpstr>
      <vt:lpstr>Počty židovských obyvatel</vt:lpstr>
      <vt:lpstr>Křišťálová noc</vt:lpstr>
      <vt:lpstr>Prezentace aplikace PowerPoint</vt:lpstr>
      <vt:lpstr>Podívejte se</vt:lpstr>
      <vt:lpstr>Třetí říše</vt:lpstr>
      <vt:lpstr>Zánik židovské obce</vt:lpstr>
      <vt:lpstr>Hřbitov dnes</vt:lpstr>
      <vt:lpstr>Pohled na židovský hřbitov dnes</vt:lpstr>
      <vt:lpstr>Zdroje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pa</cp:lastModifiedBy>
  <cp:revision>26</cp:revision>
  <dcterms:created xsi:type="dcterms:W3CDTF">2012-07-02T08:03:24Z</dcterms:created>
  <dcterms:modified xsi:type="dcterms:W3CDTF">2014-04-29T12:22:54Z</dcterms:modified>
</cp:coreProperties>
</file>